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60" r:id="rId2"/>
    <p:sldId id="268" r:id="rId3"/>
    <p:sldId id="269" r:id="rId4"/>
    <p:sldId id="270" r:id="rId5"/>
    <p:sldId id="272" r:id="rId6"/>
    <p:sldId id="273" r:id="rId7"/>
    <p:sldId id="274" r:id="rId8"/>
    <p:sldId id="277" r:id="rId9"/>
    <p:sldId id="278" r:id="rId10"/>
    <p:sldId id="280" r:id="rId11"/>
    <p:sldId id="279" r:id="rId12"/>
    <p:sldId id="259"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BA1"/>
    <a:srgbClr val="A7A9AC"/>
    <a:srgbClr val="00788A"/>
    <a:srgbClr val="63619A"/>
    <a:srgbClr val="FBB034"/>
    <a:srgbClr val="008265"/>
    <a:srgbClr val="0067B1"/>
    <a:srgbClr val="004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3" autoAdjust="0"/>
    <p:restoredTop sz="94660"/>
  </p:normalViewPr>
  <p:slideViewPr>
    <p:cSldViewPr snapToGrid="0" snapToObjects="1">
      <p:cViewPr>
        <p:scale>
          <a:sx n="96" d="100"/>
          <a:sy n="96" d="100"/>
        </p:scale>
        <p:origin x="-1074"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3177" tIns="46589" rIns="93177" bIns="46589" rtlCol="0"/>
          <a:lstStyle>
            <a:lvl1pPr algn="r">
              <a:defRPr sz="1200"/>
            </a:lvl1pPr>
          </a:lstStyle>
          <a:p>
            <a:fld id="{C5153FF9-1412-7C46-8749-445349BA89FB}" type="datetime1">
              <a:rPr lang="en-US" smtClean="0"/>
              <a:t>6/8/2020</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7" tIns="46589" rIns="93177" bIns="46589" rtlCol="0" anchor="b"/>
          <a:lstStyle>
            <a:lvl1pPr algn="r">
              <a:defRPr sz="1200"/>
            </a:lvl1pPr>
          </a:lstStyle>
          <a:p>
            <a:fld id="{8057A135-96E2-3F45-8EE5-040AF5B290E0}" type="slidenum">
              <a:rPr lang="en-US" smtClean="0"/>
              <a:t>‹#›</a:t>
            </a:fld>
            <a:endParaRPr lang="en-US"/>
          </a:p>
        </p:txBody>
      </p:sp>
    </p:spTree>
    <p:extLst>
      <p:ext uri="{BB962C8B-B14F-4D97-AF65-F5344CB8AC3E}">
        <p14:creationId xmlns:p14="http://schemas.microsoft.com/office/powerpoint/2010/main" val="1451903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ABB704F9-DA30-5D49-B34D-184D16B940AE}" type="datetime1">
              <a:rPr lang="en-US" smtClean="0"/>
              <a:t>6/8/2020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B4306CEF-BE07-BD40-9082-07D9205D0AB6}" type="slidenum">
              <a:rPr lang="en-US" smtClean="0"/>
              <a:t>‹#›</a:t>
            </a:fld>
            <a:endParaRPr lang="en-US"/>
          </a:p>
        </p:txBody>
      </p:sp>
    </p:spTree>
    <p:extLst>
      <p:ext uri="{BB962C8B-B14F-4D97-AF65-F5344CB8AC3E}">
        <p14:creationId xmlns:p14="http://schemas.microsoft.com/office/powerpoint/2010/main" val="17560178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special provisions section of the policy – found on pages 58-63 define the full extent of the team Insured in the HIROC policy </a:t>
            </a:r>
          </a:p>
          <a:p>
            <a:r>
              <a:rPr lang="en-US" baseline="0" dirty="0" smtClean="0"/>
              <a:t>Also covers individuals such as students, medical personnel, trustees etc.</a:t>
            </a:r>
            <a:endParaRPr lang="en-US" dirty="0"/>
          </a:p>
        </p:txBody>
      </p:sp>
      <p:sp>
        <p:nvSpPr>
          <p:cNvPr id="4" name="Slide Number Placeholder 3"/>
          <p:cNvSpPr>
            <a:spLocks noGrp="1"/>
          </p:cNvSpPr>
          <p:nvPr>
            <p:ph type="sldNum" sz="quarter" idx="10"/>
          </p:nvPr>
        </p:nvSpPr>
        <p:spPr/>
        <p:txBody>
          <a:bodyPr/>
          <a:lstStyle/>
          <a:p>
            <a:fld id="{B4306CEF-BE07-BD40-9082-07D9205D0AB6}" type="slidenum">
              <a:rPr lang="en-US" smtClean="0"/>
              <a:t>2</a:t>
            </a:fld>
            <a:endParaRPr lang="en-US"/>
          </a:p>
        </p:txBody>
      </p:sp>
    </p:spTree>
    <p:extLst>
      <p:ext uri="{BB962C8B-B14F-4D97-AF65-F5344CB8AC3E}">
        <p14:creationId xmlns:p14="http://schemas.microsoft.com/office/powerpoint/2010/main" val="29449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refer to the attached document 107410 Coverage Summary or one of your underwriters for more information on each coverage</a:t>
            </a:r>
            <a:endParaRPr lang="en-US" dirty="0"/>
          </a:p>
        </p:txBody>
      </p:sp>
      <p:sp>
        <p:nvSpPr>
          <p:cNvPr id="4" name="Slide Number Placeholder 3"/>
          <p:cNvSpPr>
            <a:spLocks noGrp="1"/>
          </p:cNvSpPr>
          <p:nvPr>
            <p:ph type="sldNum" sz="quarter" idx="10"/>
          </p:nvPr>
        </p:nvSpPr>
        <p:spPr/>
        <p:txBody>
          <a:bodyPr/>
          <a:lstStyle/>
          <a:p>
            <a:fld id="{B4306CEF-BE07-BD40-9082-07D9205D0AB6}" type="slidenum">
              <a:rPr lang="en-US" smtClean="0"/>
              <a:t>3</a:t>
            </a:fld>
            <a:endParaRPr lang="en-US"/>
          </a:p>
        </p:txBody>
      </p:sp>
    </p:spTree>
    <p:extLst>
      <p:ext uri="{BB962C8B-B14F-4D97-AF65-F5344CB8AC3E}">
        <p14:creationId xmlns:p14="http://schemas.microsoft.com/office/powerpoint/2010/main" val="264592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employee dishonesty covers losses against the Insured and not third parties. For example, it does not cover an Social Worker stealing from a patient. It is in relation to various type of theft to the employer (Money from a safe, property damage due to the act, money while in transit with a messenger etc.)</a:t>
            </a:r>
            <a:endParaRPr lang="en-US" dirty="0"/>
          </a:p>
        </p:txBody>
      </p:sp>
      <p:sp>
        <p:nvSpPr>
          <p:cNvPr id="4" name="Slide Number Placeholder 3"/>
          <p:cNvSpPr>
            <a:spLocks noGrp="1"/>
          </p:cNvSpPr>
          <p:nvPr>
            <p:ph type="sldNum" sz="quarter" idx="10"/>
          </p:nvPr>
        </p:nvSpPr>
        <p:spPr/>
        <p:txBody>
          <a:bodyPr/>
          <a:lstStyle/>
          <a:p>
            <a:fld id="{B4306CEF-BE07-BD40-9082-07D9205D0AB6}" type="slidenum">
              <a:rPr lang="en-US" smtClean="0"/>
              <a:t>4</a:t>
            </a:fld>
            <a:endParaRPr lang="en-US"/>
          </a:p>
        </p:txBody>
      </p:sp>
    </p:spTree>
    <p:extLst>
      <p:ext uri="{BB962C8B-B14F-4D97-AF65-F5344CB8AC3E}">
        <p14:creationId xmlns:p14="http://schemas.microsoft.com/office/powerpoint/2010/main" val="146255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general insurance market there are separate coverage</a:t>
            </a:r>
            <a:r>
              <a:rPr lang="en-US" baseline="0" dirty="0" smtClean="0"/>
              <a:t> options for Errors and Omissions and Directors and Officers. This is because not all organizations in the general marketplace have these exposures. All of our HIROC subscribers however do have this exposure so we have combined the </a:t>
            </a:r>
            <a:r>
              <a:rPr lang="en-US" baseline="0" dirty="0" err="1" smtClean="0"/>
              <a:t>coverages</a:t>
            </a:r>
            <a:r>
              <a:rPr lang="en-US" baseline="0" dirty="0" smtClean="0"/>
              <a:t> into one wording. </a:t>
            </a:r>
            <a:endParaRPr lang="en-US" dirty="0"/>
          </a:p>
        </p:txBody>
      </p:sp>
      <p:sp>
        <p:nvSpPr>
          <p:cNvPr id="4" name="Slide Number Placeholder 3"/>
          <p:cNvSpPr>
            <a:spLocks noGrp="1"/>
          </p:cNvSpPr>
          <p:nvPr>
            <p:ph type="sldNum" sz="quarter" idx="10"/>
          </p:nvPr>
        </p:nvSpPr>
        <p:spPr/>
        <p:txBody>
          <a:bodyPr/>
          <a:lstStyle/>
          <a:p>
            <a:fld id="{B4306CEF-BE07-BD40-9082-07D9205D0AB6}" type="slidenum">
              <a:rPr lang="en-US" smtClean="0"/>
              <a:t>5</a:t>
            </a:fld>
            <a:endParaRPr lang="en-US"/>
          </a:p>
        </p:txBody>
      </p:sp>
    </p:spTree>
    <p:extLst>
      <p:ext uri="{BB962C8B-B14F-4D97-AF65-F5344CB8AC3E}">
        <p14:creationId xmlns:p14="http://schemas.microsoft.com/office/powerpoint/2010/main" val="296336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not be considered negligent if these conditions are met – they have to breach their fiduciary responsibilities in order for</a:t>
            </a:r>
            <a:r>
              <a:rPr lang="en-US" baseline="0" dirty="0" smtClean="0"/>
              <a:t> them to be liable</a:t>
            </a:r>
            <a:endParaRPr lang="en-US" dirty="0"/>
          </a:p>
        </p:txBody>
      </p:sp>
      <p:sp>
        <p:nvSpPr>
          <p:cNvPr id="4" name="Slide Number Placeholder 3"/>
          <p:cNvSpPr>
            <a:spLocks noGrp="1"/>
          </p:cNvSpPr>
          <p:nvPr>
            <p:ph type="sldNum" sz="quarter" idx="10"/>
          </p:nvPr>
        </p:nvSpPr>
        <p:spPr/>
        <p:txBody>
          <a:bodyPr/>
          <a:lstStyle/>
          <a:p>
            <a:fld id="{B4306CEF-BE07-BD40-9082-07D9205D0AB6}" type="slidenum">
              <a:rPr lang="en-US" smtClean="0"/>
              <a:t>6</a:t>
            </a:fld>
            <a:endParaRPr lang="en-US"/>
          </a:p>
        </p:txBody>
      </p:sp>
    </p:spTree>
    <p:extLst>
      <p:ext uri="{BB962C8B-B14F-4D97-AF65-F5344CB8AC3E}">
        <p14:creationId xmlns:p14="http://schemas.microsoft.com/office/powerpoint/2010/main" val="1599113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p:cNvPicPr>
          <p:nvPr/>
        </p:nvPicPr>
        <p:blipFill>
          <a:blip r:embed="rId2"/>
          <a:stretch>
            <a:fillRect/>
          </a:stretch>
        </p:blipFill>
        <p:spPr>
          <a:xfrm>
            <a:off x="0" y="0"/>
            <a:ext cx="9162288" cy="6858000"/>
          </a:xfrm>
          <a:prstGeom prst="rect">
            <a:avLst/>
          </a:prstGeom>
        </p:spPr>
      </p:pic>
      <p:pic>
        <p:nvPicPr>
          <p:cNvPr id="8" name="Picture 7"/>
          <p:cNvPicPr>
            <a:picLocks noChangeAspect="1"/>
          </p:cNvPicPr>
          <p:nvPr/>
        </p:nvPicPr>
        <p:blipFill>
          <a:blip r:embed="rId3"/>
          <a:stretch>
            <a:fillRect/>
          </a:stretch>
        </p:blipFill>
        <p:spPr>
          <a:xfrm>
            <a:off x="0" y="-4109"/>
            <a:ext cx="9144000" cy="2247900"/>
          </a:xfrm>
          <a:prstGeom prst="rect">
            <a:avLst/>
          </a:prstGeom>
        </p:spPr>
      </p:pic>
      <p:sp>
        <p:nvSpPr>
          <p:cNvPr id="2" name="Title 1"/>
          <p:cNvSpPr>
            <a:spLocks noGrp="1"/>
          </p:cNvSpPr>
          <p:nvPr>
            <p:ph type="ctrTitle"/>
          </p:nvPr>
        </p:nvSpPr>
        <p:spPr>
          <a:xfrm>
            <a:off x="4757973" y="230922"/>
            <a:ext cx="3976722" cy="1207070"/>
          </a:xfrm>
        </p:spPr>
        <p:txBody>
          <a:bodyPr>
            <a:normAutofit/>
          </a:bodyPr>
          <a:lstStyle>
            <a:lvl1pPr algn="r">
              <a:lnSpc>
                <a:spcPts val="3600"/>
              </a:lnSpc>
              <a:defRPr sz="3400" b="1">
                <a:solidFill>
                  <a:srgbClr val="00498A"/>
                </a:solidFill>
                <a:latin typeface="Franklin Gothic Book" panose="020B0503020102020204" pitchFamily="34" charset="0"/>
                <a:cs typeface="Arial"/>
              </a:defRPr>
            </a:lvl1pPr>
          </a:lstStyle>
          <a:p>
            <a:r>
              <a:rPr lang="en-US" dirty="0" smtClean="0"/>
              <a:t>Click to edit Master title style</a:t>
            </a:r>
            <a:endParaRPr lang="en-US" dirty="0"/>
          </a:p>
        </p:txBody>
      </p:sp>
      <p:pic>
        <p:nvPicPr>
          <p:cNvPr id="9" name="Picture 8"/>
          <p:cNvPicPr>
            <a:picLocks noChangeAspect="1"/>
          </p:cNvPicPr>
          <p:nvPr/>
        </p:nvPicPr>
        <p:blipFill>
          <a:blip r:embed="rId4"/>
          <a:stretch>
            <a:fillRect/>
          </a:stretch>
        </p:blipFill>
        <p:spPr>
          <a:xfrm>
            <a:off x="496890" y="472788"/>
            <a:ext cx="1397000" cy="622300"/>
          </a:xfrm>
          <a:prstGeom prst="rect">
            <a:avLst/>
          </a:prstGeom>
        </p:spPr>
      </p:pic>
      <p:pic>
        <p:nvPicPr>
          <p:cNvPr id="6" name="Picture 5" descr="PPT_Main.jpg"/>
          <p:cNvPicPr>
            <a:picLocks noChangeAspect="1"/>
          </p:cNvPicPr>
          <p:nvPr userDrawn="1"/>
        </p:nvPicPr>
        <p:blipFill>
          <a:blip r:embed="rId5">
            <a:alphaModFix amt="85000"/>
            <a:extLst>
              <a:ext uri="{BEBA8EAE-BF5A-486C-A8C5-ECC9F3942E4B}">
                <a14:imgProps xmlns:a14="http://schemas.microsoft.com/office/drawing/2010/main">
                  <a14:imgLayer r:embed="rId6">
                    <a14:imgEffect>
                      <a14:backgroundRemoval t="9596" b="100000" l="0" r="100000">
                        <a14:foregroundMark x1="7639" y1="70707" x2="54028" y2="81818"/>
                        <a14:foregroundMark x1="70278" y1="88889" x2="99028" y2="85859"/>
                        <a14:foregroundMark x1="68056" y1="87879" x2="86944" y2="53030"/>
                      </a14:backgroundRemoval>
                    </a14:imgEffect>
                  </a14:imgLayer>
                </a14:imgProps>
              </a:ext>
              <a:ext uri="{28A0092B-C50C-407E-A947-70E740481C1C}">
                <a14:useLocalDpi xmlns:a14="http://schemas.microsoft.com/office/drawing/2010/main" val="0"/>
              </a:ext>
            </a:extLst>
          </a:blip>
          <a:stretch>
            <a:fillRect/>
          </a:stretch>
        </p:blipFill>
        <p:spPr>
          <a:xfrm>
            <a:off x="0" y="4345913"/>
            <a:ext cx="9162288" cy="2519630"/>
          </a:xfrm>
          <a:prstGeom prst="rect">
            <a:avLst/>
          </a:prstGeom>
        </p:spPr>
      </p:pic>
      <p:pic>
        <p:nvPicPr>
          <p:cNvPr id="10" name="Picture 9"/>
          <p:cNvPicPr>
            <a:picLocks noChangeAspect="1"/>
          </p:cNvPicPr>
          <p:nvPr userDrawn="1"/>
        </p:nvPicPr>
        <p:blipFill>
          <a:blip r:embed="rId7"/>
          <a:stretch>
            <a:fillRect/>
          </a:stretch>
        </p:blipFill>
        <p:spPr>
          <a:xfrm>
            <a:off x="-16933" y="4572381"/>
            <a:ext cx="9198864" cy="2299716"/>
          </a:xfrm>
          <a:prstGeom prst="rect">
            <a:avLst/>
          </a:prstGeom>
        </p:spPr>
      </p:pic>
      <p:sp>
        <p:nvSpPr>
          <p:cNvPr id="20" name="TextBox 19"/>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chemeClr val="bg1"/>
                </a:solidFill>
                <a:latin typeface="Arial"/>
                <a:ea typeface="+mn-ea"/>
                <a:cs typeface="Arial"/>
              </a:rPr>
              <a:t>Partnering to create the safest healthcare system</a:t>
            </a:r>
          </a:p>
        </p:txBody>
      </p:sp>
      <p:grpSp>
        <p:nvGrpSpPr>
          <p:cNvPr id="11" name="Group 10"/>
          <p:cNvGrpSpPr/>
          <p:nvPr userDrawn="1"/>
        </p:nvGrpSpPr>
        <p:grpSpPr>
          <a:xfrm>
            <a:off x="8269026" y="6504245"/>
            <a:ext cx="631270" cy="137160"/>
            <a:chOff x="8269026" y="6504245"/>
            <a:chExt cx="631270" cy="137160"/>
          </a:xfrm>
        </p:grpSpPr>
        <p:sp>
          <p:nvSpPr>
            <p:cNvPr id="5" name="Oval 4"/>
            <p:cNvSpPr>
              <a:spLocks noChangeAspect="1"/>
            </p:cNvSpPr>
            <p:nvPr userDrawn="1"/>
          </p:nvSpPr>
          <p:spPr>
            <a:xfrm>
              <a:off x="8600689" y="6504245"/>
              <a:ext cx="125540" cy="12801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a:spLocks noChangeAspect="1"/>
            </p:cNvSpPr>
            <p:nvPr userDrawn="1"/>
          </p:nvSpPr>
          <p:spPr>
            <a:xfrm>
              <a:off x="8435590" y="6504245"/>
              <a:ext cx="125540" cy="12801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a:spLocks noChangeAspect="1"/>
            </p:cNvSpPr>
            <p:nvPr userDrawn="1"/>
          </p:nvSpPr>
          <p:spPr>
            <a:xfrm>
              <a:off x="8269026" y="6504245"/>
              <a:ext cx="125540" cy="12801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a:spLocks noChangeAspect="1"/>
            </p:cNvSpPr>
            <p:nvPr userDrawn="1"/>
          </p:nvSpPr>
          <p:spPr>
            <a:xfrm>
              <a:off x="8765789" y="6504245"/>
              <a:ext cx="134507" cy="1371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descr="ContentSlide_Header.jpg"/>
          <p:cNvPicPr>
            <a:picLocks/>
          </p:cNvPicPr>
          <p:nvPr userDrawn="1"/>
        </p:nvPicPr>
        <p:blipFill>
          <a:blip r:embed="rId2"/>
          <a:stretch>
            <a:fillRect/>
          </a:stretch>
        </p:blipFill>
        <p:spPr>
          <a:xfrm>
            <a:off x="-8467" y="0"/>
            <a:ext cx="9162288" cy="1182624"/>
          </a:xfrm>
          <a:prstGeom prst="rect">
            <a:avLst/>
          </a:prstGeom>
        </p:spPr>
      </p:pic>
      <p:pic>
        <p:nvPicPr>
          <p:cNvPr id="14" name="Picture 13"/>
          <p:cNvPicPr>
            <a:picLocks noChangeAspect="1"/>
          </p:cNvPicPr>
          <p:nvPr userDrawn="1"/>
        </p:nvPicPr>
        <p:blipFill>
          <a:blip r:embed="rId3"/>
          <a:stretch>
            <a:fillRect/>
          </a:stretch>
        </p:blipFill>
        <p:spPr>
          <a:xfrm>
            <a:off x="189892" y="181652"/>
            <a:ext cx="844076" cy="369876"/>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701799"/>
            <a:ext cx="5486400" cy="3025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txBox="1">
            <a:spLocks/>
          </p:cNvSpPr>
          <p:nvPr userDrawn="1"/>
        </p:nvSpPr>
        <p:spPr>
          <a:xfrm>
            <a:off x="1993292" y="279397"/>
            <a:ext cx="6790528" cy="454166"/>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400" b="0" i="0" kern="1200">
                <a:solidFill>
                  <a:schemeClr val="bg1"/>
                </a:solidFill>
                <a:latin typeface="Arial"/>
                <a:ea typeface="+mj-ea"/>
                <a:cs typeface="Arial"/>
              </a:defRPr>
            </a:lvl1pPr>
          </a:lstStyle>
          <a:p>
            <a:r>
              <a:rPr lang="en-US" dirty="0" smtClean="0">
                <a:latin typeface="+mj-lt"/>
              </a:rPr>
              <a:t>Click to edit Master title style</a:t>
            </a:r>
            <a:endParaRPr lang="en-US" dirty="0">
              <a:latin typeface="+mj-lt"/>
            </a:endParaRPr>
          </a:p>
        </p:txBody>
      </p:sp>
      <p:sp>
        <p:nvSpPr>
          <p:cNvPr id="15" name="TextBox 14"/>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8" name="Group 17"/>
          <p:cNvGrpSpPr/>
          <p:nvPr userDrawn="1"/>
        </p:nvGrpSpPr>
        <p:grpSpPr>
          <a:xfrm>
            <a:off x="8269026" y="6504245"/>
            <a:ext cx="631270" cy="137160"/>
            <a:chOff x="8269026" y="6504245"/>
            <a:chExt cx="631270" cy="137160"/>
          </a:xfrm>
        </p:grpSpPr>
        <p:sp>
          <p:nvSpPr>
            <p:cNvPr id="19" name="Oval 18"/>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2" name="Picture 11" descr="ContentSlide_Header.jpg"/>
          <p:cNvPicPr>
            <a:picLocks/>
          </p:cNvPicPr>
          <p:nvPr userDrawn="1"/>
        </p:nvPicPr>
        <p:blipFill>
          <a:blip r:embed="rId2"/>
          <a:stretch>
            <a:fillRect/>
          </a:stretch>
        </p:blipFill>
        <p:spPr>
          <a:xfrm>
            <a:off x="-8467" y="0"/>
            <a:ext cx="9162288" cy="1182624"/>
          </a:xfrm>
          <a:prstGeom prst="rect">
            <a:avLst/>
          </a:prstGeom>
        </p:spPr>
      </p:pic>
      <p:pic>
        <p:nvPicPr>
          <p:cNvPr id="13" name="Picture 12"/>
          <p:cNvPicPr>
            <a:picLocks noChangeAspect="1"/>
          </p:cNvPicPr>
          <p:nvPr userDrawn="1"/>
        </p:nvPicPr>
        <p:blipFill>
          <a:blip r:embed="rId3"/>
          <a:stretch>
            <a:fillRect/>
          </a:stretch>
        </p:blipFill>
        <p:spPr>
          <a:xfrm>
            <a:off x="189892" y="181652"/>
            <a:ext cx="844076" cy="369876"/>
          </a:xfrm>
          <a:prstGeom prst="rect">
            <a:avLst/>
          </a:prstGeom>
        </p:spPr>
      </p:pic>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993292" y="279397"/>
            <a:ext cx="6790528" cy="454166"/>
          </a:xfrm>
        </p:spPr>
        <p:txBody>
          <a:bodyPr>
            <a:normAutofit/>
          </a:bodyPr>
          <a:lstStyle>
            <a:lvl1pPr algn="l">
              <a:defRPr sz="2400" b="0" i="0">
                <a:solidFill>
                  <a:schemeClr val="bg1"/>
                </a:solidFill>
                <a:latin typeface="+mj-lt"/>
                <a:cs typeface="Arial"/>
              </a:defRPr>
            </a:lvl1pPr>
          </a:lstStyle>
          <a:p>
            <a:r>
              <a:rPr lang="en-US" dirty="0" smtClean="0"/>
              <a:t>Click to edit Master title style</a:t>
            </a:r>
            <a:endParaRPr lang="en-US" dirty="0"/>
          </a:p>
        </p:txBody>
      </p:sp>
      <p:sp>
        <p:nvSpPr>
          <p:cNvPr id="14" name="TextBox 13"/>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7" name="Group 16"/>
          <p:cNvGrpSpPr/>
          <p:nvPr userDrawn="1"/>
        </p:nvGrpSpPr>
        <p:grpSpPr>
          <a:xfrm>
            <a:off x="8269026" y="6504245"/>
            <a:ext cx="631270" cy="137160"/>
            <a:chOff x="8269026" y="6504245"/>
            <a:chExt cx="631270" cy="137160"/>
          </a:xfrm>
        </p:grpSpPr>
        <p:sp>
          <p:nvSpPr>
            <p:cNvPr id="18" name="Oval 17"/>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2" name="Picture 11" descr="ContentSlide_Header.jpg"/>
          <p:cNvPicPr>
            <a:picLocks/>
          </p:cNvPicPr>
          <p:nvPr userDrawn="1"/>
        </p:nvPicPr>
        <p:blipFill>
          <a:blip r:embed="rId2"/>
          <a:stretch>
            <a:fillRect/>
          </a:stretch>
        </p:blipFill>
        <p:spPr>
          <a:xfrm>
            <a:off x="-8467" y="0"/>
            <a:ext cx="9162288" cy="1182624"/>
          </a:xfrm>
          <a:prstGeom prst="rect">
            <a:avLst/>
          </a:prstGeom>
        </p:spPr>
      </p:pic>
      <p:pic>
        <p:nvPicPr>
          <p:cNvPr id="13" name="Picture 12"/>
          <p:cNvPicPr>
            <a:picLocks noChangeAspect="1"/>
          </p:cNvPicPr>
          <p:nvPr userDrawn="1"/>
        </p:nvPicPr>
        <p:blipFill>
          <a:blip r:embed="rId3"/>
          <a:stretch>
            <a:fillRect/>
          </a:stretch>
        </p:blipFill>
        <p:spPr>
          <a:xfrm>
            <a:off x="189892" y="181652"/>
            <a:ext cx="844076" cy="369876"/>
          </a:xfrm>
          <a:prstGeom prst="rect">
            <a:avLst/>
          </a:prstGeom>
        </p:spPr>
      </p:pic>
      <p:sp>
        <p:nvSpPr>
          <p:cNvPr id="8" name="Title 1"/>
          <p:cNvSpPr txBox="1">
            <a:spLocks/>
          </p:cNvSpPr>
          <p:nvPr userDrawn="1"/>
        </p:nvSpPr>
        <p:spPr>
          <a:xfrm>
            <a:off x="1993292" y="279397"/>
            <a:ext cx="6790528" cy="454166"/>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400" b="0" i="0" kern="1200">
                <a:solidFill>
                  <a:schemeClr val="bg1"/>
                </a:solidFill>
                <a:latin typeface="Arial"/>
                <a:ea typeface="+mj-ea"/>
                <a:cs typeface="Arial"/>
              </a:defRPr>
            </a:lvl1pPr>
          </a:lstStyle>
          <a:p>
            <a:r>
              <a:rPr lang="en-US" dirty="0" smtClean="0">
                <a:latin typeface="+mj-lt"/>
              </a:rPr>
              <a:t>Click to edit Master title style</a:t>
            </a:r>
            <a:endParaRPr lang="en-US" dirty="0">
              <a:latin typeface="+mj-lt"/>
            </a:endParaRPr>
          </a:p>
        </p:txBody>
      </p:sp>
      <p:sp>
        <p:nvSpPr>
          <p:cNvPr id="2" name="Vertical Title 1"/>
          <p:cNvSpPr>
            <a:spLocks noGrp="1"/>
          </p:cNvSpPr>
          <p:nvPr>
            <p:ph type="title" orient="vert"/>
          </p:nvPr>
        </p:nvSpPr>
        <p:spPr>
          <a:xfrm>
            <a:off x="6629400" y="1456944"/>
            <a:ext cx="2057400" cy="4669219"/>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456944"/>
            <a:ext cx="6019800" cy="466921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Box 13"/>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7" name="Group 16"/>
          <p:cNvGrpSpPr/>
          <p:nvPr userDrawn="1"/>
        </p:nvGrpSpPr>
        <p:grpSpPr>
          <a:xfrm>
            <a:off x="8269026" y="6504245"/>
            <a:ext cx="631270" cy="137160"/>
            <a:chOff x="8269026" y="6504245"/>
            <a:chExt cx="631270" cy="137160"/>
          </a:xfrm>
        </p:grpSpPr>
        <p:sp>
          <p:nvSpPr>
            <p:cNvPr id="18" name="Oval 17"/>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Blank">
    <p:bg>
      <p:bgPr>
        <a:solidFill>
          <a:srgbClr val="0067B1"/>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31190826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rgbClr val="008265"/>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17472999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old Blank">
    <p:bg>
      <p:bgPr>
        <a:solidFill>
          <a:srgbClr val="FBB034"/>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18917314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urple Blank">
    <p:bg>
      <p:bgPr>
        <a:solidFill>
          <a:srgbClr val="63619A"/>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31755778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l Blank">
    <p:bg>
      <p:bgPr>
        <a:solidFill>
          <a:srgbClr val="00788A"/>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12086038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y Blank">
    <p:bg>
      <p:bgPr>
        <a:solidFill>
          <a:srgbClr val="A7A9AC"/>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23111718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22757615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002" y="1600200"/>
            <a:ext cx="7584797" cy="4525963"/>
          </a:xfrm>
        </p:spPr>
        <p:txBody>
          <a:bodyPr/>
          <a:lstStyle>
            <a:lvl1pPr>
              <a:defRPr>
                <a:solidFill>
                  <a:srgbClr val="00498A"/>
                </a:solidFill>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ontentSlide_Header.jpg"/>
          <p:cNvPicPr>
            <a:picLocks/>
          </p:cNvPicPr>
          <p:nvPr userDrawn="1"/>
        </p:nvPicPr>
        <p:blipFill>
          <a:blip r:embed="rId2"/>
          <a:stretch>
            <a:fillRect/>
          </a:stretch>
        </p:blipFill>
        <p:spPr>
          <a:xfrm>
            <a:off x="-8467" y="0"/>
            <a:ext cx="9162288" cy="1182624"/>
          </a:xfrm>
          <a:prstGeom prst="rect">
            <a:avLst/>
          </a:prstGeom>
        </p:spPr>
      </p:pic>
      <p:sp>
        <p:nvSpPr>
          <p:cNvPr id="8" name="Title 1"/>
          <p:cNvSpPr>
            <a:spLocks noGrp="1"/>
          </p:cNvSpPr>
          <p:nvPr>
            <p:ph type="title"/>
          </p:nvPr>
        </p:nvSpPr>
        <p:spPr>
          <a:xfrm>
            <a:off x="1993292" y="279397"/>
            <a:ext cx="6790528" cy="454166"/>
          </a:xfrm>
        </p:spPr>
        <p:txBody>
          <a:bodyPr>
            <a:normAutofit/>
          </a:bodyPr>
          <a:lstStyle>
            <a:lvl1pPr algn="l">
              <a:defRPr sz="2400" b="0" i="0">
                <a:solidFill>
                  <a:schemeClr val="bg1"/>
                </a:solidFill>
                <a:latin typeface="Franklin Gothic Book" panose="020B0503020102020204" pitchFamily="34" charset="0"/>
                <a:cs typeface="Aria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a:stretch>
            <a:fillRect/>
          </a:stretch>
        </p:blipFill>
        <p:spPr>
          <a:xfrm>
            <a:off x="189892" y="181652"/>
            <a:ext cx="844076" cy="369876"/>
          </a:xfrm>
          <a:prstGeom prst="rect">
            <a:avLst/>
          </a:prstGeom>
        </p:spPr>
      </p:pic>
      <p:sp>
        <p:nvSpPr>
          <p:cNvPr id="10" name="TextBox 9"/>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4" name="Group 3"/>
          <p:cNvGrpSpPr/>
          <p:nvPr userDrawn="1"/>
        </p:nvGrpSpPr>
        <p:grpSpPr>
          <a:xfrm>
            <a:off x="8269026" y="6504245"/>
            <a:ext cx="631270" cy="137160"/>
            <a:chOff x="8269026" y="6504245"/>
            <a:chExt cx="631270" cy="137160"/>
          </a:xfrm>
        </p:grpSpPr>
        <p:sp>
          <p:nvSpPr>
            <p:cNvPr id="15" name="Oval 14"/>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Content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2002" y="1600200"/>
            <a:ext cx="7584797" cy="4525963"/>
          </a:xfrm>
        </p:spPr>
        <p:txBody>
          <a:bodyPr/>
          <a:lstStyle>
            <a:lvl1pPr>
              <a:defRPr>
                <a:solidFill>
                  <a:srgbClr val="00498A"/>
                </a:solidFill>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993292" y="279397"/>
            <a:ext cx="6790528" cy="454166"/>
          </a:xfrm>
        </p:spPr>
        <p:txBody>
          <a:bodyPr>
            <a:normAutofit/>
          </a:bodyPr>
          <a:lstStyle>
            <a:lvl1pPr algn="l">
              <a:defRPr sz="2400" b="0" i="0">
                <a:solidFill>
                  <a:srgbClr val="145BA1"/>
                </a:solidFill>
                <a:latin typeface="+mj-lt"/>
                <a:cs typeface="Aria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a:stretch>
            <a:fillRect/>
          </a:stretch>
        </p:blipFill>
        <p:spPr>
          <a:xfrm>
            <a:off x="186498" y="316784"/>
            <a:ext cx="849211" cy="372126"/>
          </a:xfrm>
          <a:prstGeom prst="rect">
            <a:avLst/>
          </a:prstGeom>
        </p:spPr>
      </p:pic>
      <p:cxnSp>
        <p:nvCxnSpPr>
          <p:cNvPr id="13" name="Straight Connector 12"/>
          <p:cNvCxnSpPr/>
          <p:nvPr userDrawn="1"/>
        </p:nvCxnSpPr>
        <p:spPr>
          <a:xfrm>
            <a:off x="189892" y="922856"/>
            <a:ext cx="8764934" cy="0"/>
          </a:xfrm>
          <a:prstGeom prst="line">
            <a:avLst/>
          </a:prstGeom>
          <a:ln>
            <a:solidFill>
              <a:srgbClr val="145BA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6" name="Group 15"/>
          <p:cNvGrpSpPr/>
          <p:nvPr userDrawn="1"/>
        </p:nvGrpSpPr>
        <p:grpSpPr>
          <a:xfrm>
            <a:off x="8269026" y="6504245"/>
            <a:ext cx="631270" cy="137160"/>
            <a:chOff x="8269026" y="6504245"/>
            <a:chExt cx="631270" cy="137160"/>
          </a:xfrm>
        </p:grpSpPr>
        <p:sp>
          <p:nvSpPr>
            <p:cNvPr id="17" name="Oval 16"/>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extLst>
      <p:ext uri="{BB962C8B-B14F-4D97-AF65-F5344CB8AC3E}">
        <p14:creationId xmlns:p14="http://schemas.microsoft.com/office/powerpoint/2010/main" val="242958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swoosh.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2700" y="4356596"/>
            <a:ext cx="9162288" cy="2514600"/>
          </a:xfrm>
          <a:prstGeom prst="rect">
            <a:avLst/>
          </a:prstGeom>
        </p:spPr>
      </p:pic>
      <p:pic>
        <p:nvPicPr>
          <p:cNvPr id="16" name="Picture 15"/>
          <p:cNvPicPr>
            <a:picLocks/>
          </p:cNvPicPr>
          <p:nvPr userDrawn="1"/>
        </p:nvPicPr>
        <p:blipFill>
          <a:blip r:embed="rId3"/>
          <a:stretch>
            <a:fillRect/>
          </a:stretch>
        </p:blipFill>
        <p:spPr>
          <a:xfrm>
            <a:off x="-16933" y="4593332"/>
            <a:ext cx="9162288" cy="2299716"/>
          </a:xfrm>
          <a:prstGeom prst="rect">
            <a:avLst/>
          </a:prstGeom>
        </p:spPr>
      </p:pic>
      <p:pic>
        <p:nvPicPr>
          <p:cNvPr id="14" name="Picture 13"/>
          <p:cNvPicPr>
            <a:picLocks noChangeAspect="1"/>
          </p:cNvPicPr>
          <p:nvPr userDrawn="1"/>
        </p:nvPicPr>
        <p:blipFill>
          <a:blip r:embed="rId4"/>
          <a:stretch>
            <a:fillRect/>
          </a:stretch>
        </p:blipFill>
        <p:spPr>
          <a:xfrm>
            <a:off x="496890" y="472788"/>
            <a:ext cx="1397000" cy="622300"/>
          </a:xfrm>
          <a:prstGeom prst="rect">
            <a:avLst/>
          </a:prstGeom>
        </p:spPr>
      </p:pic>
      <p:sp>
        <p:nvSpPr>
          <p:cNvPr id="2" name="Title 1"/>
          <p:cNvSpPr>
            <a:spLocks noGrp="1"/>
          </p:cNvSpPr>
          <p:nvPr>
            <p:ph type="title"/>
          </p:nvPr>
        </p:nvSpPr>
        <p:spPr>
          <a:xfrm>
            <a:off x="4828906" y="324621"/>
            <a:ext cx="3905780" cy="1362075"/>
          </a:xfrm>
        </p:spPr>
        <p:txBody>
          <a:bodyPr anchor="t">
            <a:normAutofit/>
          </a:bodyPr>
          <a:lstStyle>
            <a:lvl1pPr algn="r">
              <a:lnSpc>
                <a:spcPts val="3600"/>
              </a:lnSpc>
              <a:defRPr sz="3400" b="1" cap="none">
                <a:solidFill>
                  <a:srgbClr val="145BA1"/>
                </a:solidFill>
                <a:latin typeface="+mj-lt"/>
                <a:cs typeface="Arial"/>
              </a:defRPr>
            </a:lvl1pPr>
          </a:lstStyle>
          <a:p>
            <a:r>
              <a:rPr lang="en-US" dirty="0" smtClean="0"/>
              <a:t>Click to edit Master title style</a:t>
            </a:r>
            <a:endParaRPr lang="en-US" dirty="0"/>
          </a:p>
        </p:txBody>
      </p:sp>
      <p:sp>
        <p:nvSpPr>
          <p:cNvPr id="9" name="TextBox 8"/>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chemeClr val="bg1"/>
                </a:solidFill>
                <a:latin typeface="Arial"/>
                <a:ea typeface="+mn-ea"/>
                <a:cs typeface="Arial"/>
              </a:rPr>
              <a:t>Partnering to create the safest healthcare system</a:t>
            </a:r>
          </a:p>
        </p:txBody>
      </p:sp>
      <p:grpSp>
        <p:nvGrpSpPr>
          <p:cNvPr id="20" name="Group 19"/>
          <p:cNvGrpSpPr/>
          <p:nvPr userDrawn="1"/>
        </p:nvGrpSpPr>
        <p:grpSpPr>
          <a:xfrm>
            <a:off x="8269026" y="6504245"/>
            <a:ext cx="631270" cy="137160"/>
            <a:chOff x="8269026" y="6504245"/>
            <a:chExt cx="631270" cy="137160"/>
          </a:xfrm>
        </p:grpSpPr>
        <p:sp>
          <p:nvSpPr>
            <p:cNvPr id="21" name="Oval 20"/>
            <p:cNvSpPr>
              <a:spLocks noChangeAspect="1"/>
            </p:cNvSpPr>
            <p:nvPr userDrawn="1"/>
          </p:nvSpPr>
          <p:spPr>
            <a:xfrm>
              <a:off x="8600689" y="6504245"/>
              <a:ext cx="125540" cy="12801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a:spLocks noChangeAspect="1"/>
            </p:cNvSpPr>
            <p:nvPr userDrawn="1"/>
          </p:nvSpPr>
          <p:spPr>
            <a:xfrm>
              <a:off x="8435590" y="6504245"/>
              <a:ext cx="125540" cy="12801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a:spLocks noChangeAspect="1"/>
            </p:cNvSpPr>
            <p:nvPr userDrawn="1"/>
          </p:nvSpPr>
          <p:spPr>
            <a:xfrm>
              <a:off x="8269026" y="6504245"/>
              <a:ext cx="125540" cy="128016"/>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a:spLocks noChangeAspect="1"/>
            </p:cNvSpPr>
            <p:nvPr userDrawn="1"/>
          </p:nvSpPr>
          <p:spPr>
            <a:xfrm>
              <a:off x="8765789" y="6504245"/>
              <a:ext cx="134507" cy="1371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ContentSlide_Header.jpg"/>
          <p:cNvPicPr>
            <a:picLocks/>
          </p:cNvPicPr>
          <p:nvPr userDrawn="1"/>
        </p:nvPicPr>
        <p:blipFill>
          <a:blip r:embed="rId2"/>
          <a:stretch>
            <a:fillRect/>
          </a:stretch>
        </p:blipFill>
        <p:spPr>
          <a:xfrm>
            <a:off x="-8467" y="0"/>
            <a:ext cx="9162288" cy="1182624"/>
          </a:xfrm>
          <a:prstGeom prst="rect">
            <a:avLst/>
          </a:prstGeom>
        </p:spPr>
      </p:pic>
      <p:pic>
        <p:nvPicPr>
          <p:cNvPr id="10" name="Picture 9"/>
          <p:cNvPicPr>
            <a:picLocks noChangeAspect="1"/>
          </p:cNvPicPr>
          <p:nvPr userDrawn="1"/>
        </p:nvPicPr>
        <p:blipFill>
          <a:blip r:embed="rId3"/>
          <a:stretch>
            <a:fillRect/>
          </a:stretch>
        </p:blipFill>
        <p:spPr>
          <a:xfrm>
            <a:off x="189892" y="181652"/>
            <a:ext cx="844076" cy="369876"/>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1993292" y="279397"/>
            <a:ext cx="6790528" cy="454166"/>
          </a:xfrm>
        </p:spPr>
        <p:txBody>
          <a:bodyPr>
            <a:normAutofit/>
          </a:bodyPr>
          <a:lstStyle>
            <a:lvl1pPr algn="l">
              <a:defRPr sz="2400" b="0" i="0">
                <a:solidFill>
                  <a:schemeClr val="bg1"/>
                </a:solidFill>
                <a:latin typeface="+mj-lt"/>
                <a:cs typeface="Arial"/>
              </a:defRPr>
            </a:lvl1pPr>
          </a:lstStyle>
          <a:p>
            <a:r>
              <a:rPr lang="en-US" dirty="0" smtClean="0"/>
              <a:t>Click to edit Master title style</a:t>
            </a:r>
            <a:endParaRPr lang="en-US" dirty="0"/>
          </a:p>
        </p:txBody>
      </p:sp>
      <p:sp>
        <p:nvSpPr>
          <p:cNvPr id="12" name="TextBox 11"/>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5" name="Group 14"/>
          <p:cNvGrpSpPr/>
          <p:nvPr userDrawn="1"/>
        </p:nvGrpSpPr>
        <p:grpSpPr>
          <a:xfrm>
            <a:off x="8269026" y="6504245"/>
            <a:ext cx="631270" cy="137160"/>
            <a:chOff x="8269026" y="6504245"/>
            <a:chExt cx="631270" cy="137160"/>
          </a:xfrm>
        </p:grpSpPr>
        <p:sp>
          <p:nvSpPr>
            <p:cNvPr id="17" name="Oval 16"/>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ntentSlide_Header.jpg"/>
          <p:cNvPicPr>
            <a:picLocks/>
          </p:cNvPicPr>
          <p:nvPr userDrawn="1"/>
        </p:nvPicPr>
        <p:blipFill>
          <a:blip r:embed="rId2"/>
          <a:stretch>
            <a:fillRect/>
          </a:stretch>
        </p:blipFill>
        <p:spPr>
          <a:xfrm>
            <a:off x="-8467" y="0"/>
            <a:ext cx="9162288" cy="1182624"/>
          </a:xfrm>
          <a:prstGeom prst="rect">
            <a:avLst/>
          </a:prstGeom>
        </p:spPr>
      </p:pic>
      <p:pic>
        <p:nvPicPr>
          <p:cNvPr id="16" name="Picture 15"/>
          <p:cNvPicPr>
            <a:picLocks noChangeAspect="1"/>
          </p:cNvPicPr>
          <p:nvPr userDrawn="1"/>
        </p:nvPicPr>
        <p:blipFill>
          <a:blip r:embed="rId3"/>
          <a:stretch>
            <a:fillRect/>
          </a:stretch>
        </p:blipFill>
        <p:spPr>
          <a:xfrm>
            <a:off x="189892" y="181652"/>
            <a:ext cx="844076" cy="369876"/>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1993292" y="279397"/>
            <a:ext cx="6790528" cy="454166"/>
          </a:xfrm>
        </p:spPr>
        <p:txBody>
          <a:bodyPr>
            <a:normAutofit/>
          </a:bodyPr>
          <a:lstStyle>
            <a:lvl1pPr algn="l">
              <a:defRPr sz="2400" b="0" i="0">
                <a:solidFill>
                  <a:schemeClr val="bg1"/>
                </a:solidFill>
                <a:latin typeface="+mj-lt"/>
                <a:cs typeface="Arial"/>
              </a:defRPr>
            </a:lvl1pPr>
          </a:lstStyle>
          <a:p>
            <a:r>
              <a:rPr lang="en-US" dirty="0" smtClean="0"/>
              <a:t>Click to edit Master title style</a:t>
            </a:r>
            <a:endParaRPr lang="en-US" dirty="0"/>
          </a:p>
        </p:txBody>
      </p:sp>
      <p:sp>
        <p:nvSpPr>
          <p:cNvPr id="17" name="TextBox 16"/>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20" name="Group 19"/>
          <p:cNvGrpSpPr/>
          <p:nvPr userDrawn="1"/>
        </p:nvGrpSpPr>
        <p:grpSpPr>
          <a:xfrm>
            <a:off x="8269026" y="6504245"/>
            <a:ext cx="631270" cy="137160"/>
            <a:chOff x="8269026" y="6504245"/>
            <a:chExt cx="631270" cy="137160"/>
          </a:xfrm>
        </p:grpSpPr>
        <p:sp>
          <p:nvSpPr>
            <p:cNvPr id="21" name="Oval 20"/>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descr="ContentSlide_Header.jpg"/>
          <p:cNvPicPr>
            <a:picLocks/>
          </p:cNvPicPr>
          <p:nvPr userDrawn="1"/>
        </p:nvPicPr>
        <p:blipFill>
          <a:blip r:embed="rId2"/>
          <a:stretch>
            <a:fillRect/>
          </a:stretch>
        </p:blipFill>
        <p:spPr>
          <a:xfrm>
            <a:off x="-8467" y="0"/>
            <a:ext cx="9162288" cy="1182624"/>
          </a:xfrm>
          <a:prstGeom prst="rect">
            <a:avLst/>
          </a:prstGeom>
        </p:spPr>
      </p:pic>
      <p:pic>
        <p:nvPicPr>
          <p:cNvPr id="12" name="Picture 11"/>
          <p:cNvPicPr>
            <a:picLocks noChangeAspect="1"/>
          </p:cNvPicPr>
          <p:nvPr userDrawn="1"/>
        </p:nvPicPr>
        <p:blipFill>
          <a:blip r:embed="rId3"/>
          <a:stretch>
            <a:fillRect/>
          </a:stretch>
        </p:blipFill>
        <p:spPr>
          <a:xfrm>
            <a:off x="189892" y="181652"/>
            <a:ext cx="844076" cy="369876"/>
          </a:xfrm>
          <a:prstGeom prst="rect">
            <a:avLst/>
          </a:prstGeom>
        </p:spPr>
      </p:pic>
      <p:sp>
        <p:nvSpPr>
          <p:cNvPr id="7" name="Title 1"/>
          <p:cNvSpPr>
            <a:spLocks noGrp="1"/>
          </p:cNvSpPr>
          <p:nvPr>
            <p:ph type="title"/>
          </p:nvPr>
        </p:nvSpPr>
        <p:spPr>
          <a:xfrm>
            <a:off x="1993292" y="279397"/>
            <a:ext cx="6790528" cy="454166"/>
          </a:xfrm>
        </p:spPr>
        <p:txBody>
          <a:bodyPr>
            <a:normAutofit/>
          </a:bodyPr>
          <a:lstStyle>
            <a:lvl1pPr algn="l">
              <a:defRPr sz="2400" b="0" i="0">
                <a:solidFill>
                  <a:schemeClr val="bg1"/>
                </a:solidFill>
                <a:latin typeface="+mj-lt"/>
                <a:cs typeface="Arial"/>
              </a:defRPr>
            </a:lvl1pPr>
          </a:lstStyle>
          <a:p>
            <a:r>
              <a:rPr lang="en-US" dirty="0" smtClean="0"/>
              <a:t>Click to edit Master title style</a:t>
            </a:r>
            <a:endParaRPr lang="en-US" dirty="0"/>
          </a:p>
        </p:txBody>
      </p:sp>
      <p:sp>
        <p:nvSpPr>
          <p:cNvPr id="13" name="TextBox 12"/>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6" name="Group 15"/>
          <p:cNvGrpSpPr/>
          <p:nvPr userDrawn="1"/>
        </p:nvGrpSpPr>
        <p:grpSpPr>
          <a:xfrm>
            <a:off x="8269026" y="6504245"/>
            <a:ext cx="631270" cy="137160"/>
            <a:chOff x="8269026" y="6504245"/>
            <a:chExt cx="631270" cy="137160"/>
          </a:xfrm>
        </p:grpSpPr>
        <p:sp>
          <p:nvSpPr>
            <p:cNvPr id="17" name="Oval 16"/>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ContentSlide_Header.jpg"/>
          <p:cNvPicPr>
            <a:picLocks/>
          </p:cNvPicPr>
          <p:nvPr userDrawn="1"/>
        </p:nvPicPr>
        <p:blipFill>
          <a:blip r:embed="rId2"/>
          <a:stretch>
            <a:fillRect/>
          </a:stretch>
        </p:blipFill>
        <p:spPr>
          <a:xfrm>
            <a:off x="-8467" y="0"/>
            <a:ext cx="9162288" cy="1182624"/>
          </a:xfrm>
          <a:prstGeom prst="rect">
            <a:avLst/>
          </a:prstGeom>
        </p:spPr>
      </p:pic>
      <p:pic>
        <p:nvPicPr>
          <p:cNvPr id="11" name="Picture 10"/>
          <p:cNvPicPr>
            <a:picLocks noChangeAspect="1"/>
          </p:cNvPicPr>
          <p:nvPr userDrawn="1"/>
        </p:nvPicPr>
        <p:blipFill>
          <a:blip r:embed="rId3"/>
          <a:stretch>
            <a:fillRect/>
          </a:stretch>
        </p:blipFill>
        <p:spPr>
          <a:xfrm>
            <a:off x="189892" y="181652"/>
            <a:ext cx="844076" cy="369876"/>
          </a:xfrm>
          <a:prstGeom prst="rect">
            <a:avLst/>
          </a:prstGeom>
        </p:spPr>
      </p:pic>
      <p:sp>
        <p:nvSpPr>
          <p:cNvPr id="6" name="Title 1"/>
          <p:cNvSpPr>
            <a:spLocks noGrp="1"/>
          </p:cNvSpPr>
          <p:nvPr>
            <p:ph type="title"/>
          </p:nvPr>
        </p:nvSpPr>
        <p:spPr>
          <a:xfrm>
            <a:off x="1993292" y="279397"/>
            <a:ext cx="6790528" cy="454166"/>
          </a:xfrm>
        </p:spPr>
        <p:txBody>
          <a:bodyPr>
            <a:normAutofit/>
          </a:bodyPr>
          <a:lstStyle>
            <a:lvl1pPr algn="l">
              <a:defRPr sz="2400" b="0" i="0">
                <a:solidFill>
                  <a:schemeClr val="bg1"/>
                </a:solidFill>
                <a:latin typeface="+mj-lt"/>
                <a:cs typeface="Arial"/>
              </a:defRPr>
            </a:lvl1pPr>
          </a:lstStyle>
          <a:p>
            <a:r>
              <a:rPr lang="en-US" dirty="0" smtClean="0"/>
              <a:t>Click to edit Master title style</a:t>
            </a:r>
            <a:endParaRPr lang="en-US" dirty="0"/>
          </a:p>
        </p:txBody>
      </p:sp>
      <p:sp>
        <p:nvSpPr>
          <p:cNvPr id="12" name="TextBox 11"/>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5" name="Group 14"/>
          <p:cNvGrpSpPr/>
          <p:nvPr userDrawn="1"/>
        </p:nvGrpSpPr>
        <p:grpSpPr>
          <a:xfrm>
            <a:off x="8269026" y="6504245"/>
            <a:ext cx="631270" cy="137160"/>
            <a:chOff x="8269026" y="6504245"/>
            <a:chExt cx="631270" cy="137160"/>
          </a:xfrm>
        </p:grpSpPr>
        <p:sp>
          <p:nvSpPr>
            <p:cNvPr id="16" name="Oval 15"/>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descr="ContentSlide_Header.jpg"/>
          <p:cNvPicPr>
            <a:picLocks/>
          </p:cNvPicPr>
          <p:nvPr userDrawn="1"/>
        </p:nvPicPr>
        <p:blipFill>
          <a:blip r:embed="rId2"/>
          <a:stretch>
            <a:fillRect/>
          </a:stretch>
        </p:blipFill>
        <p:spPr>
          <a:xfrm>
            <a:off x="-8467" y="0"/>
            <a:ext cx="9162288" cy="1182624"/>
          </a:xfrm>
          <a:prstGeom prst="rect">
            <a:avLst/>
          </a:prstGeom>
        </p:spPr>
      </p:pic>
      <p:pic>
        <p:nvPicPr>
          <p:cNvPr id="15" name="Picture 14"/>
          <p:cNvPicPr>
            <a:picLocks noChangeAspect="1"/>
          </p:cNvPicPr>
          <p:nvPr userDrawn="1"/>
        </p:nvPicPr>
        <p:blipFill>
          <a:blip r:embed="rId3"/>
          <a:stretch>
            <a:fillRect/>
          </a:stretch>
        </p:blipFill>
        <p:spPr>
          <a:xfrm>
            <a:off x="189892" y="181652"/>
            <a:ext cx="844076" cy="369876"/>
          </a:xfrm>
          <a:prstGeom prst="rect">
            <a:avLst/>
          </a:prstGeom>
        </p:spPr>
      </p:pic>
      <p:sp>
        <p:nvSpPr>
          <p:cNvPr id="2" name="Title 1"/>
          <p:cNvSpPr>
            <a:spLocks noGrp="1"/>
          </p:cNvSpPr>
          <p:nvPr>
            <p:ph type="title"/>
          </p:nvPr>
        </p:nvSpPr>
        <p:spPr>
          <a:xfrm>
            <a:off x="457200" y="16002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762250"/>
            <a:ext cx="3008313" cy="336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1"/>
          <p:cNvSpPr txBox="1">
            <a:spLocks/>
          </p:cNvSpPr>
          <p:nvPr userDrawn="1"/>
        </p:nvSpPr>
        <p:spPr>
          <a:xfrm>
            <a:off x="1993292" y="279397"/>
            <a:ext cx="6790528" cy="454166"/>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400" b="0" i="0" kern="1200">
                <a:solidFill>
                  <a:schemeClr val="bg1"/>
                </a:solidFill>
                <a:latin typeface="Arial"/>
                <a:ea typeface="+mj-ea"/>
                <a:cs typeface="Arial"/>
              </a:defRPr>
            </a:lvl1pPr>
          </a:lstStyle>
          <a:p>
            <a:r>
              <a:rPr lang="en-US" dirty="0" smtClean="0">
                <a:latin typeface="+mj-lt"/>
              </a:rPr>
              <a:t>Click to edit Master title style</a:t>
            </a:r>
            <a:endParaRPr lang="en-US" dirty="0">
              <a:latin typeface="+mj-lt"/>
            </a:endParaRPr>
          </a:p>
        </p:txBody>
      </p:sp>
      <p:sp>
        <p:nvSpPr>
          <p:cNvPr id="16" name="TextBox 15"/>
          <p:cNvSpPr txBox="1"/>
          <p:nvPr userDrawn="1"/>
        </p:nvSpPr>
        <p:spPr>
          <a:xfrm>
            <a:off x="4182529" y="6458835"/>
            <a:ext cx="408649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kern="1200" cap="all" spc="0" baseline="0" dirty="0" smtClean="0">
                <a:solidFill>
                  <a:srgbClr val="145BA1"/>
                </a:solidFill>
                <a:latin typeface="Arial"/>
                <a:ea typeface="+mn-ea"/>
                <a:cs typeface="Arial"/>
              </a:rPr>
              <a:t>Partnering to create the safest healthcare system</a:t>
            </a:r>
          </a:p>
        </p:txBody>
      </p:sp>
      <p:grpSp>
        <p:nvGrpSpPr>
          <p:cNvPr id="19" name="Group 18"/>
          <p:cNvGrpSpPr/>
          <p:nvPr userDrawn="1"/>
        </p:nvGrpSpPr>
        <p:grpSpPr>
          <a:xfrm>
            <a:off x="8269026" y="6504245"/>
            <a:ext cx="631270" cy="137160"/>
            <a:chOff x="8269026" y="6504245"/>
            <a:chExt cx="631270" cy="137160"/>
          </a:xfrm>
        </p:grpSpPr>
        <p:sp>
          <p:nvSpPr>
            <p:cNvPr id="20" name="Oval 19"/>
            <p:cNvSpPr>
              <a:spLocks noChangeAspect="1"/>
            </p:cNvSpPr>
            <p:nvPr userDrawn="1"/>
          </p:nvSpPr>
          <p:spPr>
            <a:xfrm>
              <a:off x="8600689"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a:spLocks noChangeAspect="1"/>
            </p:cNvSpPr>
            <p:nvPr userDrawn="1"/>
          </p:nvSpPr>
          <p:spPr>
            <a:xfrm>
              <a:off x="8435590"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a:spLocks noChangeAspect="1"/>
            </p:cNvSpPr>
            <p:nvPr userDrawn="1"/>
          </p:nvSpPr>
          <p:spPr>
            <a:xfrm>
              <a:off x="8269026" y="6504245"/>
              <a:ext cx="125540" cy="128016"/>
            </a:xfrm>
            <a:prstGeom prst="ellipse">
              <a:avLst/>
            </a:prstGeom>
            <a:noFill/>
            <a:ln>
              <a:solidFill>
                <a:srgbClr val="145B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a:spLocks noChangeAspect="1"/>
            </p:cNvSpPr>
            <p:nvPr userDrawn="1"/>
          </p:nvSpPr>
          <p:spPr>
            <a:xfrm>
              <a:off x="8765789" y="6504245"/>
              <a:ext cx="134507" cy="137160"/>
            </a:xfrm>
            <a:prstGeom prst="ellipse">
              <a:avLst/>
            </a:prstGeom>
            <a:solidFill>
              <a:srgbClr val="145B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Slide Number Placeholder 5"/>
          <p:cNvSpPr>
            <a:spLocks noGrp="1"/>
          </p:cNvSpPr>
          <p:nvPr>
            <p:ph type="sldNum" sz="quarter" idx="12"/>
          </p:nvPr>
        </p:nvSpPr>
        <p:spPr>
          <a:xfrm>
            <a:off x="-102659" y="6504820"/>
            <a:ext cx="438149" cy="365125"/>
          </a:xfrm>
        </p:spPr>
        <p:txBody>
          <a:bodyPr/>
          <a:lstStyle/>
          <a:p>
            <a:fld id="{9BA084DF-5B09-5947-9464-C0B1C77E0C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97F4D-2A22-0447-A144-8CDC69DB4F87}" type="datetime1">
              <a:rPr lang="en-US" smtClean="0"/>
              <a:t>6/8/2020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84DF-5B09-5947-9464-C0B1C77E0C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60872"/>
            <a:ext cx="7467600" cy="1016136"/>
          </a:xfrm>
        </p:spPr>
        <p:txBody>
          <a:bodyPr>
            <a:normAutofit/>
          </a:bodyPr>
          <a:lstStyle/>
          <a:p>
            <a:pPr algn="ctr"/>
            <a:r>
              <a:rPr lang="en-US" sz="3600" dirty="0">
                <a:latin typeface="+mn-lt"/>
                <a:cs typeface="Arial" panose="020B0604020202020204" pitchFamily="34" charset="0"/>
              </a:rPr>
              <a:t>West Elgin Community Health Centre</a:t>
            </a:r>
          </a:p>
        </p:txBody>
      </p:sp>
      <p:sp>
        <p:nvSpPr>
          <p:cNvPr id="4" name="TextBox 3"/>
          <p:cNvSpPr txBox="1"/>
          <p:nvPr/>
        </p:nvSpPr>
        <p:spPr>
          <a:xfrm>
            <a:off x="2674620" y="5099566"/>
            <a:ext cx="6217920" cy="923330"/>
          </a:xfrm>
          <a:prstGeom prst="rect">
            <a:avLst/>
          </a:prstGeom>
          <a:noFill/>
        </p:spPr>
        <p:txBody>
          <a:bodyPr wrap="square" rtlCol="0">
            <a:spAutoFit/>
          </a:bodyPr>
          <a:lstStyle/>
          <a:p>
            <a:pPr algn="r"/>
            <a:r>
              <a:rPr lang="en-US" dirty="0" smtClean="0">
                <a:solidFill>
                  <a:schemeClr val="bg1"/>
                </a:solidFill>
              </a:rPr>
              <a:t>Presented by Andy </a:t>
            </a:r>
            <a:r>
              <a:rPr lang="en-US" dirty="0">
                <a:solidFill>
                  <a:schemeClr val="bg1"/>
                </a:solidFill>
              </a:rPr>
              <a:t>Sewpersaud – Senior Underwriter </a:t>
            </a:r>
          </a:p>
          <a:p>
            <a:pPr algn="r"/>
            <a:r>
              <a:rPr lang="en-US" dirty="0" smtClean="0">
                <a:solidFill>
                  <a:schemeClr val="bg1"/>
                </a:solidFill>
              </a:rPr>
              <a:t>Paul Sullivan– Brokerage Manager,</a:t>
            </a:r>
          </a:p>
          <a:p>
            <a:pPr algn="r"/>
            <a:r>
              <a:rPr lang="en-US" dirty="0" smtClean="0">
                <a:solidFill>
                  <a:schemeClr val="bg1"/>
                </a:solidFill>
              </a:rPr>
              <a:t>November 22</a:t>
            </a:r>
            <a:r>
              <a:rPr lang="en-US" baseline="30000" dirty="0" smtClean="0">
                <a:solidFill>
                  <a:schemeClr val="bg1"/>
                </a:solidFill>
              </a:rPr>
              <a:t>nd</a:t>
            </a:r>
            <a:r>
              <a:rPr lang="en-US" dirty="0" smtClean="0">
                <a:solidFill>
                  <a:schemeClr val="bg1"/>
                </a:solidFill>
              </a:rPr>
              <a:t> , 2016</a:t>
            </a:r>
            <a:endParaRPr lang="en-US" dirty="0">
              <a:solidFill>
                <a:schemeClr val="bg1"/>
              </a:solidFill>
            </a:endParaRPr>
          </a:p>
        </p:txBody>
      </p:sp>
    </p:spTree>
    <p:extLst>
      <p:ext uri="{BB962C8B-B14F-4D97-AF65-F5344CB8AC3E}">
        <p14:creationId xmlns:p14="http://schemas.microsoft.com/office/powerpoint/2010/main" val="3820135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a:t>
            </a:r>
            <a:endParaRPr lang="en-US" dirty="0"/>
          </a:p>
        </p:txBody>
      </p:sp>
      <p:sp>
        <p:nvSpPr>
          <p:cNvPr id="3" name="Title 2"/>
          <p:cNvSpPr>
            <a:spLocks noGrp="1"/>
          </p:cNvSpPr>
          <p:nvPr>
            <p:ph type="title"/>
          </p:nvPr>
        </p:nvSpPr>
        <p:spPr>
          <a:xfrm>
            <a:off x="2425148" y="279397"/>
            <a:ext cx="6358672" cy="454166"/>
          </a:xfrm>
        </p:spPr>
        <p:txBody>
          <a:bodyPr>
            <a:normAutofit fontScale="90000"/>
          </a:bodyPr>
          <a:lstStyle/>
          <a:p>
            <a:r>
              <a:rPr lang="en-US" dirty="0" smtClean="0"/>
              <a:t>O.A.C. Insurance Sample Plan</a:t>
            </a:r>
            <a:endParaRPr lang="en-US" dirty="0"/>
          </a:p>
        </p:txBody>
      </p:sp>
      <p:sp>
        <p:nvSpPr>
          <p:cNvPr id="4" name="Slide Number Placeholder 3"/>
          <p:cNvSpPr>
            <a:spLocks noGrp="1"/>
          </p:cNvSpPr>
          <p:nvPr>
            <p:ph type="sldNum" sz="quarter" idx="12"/>
          </p:nvPr>
        </p:nvSpPr>
        <p:spPr/>
        <p:txBody>
          <a:bodyPr/>
          <a:lstStyle/>
          <a:p>
            <a:fld id="{9BA084DF-5B09-5947-9464-C0B1C77E0C50}" type="slidenum">
              <a:rPr lang="en-US" smtClean="0"/>
              <a:t>10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171016"/>
            <a:ext cx="4729618" cy="533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57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dirty="0" smtClean="0"/>
          </a:p>
          <a:p>
            <a:endParaRPr lang="en-US" sz="2400" dirty="0" smtClean="0"/>
          </a:p>
          <a:p>
            <a:r>
              <a:rPr lang="en-US" sz="2400" dirty="0" smtClean="0"/>
              <a:t>We are able to quote a Property policy which would include coverage for contents and equipment (All Risk)</a:t>
            </a:r>
          </a:p>
          <a:p>
            <a:endParaRPr lang="en-US" sz="2400" dirty="0"/>
          </a:p>
          <a:p>
            <a:r>
              <a:rPr lang="en-US" sz="2400" dirty="0" smtClean="0"/>
              <a:t>Property coverage also includes first party cyber coverage for damage to your data, network or software as well as the resultant Business Interruption Coverage.</a:t>
            </a:r>
            <a:endParaRPr lang="en-CA" sz="2400" dirty="0"/>
          </a:p>
        </p:txBody>
      </p:sp>
      <p:sp>
        <p:nvSpPr>
          <p:cNvPr id="3" name="Title 2"/>
          <p:cNvSpPr>
            <a:spLocks noGrp="1"/>
          </p:cNvSpPr>
          <p:nvPr>
            <p:ph type="title"/>
          </p:nvPr>
        </p:nvSpPr>
        <p:spPr/>
        <p:txBody>
          <a:bodyPr>
            <a:noAutofit/>
          </a:bodyPr>
          <a:lstStyle/>
          <a:p>
            <a:r>
              <a:rPr lang="en-US" sz="3200" dirty="0" smtClean="0"/>
              <a:t>Property Coverage</a:t>
            </a:r>
            <a:endParaRPr lang="en-CA" sz="3200" dirty="0"/>
          </a:p>
        </p:txBody>
      </p:sp>
      <p:sp>
        <p:nvSpPr>
          <p:cNvPr id="4" name="Slide Number Placeholder 3"/>
          <p:cNvSpPr>
            <a:spLocks noGrp="1"/>
          </p:cNvSpPr>
          <p:nvPr>
            <p:ph type="sldNum" sz="quarter" idx="12"/>
          </p:nvPr>
        </p:nvSpPr>
        <p:spPr/>
        <p:txBody>
          <a:bodyPr/>
          <a:lstStyle/>
          <a:p>
            <a:fld id="{9BA084DF-5B09-5947-9464-C0B1C77E0C50}" type="slidenum">
              <a:rPr lang="en-US" smtClean="0"/>
              <a:t>11</a:t>
            </a:fld>
            <a:endParaRPr lang="en-US"/>
          </a:p>
        </p:txBody>
      </p:sp>
    </p:spTree>
    <p:extLst>
      <p:ext uri="{BB962C8B-B14F-4D97-AF65-F5344CB8AC3E}">
        <p14:creationId xmlns:p14="http://schemas.microsoft.com/office/powerpoint/2010/main" val="117432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4376" y="279397"/>
            <a:ext cx="6790528" cy="454166"/>
          </a:xfrm>
        </p:spPr>
        <p:txBody>
          <a:bodyPr>
            <a:noAutofit/>
          </a:bodyPr>
          <a:lstStyle/>
          <a:p>
            <a:pPr algn="ctr"/>
            <a:r>
              <a:rPr lang="en-US" sz="3200" b="1" dirty="0" smtClean="0"/>
              <a:t>Questions?</a:t>
            </a: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880" y="1691640"/>
            <a:ext cx="6827520" cy="4191000"/>
          </a:xfrm>
          <a:prstGeom prst="rect">
            <a:avLst/>
          </a:prstGeom>
        </p:spPr>
      </p:pic>
    </p:spTree>
    <p:extLst>
      <p:ext uri="{BB962C8B-B14F-4D97-AF65-F5344CB8AC3E}">
        <p14:creationId xmlns:p14="http://schemas.microsoft.com/office/powerpoint/2010/main" val="457880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4342" y="1600200"/>
            <a:ext cx="7584797" cy="4525963"/>
          </a:xfrm>
        </p:spPr>
        <p:txBody>
          <a:bodyPr>
            <a:normAutofit/>
          </a:bodyPr>
          <a:lstStyle/>
          <a:p>
            <a:r>
              <a:rPr lang="en-US" sz="2400" dirty="0" smtClean="0">
                <a:cs typeface="Arial" panose="020B0604020202020204" pitchFamily="34" charset="0"/>
              </a:rPr>
              <a:t>The Named </a:t>
            </a:r>
            <a:r>
              <a:rPr lang="en-US" sz="2400" dirty="0">
                <a:cs typeface="Arial" panose="020B0604020202020204" pitchFamily="34" charset="0"/>
              </a:rPr>
              <a:t>Insured</a:t>
            </a:r>
            <a:r>
              <a:rPr lang="en-US" sz="2400" dirty="0" smtClean="0">
                <a:cs typeface="Arial" panose="020B0604020202020204" pitchFamily="34" charset="0"/>
              </a:rPr>
              <a:t>:</a:t>
            </a:r>
          </a:p>
          <a:p>
            <a:pPr marL="0" indent="0">
              <a:buNone/>
            </a:pPr>
            <a:r>
              <a:rPr lang="en-US" sz="2400" b="1" i="1" dirty="0" smtClean="0">
                <a:cs typeface="Arial" panose="020B0604020202020204" pitchFamily="34" charset="0"/>
              </a:rPr>
              <a:t>		</a:t>
            </a:r>
            <a:r>
              <a:rPr lang="en-US" sz="2000" b="1" i="1" dirty="0">
                <a:cs typeface="Arial" panose="020B0604020202020204" pitchFamily="34" charset="0"/>
              </a:rPr>
              <a:t>West Elgin Community Health Centre</a:t>
            </a:r>
            <a:endParaRPr lang="en-US" sz="2000" b="1" i="1" dirty="0" smtClean="0">
              <a:cs typeface="Arial" panose="020B0604020202020204" pitchFamily="34" charset="0"/>
            </a:endParaRPr>
          </a:p>
          <a:p>
            <a:r>
              <a:rPr lang="en-US" sz="2400" dirty="0" smtClean="0">
                <a:cs typeface="Arial" panose="020B0604020202020204" pitchFamily="34" charset="0"/>
              </a:rPr>
              <a:t>Employees</a:t>
            </a:r>
          </a:p>
          <a:p>
            <a:r>
              <a:rPr lang="en-US" sz="2400" dirty="0" smtClean="0">
                <a:cs typeface="Arial" panose="020B0604020202020204" pitchFamily="34" charset="0"/>
              </a:rPr>
              <a:t>Board and Committee Members</a:t>
            </a:r>
          </a:p>
          <a:p>
            <a:r>
              <a:rPr lang="en-US" sz="2400" dirty="0" smtClean="0">
                <a:cs typeface="Arial" panose="020B0604020202020204" pitchFamily="34" charset="0"/>
              </a:rPr>
              <a:t>Directors, Officers, Trustees</a:t>
            </a:r>
          </a:p>
          <a:p>
            <a:r>
              <a:rPr lang="en-US" sz="2400" dirty="0" smtClean="0">
                <a:cs typeface="Arial" panose="020B0604020202020204" pitchFamily="34" charset="0"/>
              </a:rPr>
              <a:t>Volunteers</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i="1" dirty="0" smtClean="0">
                <a:latin typeface="Arial" panose="020B0604020202020204" pitchFamily="34" charset="0"/>
                <a:cs typeface="Arial" panose="020B0604020202020204" pitchFamily="34" charset="0"/>
              </a:rPr>
              <a:t>“While doing work for and on behalf of the organization”</a:t>
            </a:r>
            <a:endParaRPr lang="en-US" sz="2400" i="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r>
              <a:rPr lang="en-US" sz="2800" b="1" dirty="0" smtClean="0"/>
              <a:t>Who is Insured?</a:t>
            </a:r>
            <a:endParaRPr lang="en-US" sz="2800" b="1" dirty="0"/>
          </a:p>
        </p:txBody>
      </p:sp>
      <p:sp>
        <p:nvSpPr>
          <p:cNvPr id="4" name="Slide Number Placeholder 3"/>
          <p:cNvSpPr>
            <a:spLocks noGrp="1"/>
          </p:cNvSpPr>
          <p:nvPr>
            <p:ph type="sldNum" sz="quarter" idx="12"/>
          </p:nvPr>
        </p:nvSpPr>
        <p:spPr/>
        <p:txBody>
          <a:bodyPr/>
          <a:lstStyle/>
          <a:p>
            <a:fld id="{9BA084DF-5B09-5947-9464-C0B1C77E0C50}" type="slidenum">
              <a:rPr lang="en-US" smtClean="0"/>
              <a:t>2</a:t>
            </a:fld>
            <a:endParaRPr lang="en-US"/>
          </a:p>
        </p:txBody>
      </p:sp>
    </p:spTree>
    <p:extLst>
      <p:ext uri="{BB962C8B-B14F-4D97-AF65-F5344CB8AC3E}">
        <p14:creationId xmlns:p14="http://schemas.microsoft.com/office/powerpoint/2010/main" val="305265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000" dirty="0" smtClean="0"/>
              <a:t>A	Bodily Injury (incl. Personal Injury)</a:t>
            </a:r>
          </a:p>
          <a:p>
            <a:r>
              <a:rPr lang="en-US" sz="2000" dirty="0" smtClean="0"/>
              <a:t>A1	Advertising Liability</a:t>
            </a:r>
          </a:p>
          <a:p>
            <a:r>
              <a:rPr lang="en-US" sz="2000" dirty="0" smtClean="0"/>
              <a:t>B	Property Damage Liability</a:t>
            </a:r>
          </a:p>
          <a:p>
            <a:r>
              <a:rPr lang="en-US" sz="2000" dirty="0" smtClean="0"/>
              <a:t>B1	Tenant’s Legal Liability</a:t>
            </a:r>
          </a:p>
          <a:p>
            <a:r>
              <a:rPr lang="en-US" sz="2000" dirty="0" smtClean="0"/>
              <a:t>C	Professional Liability</a:t>
            </a:r>
          </a:p>
          <a:p>
            <a:r>
              <a:rPr lang="en-US" sz="2000" dirty="0" smtClean="0"/>
              <a:t>C1	Blood Transfusion Legal Liability</a:t>
            </a:r>
          </a:p>
          <a:p>
            <a:r>
              <a:rPr lang="en-US" sz="2000" dirty="0" smtClean="0"/>
              <a:t>D	Contingent Employer’s Liability</a:t>
            </a:r>
          </a:p>
          <a:p>
            <a:r>
              <a:rPr lang="en-US" sz="2000" dirty="0" smtClean="0"/>
              <a:t>E	Employee Benefits Liability</a:t>
            </a:r>
          </a:p>
          <a:p>
            <a:r>
              <a:rPr lang="en-US" sz="2000" dirty="0" smtClean="0"/>
              <a:t>F	Errors and Omissions Liability</a:t>
            </a:r>
          </a:p>
          <a:p>
            <a:r>
              <a:rPr lang="en-US" sz="2000" dirty="0" smtClean="0"/>
              <a:t>G	Environment Impairment Liability</a:t>
            </a:r>
          </a:p>
          <a:p>
            <a:r>
              <a:rPr lang="en-US" sz="2000" dirty="0" smtClean="0"/>
              <a:t>H	Non-owned Automobile Liability</a:t>
            </a:r>
          </a:p>
          <a:p>
            <a:r>
              <a:rPr lang="en-US" sz="2000" dirty="0" smtClean="0"/>
              <a:t>I		Crime Insurance</a:t>
            </a:r>
          </a:p>
          <a:p>
            <a:r>
              <a:rPr lang="en-US" sz="2000" dirty="0" smtClean="0"/>
              <a:t>J		Property Insurance</a:t>
            </a:r>
            <a:endParaRPr lang="en-US" sz="2000" dirty="0"/>
          </a:p>
        </p:txBody>
      </p:sp>
      <p:sp>
        <p:nvSpPr>
          <p:cNvPr id="3" name="Title 2"/>
          <p:cNvSpPr>
            <a:spLocks noGrp="1"/>
          </p:cNvSpPr>
          <p:nvPr>
            <p:ph type="title"/>
          </p:nvPr>
        </p:nvSpPr>
        <p:spPr/>
        <p:txBody>
          <a:bodyPr>
            <a:noAutofit/>
          </a:bodyPr>
          <a:lstStyle/>
          <a:p>
            <a:r>
              <a:rPr lang="en-US" sz="2800" b="1" dirty="0" smtClean="0"/>
              <a:t>HIROC Coverage Summary</a:t>
            </a:r>
            <a:endParaRPr lang="en-US" sz="2800" b="1" dirty="0"/>
          </a:p>
        </p:txBody>
      </p:sp>
      <p:sp>
        <p:nvSpPr>
          <p:cNvPr id="4" name="Slide Number Placeholder 3"/>
          <p:cNvSpPr>
            <a:spLocks noGrp="1"/>
          </p:cNvSpPr>
          <p:nvPr>
            <p:ph type="sldNum" sz="quarter" idx="12"/>
          </p:nvPr>
        </p:nvSpPr>
        <p:spPr/>
        <p:txBody>
          <a:bodyPr/>
          <a:lstStyle/>
          <a:p>
            <a:fld id="{9BA084DF-5B09-5947-9464-C0B1C77E0C50}" type="slidenum">
              <a:rPr lang="en-US" smtClean="0"/>
              <a:t>3</a:t>
            </a:fld>
            <a:endParaRPr lang="en-US"/>
          </a:p>
        </p:txBody>
      </p:sp>
    </p:spTree>
    <p:extLst>
      <p:ext uri="{BB962C8B-B14F-4D97-AF65-F5344CB8AC3E}">
        <p14:creationId xmlns:p14="http://schemas.microsoft.com/office/powerpoint/2010/main" val="277088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682" y="1600200"/>
            <a:ext cx="7584797" cy="4525963"/>
          </a:xfrm>
        </p:spPr>
        <p:txBody>
          <a:bodyPr>
            <a:normAutofit/>
          </a:bodyPr>
          <a:lstStyle/>
          <a:p>
            <a:endParaRPr lang="en-US" sz="2400" dirty="0" smtClean="0">
              <a:solidFill>
                <a:srgbClr val="FF0000"/>
              </a:solidFill>
            </a:endParaRPr>
          </a:p>
          <a:p>
            <a:r>
              <a:rPr lang="en-US" sz="2400" dirty="0" smtClean="0">
                <a:solidFill>
                  <a:srgbClr val="145BA1"/>
                </a:solidFill>
              </a:rPr>
              <a:t>$10 </a:t>
            </a:r>
            <a:r>
              <a:rPr lang="en-US" sz="2400" dirty="0" smtClean="0"/>
              <a:t>Million any one occurrence</a:t>
            </a:r>
          </a:p>
          <a:p>
            <a:r>
              <a:rPr lang="en-US" sz="2400" dirty="0" smtClean="0"/>
              <a:t>Employee Dishonesty (Coverage I): $2 Million</a:t>
            </a:r>
          </a:p>
          <a:p>
            <a:r>
              <a:rPr lang="en-US" sz="2400" dirty="0" smtClean="0"/>
              <a:t>Crime sub-limits: $200,000</a:t>
            </a:r>
          </a:p>
          <a:p>
            <a:r>
              <a:rPr lang="en-US" sz="2400" dirty="0" smtClean="0"/>
              <a:t>No annual aggregates</a:t>
            </a:r>
          </a:p>
          <a:p>
            <a:r>
              <a:rPr lang="en-US" sz="2400" dirty="0" smtClean="0"/>
              <a:t>No deductibles</a:t>
            </a:r>
          </a:p>
          <a:p>
            <a:r>
              <a:rPr lang="en-US" sz="2400" dirty="0" smtClean="0"/>
              <a:t>Generous retroactive clause</a:t>
            </a:r>
          </a:p>
          <a:p>
            <a:r>
              <a:rPr lang="en-US" sz="2400" b="1" dirty="0" smtClean="0"/>
              <a:t>Unlimited legal and </a:t>
            </a:r>
            <a:r>
              <a:rPr lang="en-US" sz="2400" b="1" dirty="0" err="1" smtClean="0"/>
              <a:t>defence</a:t>
            </a:r>
            <a:r>
              <a:rPr lang="en-US" sz="2400" b="1" dirty="0" smtClean="0"/>
              <a:t> costs </a:t>
            </a:r>
            <a:r>
              <a:rPr lang="en-US" sz="2400" dirty="0" smtClean="0"/>
              <a:t>(</a:t>
            </a:r>
            <a:r>
              <a:rPr lang="en-US" sz="2400" i="1" dirty="0" smtClean="0"/>
              <a:t>in addition to your $10m liability limit)</a:t>
            </a:r>
            <a:endParaRPr lang="en-US" sz="2400" i="1" dirty="0"/>
          </a:p>
        </p:txBody>
      </p:sp>
      <p:sp>
        <p:nvSpPr>
          <p:cNvPr id="3" name="Title 2"/>
          <p:cNvSpPr>
            <a:spLocks noGrp="1"/>
          </p:cNvSpPr>
          <p:nvPr>
            <p:ph type="title"/>
          </p:nvPr>
        </p:nvSpPr>
        <p:spPr/>
        <p:txBody>
          <a:bodyPr>
            <a:noAutofit/>
          </a:bodyPr>
          <a:lstStyle/>
          <a:p>
            <a:r>
              <a:rPr lang="en-US" sz="2800" b="1" dirty="0" smtClean="0"/>
              <a:t>Limits of Insurance</a:t>
            </a:r>
            <a:endParaRPr lang="en-US" sz="2800" b="1" dirty="0"/>
          </a:p>
        </p:txBody>
      </p:sp>
      <p:sp>
        <p:nvSpPr>
          <p:cNvPr id="4" name="Slide Number Placeholder 3"/>
          <p:cNvSpPr>
            <a:spLocks noGrp="1"/>
          </p:cNvSpPr>
          <p:nvPr>
            <p:ph type="sldNum" sz="quarter" idx="12"/>
          </p:nvPr>
        </p:nvSpPr>
        <p:spPr/>
        <p:txBody>
          <a:bodyPr/>
          <a:lstStyle/>
          <a:p>
            <a:fld id="{9BA084DF-5B09-5947-9464-C0B1C77E0C50}" type="slidenum">
              <a:rPr lang="en-US" smtClean="0"/>
              <a:t>4</a:t>
            </a:fld>
            <a:endParaRPr lang="en-US"/>
          </a:p>
        </p:txBody>
      </p:sp>
    </p:spTree>
    <p:extLst>
      <p:ext uri="{BB962C8B-B14F-4D97-AF65-F5344CB8AC3E}">
        <p14:creationId xmlns:p14="http://schemas.microsoft.com/office/powerpoint/2010/main" val="145413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6722" y="1600200"/>
            <a:ext cx="7584797" cy="4525963"/>
          </a:xfrm>
        </p:spPr>
        <p:txBody>
          <a:bodyPr>
            <a:normAutofit/>
          </a:bodyPr>
          <a:lstStyle/>
          <a:p>
            <a:r>
              <a:rPr lang="en-CA" sz="2400" dirty="0"/>
              <a:t>HIROC’s version of </a:t>
            </a:r>
            <a:r>
              <a:rPr lang="en-CA" sz="2400" dirty="0" smtClean="0"/>
              <a:t>D&amp;O</a:t>
            </a:r>
          </a:p>
          <a:p>
            <a:pPr marL="0" indent="0">
              <a:buNone/>
            </a:pPr>
            <a:endParaRPr lang="en-US" sz="2400" dirty="0" smtClean="0"/>
          </a:p>
          <a:p>
            <a:r>
              <a:rPr lang="en-US" sz="2400" dirty="0" smtClean="0"/>
              <a:t>Covers </a:t>
            </a:r>
            <a:r>
              <a:rPr lang="en-GB" sz="2400" dirty="0" smtClean="0"/>
              <a:t>Trustees, Officer’s, Director’s, Members </a:t>
            </a:r>
            <a:r>
              <a:rPr lang="en-GB" sz="2400" dirty="0"/>
              <a:t>of </a:t>
            </a:r>
            <a:r>
              <a:rPr lang="en-GB" sz="2400" dirty="0" smtClean="0"/>
              <a:t>Boards </a:t>
            </a:r>
            <a:r>
              <a:rPr lang="en-GB" sz="2400" dirty="0"/>
              <a:t>or </a:t>
            </a:r>
            <a:r>
              <a:rPr lang="en-GB" sz="2400" dirty="0" smtClean="0"/>
              <a:t>Committees</a:t>
            </a:r>
            <a:r>
              <a:rPr lang="en-GB" sz="2400" dirty="0"/>
              <a:t>, </a:t>
            </a:r>
            <a:r>
              <a:rPr lang="en-GB" sz="2400" dirty="0" smtClean="0"/>
              <a:t>Officers/Board Members </a:t>
            </a:r>
            <a:r>
              <a:rPr lang="en-GB" sz="2400" dirty="0"/>
              <a:t>of volunteer and auxiliary </a:t>
            </a:r>
            <a:r>
              <a:rPr lang="en-GB" sz="2400" dirty="0" smtClean="0"/>
              <a:t>associations, and employees.</a:t>
            </a:r>
          </a:p>
          <a:p>
            <a:endParaRPr lang="en-US" sz="2400" dirty="0" smtClean="0"/>
          </a:p>
          <a:p>
            <a:r>
              <a:rPr lang="en-US" sz="2400" dirty="0" smtClean="0"/>
              <a:t>Insurance covers not only judgments or settlements arising from allegations but also the costs to defend against such allegations whether groundless or not.</a:t>
            </a:r>
          </a:p>
          <a:p>
            <a:pPr marL="0" indent="0">
              <a:buNone/>
            </a:pPr>
            <a:endParaRPr lang="en-US" sz="2400" dirty="0" smtClean="0"/>
          </a:p>
          <a:p>
            <a:endParaRPr lang="en-US" sz="2800" dirty="0"/>
          </a:p>
        </p:txBody>
      </p:sp>
      <p:sp>
        <p:nvSpPr>
          <p:cNvPr id="3" name="Title 2"/>
          <p:cNvSpPr>
            <a:spLocks noGrp="1"/>
          </p:cNvSpPr>
          <p:nvPr>
            <p:ph type="title"/>
          </p:nvPr>
        </p:nvSpPr>
        <p:spPr/>
        <p:txBody>
          <a:bodyPr>
            <a:noAutofit/>
          </a:bodyPr>
          <a:lstStyle/>
          <a:p>
            <a:r>
              <a:rPr lang="en-US" sz="2800" b="1" dirty="0" smtClean="0"/>
              <a:t>Errors and Omissions Liability</a:t>
            </a:r>
            <a:endParaRPr lang="en-US" sz="2800" b="1" dirty="0"/>
          </a:p>
        </p:txBody>
      </p:sp>
      <p:sp>
        <p:nvSpPr>
          <p:cNvPr id="4" name="Slide Number Placeholder 3"/>
          <p:cNvSpPr>
            <a:spLocks noGrp="1"/>
          </p:cNvSpPr>
          <p:nvPr>
            <p:ph type="sldNum" sz="quarter" idx="12"/>
          </p:nvPr>
        </p:nvSpPr>
        <p:spPr/>
        <p:txBody>
          <a:bodyPr/>
          <a:lstStyle/>
          <a:p>
            <a:fld id="{9BA084DF-5B09-5947-9464-C0B1C77E0C50}" type="slidenum">
              <a:rPr lang="en-US" smtClean="0"/>
              <a:t>5</a:t>
            </a:fld>
            <a:endParaRPr lang="en-US"/>
          </a:p>
        </p:txBody>
      </p:sp>
    </p:spTree>
    <p:extLst>
      <p:ext uri="{BB962C8B-B14F-4D97-AF65-F5344CB8AC3E}">
        <p14:creationId xmlns:p14="http://schemas.microsoft.com/office/powerpoint/2010/main" val="192641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142" y="1363980"/>
            <a:ext cx="7584797" cy="4525963"/>
          </a:xfrm>
        </p:spPr>
        <p:txBody>
          <a:bodyPr>
            <a:normAutofit/>
          </a:bodyPr>
          <a:lstStyle/>
          <a:p>
            <a:pPr marL="0" indent="0">
              <a:buNone/>
            </a:pPr>
            <a:endParaRPr lang="en-US" sz="2400" dirty="0" smtClean="0"/>
          </a:p>
          <a:p>
            <a:pPr marL="0" indent="0">
              <a:buNone/>
            </a:pPr>
            <a:r>
              <a:rPr lang="en-US" sz="2400" dirty="0" smtClean="0"/>
              <a:t>Directors and Officers have a fiduciary responsibility to act in the best interests of the organization</a:t>
            </a:r>
          </a:p>
          <a:p>
            <a:pPr marL="0" indent="0">
              <a:buNone/>
            </a:pPr>
            <a:endParaRPr lang="en-US" sz="2400" dirty="0"/>
          </a:p>
          <a:p>
            <a:pPr marL="0" indent="0">
              <a:buNone/>
            </a:pPr>
            <a:r>
              <a:rPr lang="en-US" sz="2400" dirty="0" smtClean="0"/>
              <a:t>Responsibilities include:</a:t>
            </a:r>
            <a:endParaRPr lang="en-US" sz="2400" dirty="0"/>
          </a:p>
          <a:p>
            <a:r>
              <a:rPr lang="en-US" sz="2400" dirty="0" smtClean="0"/>
              <a:t>Duty of Loyalty</a:t>
            </a:r>
          </a:p>
          <a:p>
            <a:r>
              <a:rPr lang="en-US" sz="2400" dirty="0" smtClean="0"/>
              <a:t>Duty to Act Honestly and in Good Faith</a:t>
            </a:r>
          </a:p>
          <a:p>
            <a:r>
              <a:rPr lang="en-US" sz="2400" dirty="0" smtClean="0"/>
              <a:t>Duty to Act Prudently</a:t>
            </a:r>
          </a:p>
          <a:p>
            <a:r>
              <a:rPr lang="en-US" sz="2400" dirty="0" smtClean="0"/>
              <a:t>Duty to Act in Timely Manner</a:t>
            </a:r>
            <a:endParaRPr lang="en-US" sz="2400" dirty="0"/>
          </a:p>
        </p:txBody>
      </p:sp>
      <p:sp>
        <p:nvSpPr>
          <p:cNvPr id="3" name="Title 2"/>
          <p:cNvSpPr>
            <a:spLocks noGrp="1"/>
          </p:cNvSpPr>
          <p:nvPr>
            <p:ph type="title"/>
          </p:nvPr>
        </p:nvSpPr>
        <p:spPr>
          <a:xfrm>
            <a:off x="1524000" y="279397"/>
            <a:ext cx="7259820" cy="454166"/>
          </a:xfrm>
        </p:spPr>
        <p:txBody>
          <a:bodyPr>
            <a:noAutofit/>
          </a:bodyPr>
          <a:lstStyle/>
          <a:p>
            <a:r>
              <a:rPr lang="en-US" sz="2800" b="1" dirty="0" smtClean="0"/>
              <a:t>Directors and Officers Responsibilities</a:t>
            </a:r>
            <a:endParaRPr lang="en-US" sz="2800" b="1" dirty="0"/>
          </a:p>
        </p:txBody>
      </p:sp>
      <p:sp>
        <p:nvSpPr>
          <p:cNvPr id="4" name="Slide Number Placeholder 3"/>
          <p:cNvSpPr>
            <a:spLocks noGrp="1"/>
          </p:cNvSpPr>
          <p:nvPr>
            <p:ph type="sldNum" sz="quarter" idx="12"/>
          </p:nvPr>
        </p:nvSpPr>
        <p:spPr/>
        <p:txBody>
          <a:bodyPr/>
          <a:lstStyle/>
          <a:p>
            <a:fld id="{9BA084DF-5B09-5947-9464-C0B1C77E0C50}" type="slidenum">
              <a:rPr lang="en-US" smtClean="0"/>
              <a:t>6</a:t>
            </a:fld>
            <a:endParaRPr lang="en-US"/>
          </a:p>
        </p:txBody>
      </p:sp>
    </p:spTree>
    <p:extLst>
      <p:ext uri="{BB962C8B-B14F-4D97-AF65-F5344CB8AC3E}">
        <p14:creationId xmlns:p14="http://schemas.microsoft.com/office/powerpoint/2010/main" val="229592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sz="2400" dirty="0" smtClean="0"/>
              <a:t>Discrimination</a:t>
            </a:r>
          </a:p>
          <a:p>
            <a:r>
              <a:rPr lang="en-US" sz="2400" dirty="0" smtClean="0"/>
              <a:t>Actions beyond granted authority</a:t>
            </a:r>
          </a:p>
          <a:p>
            <a:r>
              <a:rPr lang="en-US" sz="2400" dirty="0" smtClean="0"/>
              <a:t>Breach of Fiduciary Duties</a:t>
            </a:r>
          </a:p>
          <a:p>
            <a:r>
              <a:rPr lang="en-US" sz="2400" dirty="0" smtClean="0"/>
              <a:t>Improper Advice</a:t>
            </a:r>
          </a:p>
          <a:p>
            <a:r>
              <a:rPr lang="en-US" sz="2400" dirty="0" smtClean="0"/>
              <a:t>Wrongful Dismissal</a:t>
            </a:r>
          </a:p>
        </p:txBody>
      </p:sp>
      <p:sp>
        <p:nvSpPr>
          <p:cNvPr id="3" name="Title 2"/>
          <p:cNvSpPr>
            <a:spLocks noGrp="1"/>
          </p:cNvSpPr>
          <p:nvPr>
            <p:ph type="title"/>
          </p:nvPr>
        </p:nvSpPr>
        <p:spPr>
          <a:xfrm>
            <a:off x="1383692" y="279397"/>
            <a:ext cx="6790528" cy="454166"/>
          </a:xfrm>
        </p:spPr>
        <p:txBody>
          <a:bodyPr>
            <a:noAutofit/>
          </a:bodyPr>
          <a:lstStyle/>
          <a:p>
            <a:pPr algn="ctr"/>
            <a:r>
              <a:rPr lang="en-US" b="1" dirty="0" smtClean="0"/>
              <a:t>Possible grounds for claims against Directors and Officers</a:t>
            </a:r>
            <a:endParaRPr lang="en-US" b="1" dirty="0"/>
          </a:p>
        </p:txBody>
      </p:sp>
      <p:sp>
        <p:nvSpPr>
          <p:cNvPr id="4" name="Slide Number Placeholder 3"/>
          <p:cNvSpPr>
            <a:spLocks noGrp="1"/>
          </p:cNvSpPr>
          <p:nvPr>
            <p:ph type="sldNum" sz="quarter" idx="12"/>
          </p:nvPr>
        </p:nvSpPr>
        <p:spPr/>
        <p:txBody>
          <a:bodyPr/>
          <a:lstStyle/>
          <a:p>
            <a:fld id="{9BA084DF-5B09-5947-9464-C0B1C77E0C50}" type="slidenum">
              <a:rPr lang="en-US" smtClean="0"/>
              <a:t>7</a:t>
            </a:fld>
            <a:endParaRPr lang="en-US"/>
          </a:p>
        </p:txBody>
      </p:sp>
    </p:spTree>
    <p:extLst>
      <p:ext uri="{BB962C8B-B14F-4D97-AF65-F5344CB8AC3E}">
        <p14:creationId xmlns:p14="http://schemas.microsoft.com/office/powerpoint/2010/main" val="319380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sz="2800" i="1" dirty="0"/>
              <a:t>Coverage </a:t>
            </a:r>
            <a:r>
              <a:rPr lang="en-US" sz="2800" dirty="0"/>
              <a:t>has been extended to include fees, costs and expenses, including claims expenses, fines and/or penalties for the following:</a:t>
            </a:r>
          </a:p>
          <a:p>
            <a:pPr marL="0" indent="0">
              <a:buNone/>
            </a:pPr>
            <a:endParaRPr lang="en-US" sz="2800" u="sng" dirty="0"/>
          </a:p>
          <a:p>
            <a:r>
              <a:rPr lang="en-US" sz="2800" dirty="0"/>
              <a:t>Privacy Notification Costs</a:t>
            </a:r>
          </a:p>
          <a:p>
            <a:r>
              <a:rPr lang="en-US" sz="2800" dirty="0"/>
              <a:t>Forensic Investigations</a:t>
            </a:r>
          </a:p>
          <a:p>
            <a:r>
              <a:rPr lang="en-US" sz="2800" dirty="0"/>
              <a:t>Credit Monitoring</a:t>
            </a:r>
          </a:p>
          <a:p>
            <a:r>
              <a:rPr lang="en-US" sz="2800" dirty="0"/>
              <a:t>Fines &amp; Penalties </a:t>
            </a:r>
          </a:p>
          <a:p>
            <a:r>
              <a:rPr lang="en-US" sz="2800" dirty="0"/>
              <a:t>Regulatory Hearings and Proceedings</a:t>
            </a:r>
          </a:p>
          <a:p>
            <a:pPr marL="0" indent="0">
              <a:buNone/>
            </a:pPr>
            <a:endParaRPr lang="en-US" sz="2800" dirty="0"/>
          </a:p>
          <a:p>
            <a:pPr marL="0" indent="0">
              <a:buNone/>
            </a:pPr>
            <a:r>
              <a:rPr lang="en-US" sz="2800" i="1" dirty="0"/>
              <a:t>The above are newly added enhancements to the Cyber Liability / </a:t>
            </a:r>
          </a:p>
          <a:p>
            <a:pPr marL="0" indent="0">
              <a:buNone/>
            </a:pPr>
            <a:r>
              <a:rPr lang="en-US" sz="2800" i="1" dirty="0"/>
              <a:t>E-Commerce coverage, up to a total limit of $200,000 collectively.</a:t>
            </a:r>
          </a:p>
          <a:p>
            <a:pPr marL="0" indent="0">
              <a:buNone/>
            </a:pPr>
            <a:endParaRPr lang="en-US" dirty="0"/>
          </a:p>
        </p:txBody>
      </p:sp>
      <p:sp>
        <p:nvSpPr>
          <p:cNvPr id="3" name="Title 2"/>
          <p:cNvSpPr>
            <a:spLocks noGrp="1"/>
          </p:cNvSpPr>
          <p:nvPr>
            <p:ph type="title"/>
          </p:nvPr>
        </p:nvSpPr>
        <p:spPr/>
        <p:txBody>
          <a:bodyPr>
            <a:noAutofit/>
          </a:bodyPr>
          <a:lstStyle/>
          <a:p>
            <a:r>
              <a:rPr lang="en-US" dirty="0" smtClean="0"/>
              <a:t>Cyber Liability / E-Commerce</a:t>
            </a:r>
            <a:endParaRPr lang="en-US" dirty="0"/>
          </a:p>
        </p:txBody>
      </p:sp>
      <p:sp>
        <p:nvSpPr>
          <p:cNvPr id="4" name="Slide Number Placeholder 3"/>
          <p:cNvSpPr>
            <a:spLocks noGrp="1"/>
          </p:cNvSpPr>
          <p:nvPr>
            <p:ph type="sldNum" sz="quarter" idx="12"/>
          </p:nvPr>
        </p:nvSpPr>
        <p:spPr/>
        <p:txBody>
          <a:bodyPr/>
          <a:lstStyle/>
          <a:p>
            <a:fld id="{9BA084DF-5B09-5947-9464-C0B1C77E0C50}" type="slidenum">
              <a:rPr lang="en-US" smtClean="0"/>
              <a:t>8</a:t>
            </a:fld>
            <a:endParaRPr lang="en-US"/>
          </a:p>
        </p:txBody>
      </p:sp>
    </p:spTree>
    <p:extLst>
      <p:ext uri="{BB962C8B-B14F-4D97-AF65-F5344CB8AC3E}">
        <p14:creationId xmlns:p14="http://schemas.microsoft.com/office/powerpoint/2010/main" val="281667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2">
                    <a:lumMod val="75000"/>
                  </a:schemeClr>
                </a:solidFill>
              </a:rPr>
              <a:t>Occupational Accident for full and part time employees</a:t>
            </a:r>
          </a:p>
          <a:p>
            <a:pPr>
              <a:buFont typeface="Wingdings" panose="05000000000000000000" pitchFamily="2" charset="2"/>
              <a:buChar char="ü"/>
            </a:pPr>
            <a:r>
              <a:rPr lang="en-US" sz="2400" dirty="0" smtClean="0">
                <a:solidFill>
                  <a:schemeClr val="tx2">
                    <a:lumMod val="75000"/>
                  </a:schemeClr>
                </a:solidFill>
              </a:rPr>
              <a:t>- Accidental Death and Dismemberment</a:t>
            </a:r>
          </a:p>
          <a:p>
            <a:pPr>
              <a:buFont typeface="Wingdings" panose="05000000000000000000" pitchFamily="2" charset="2"/>
              <a:buChar char="ü"/>
            </a:pPr>
            <a:r>
              <a:rPr lang="en-US" sz="2400" dirty="0" smtClean="0">
                <a:solidFill>
                  <a:schemeClr val="tx2">
                    <a:lumMod val="75000"/>
                  </a:schemeClr>
                </a:solidFill>
              </a:rPr>
              <a:t>- Weekly Accident Indemnity for injuries</a:t>
            </a:r>
          </a:p>
          <a:p>
            <a:pPr>
              <a:buFont typeface="Wingdings" panose="05000000000000000000" pitchFamily="2" charset="2"/>
              <a:buChar char="ü"/>
            </a:pPr>
            <a:endParaRPr lang="en-US" sz="2400" dirty="0">
              <a:solidFill>
                <a:schemeClr val="tx2">
                  <a:lumMod val="75000"/>
                </a:schemeClr>
              </a:solidFill>
            </a:endParaRPr>
          </a:p>
          <a:p>
            <a:pPr>
              <a:buFont typeface="Wingdings" panose="05000000000000000000" pitchFamily="2" charset="2"/>
              <a:buChar char="ü"/>
            </a:pPr>
            <a:r>
              <a:rPr lang="en-US" sz="2400" dirty="0" smtClean="0">
                <a:solidFill>
                  <a:schemeClr val="tx2">
                    <a:lumMod val="75000"/>
                  </a:schemeClr>
                </a:solidFill>
              </a:rPr>
              <a:t>Available for Volunteers also</a:t>
            </a:r>
          </a:p>
          <a:p>
            <a:pPr>
              <a:buFont typeface="Wingdings" panose="05000000000000000000" pitchFamily="2" charset="2"/>
              <a:buChar char="ü"/>
            </a:pPr>
            <a:r>
              <a:rPr lang="en-US" sz="2400" dirty="0" smtClean="0">
                <a:solidFill>
                  <a:schemeClr val="tx2">
                    <a:lumMod val="75000"/>
                  </a:schemeClr>
                </a:solidFill>
              </a:rPr>
              <a:t>- $10 per person</a:t>
            </a:r>
          </a:p>
          <a:p>
            <a:pPr>
              <a:buFont typeface="Wingdings" panose="05000000000000000000" pitchFamily="2" charset="2"/>
              <a:buChar char="ü"/>
            </a:pPr>
            <a:r>
              <a:rPr lang="en-US" sz="2400" dirty="0" smtClean="0">
                <a:solidFill>
                  <a:schemeClr val="tx2">
                    <a:lumMod val="75000"/>
                  </a:schemeClr>
                </a:solidFill>
              </a:rPr>
              <a:t>- $50,000 for AD &amp; D</a:t>
            </a:r>
          </a:p>
          <a:p>
            <a:pPr>
              <a:buFont typeface="Wingdings" panose="05000000000000000000" pitchFamily="2" charset="2"/>
              <a:buChar char="ü"/>
            </a:pPr>
            <a:r>
              <a:rPr lang="en-US" sz="2400" dirty="0" smtClean="0">
                <a:solidFill>
                  <a:schemeClr val="tx2">
                    <a:lumMod val="75000"/>
                  </a:schemeClr>
                </a:solidFill>
              </a:rPr>
              <a:t>- $50 per week for injured volunteer (payable for 26 weeks after 4 day waiting period)</a:t>
            </a:r>
          </a:p>
          <a:p>
            <a:pPr>
              <a:buFont typeface="Wingdings" panose="05000000000000000000" pitchFamily="2" charset="2"/>
              <a:buChar char="ü"/>
            </a:pPr>
            <a:r>
              <a:rPr lang="en-US" sz="2400" dirty="0" smtClean="0">
                <a:solidFill>
                  <a:schemeClr val="tx2">
                    <a:lumMod val="75000"/>
                  </a:schemeClr>
                </a:solidFill>
              </a:rPr>
              <a:t>- Higher limits available</a:t>
            </a:r>
            <a:endParaRPr lang="en-US" sz="2400" dirty="0">
              <a:solidFill>
                <a:schemeClr val="tx2">
                  <a:lumMod val="75000"/>
                </a:schemeClr>
              </a:solidFill>
            </a:endParaRPr>
          </a:p>
        </p:txBody>
      </p:sp>
      <p:sp>
        <p:nvSpPr>
          <p:cNvPr id="3" name="Title 2"/>
          <p:cNvSpPr>
            <a:spLocks noGrp="1"/>
          </p:cNvSpPr>
          <p:nvPr>
            <p:ph type="title"/>
          </p:nvPr>
        </p:nvSpPr>
        <p:spPr/>
        <p:txBody>
          <a:bodyPr>
            <a:noAutofit/>
          </a:bodyPr>
          <a:lstStyle/>
          <a:p>
            <a:r>
              <a:rPr lang="en-US" dirty="0" smtClean="0"/>
              <a:t>Occupational Accident  Coverage (O.A.C.)</a:t>
            </a:r>
            <a:endParaRPr lang="en-US" sz="3600" dirty="0"/>
          </a:p>
        </p:txBody>
      </p:sp>
      <p:sp>
        <p:nvSpPr>
          <p:cNvPr id="4" name="Slide Number Placeholder 3"/>
          <p:cNvSpPr>
            <a:spLocks noGrp="1"/>
          </p:cNvSpPr>
          <p:nvPr>
            <p:ph type="sldNum" sz="quarter" idx="12"/>
          </p:nvPr>
        </p:nvSpPr>
        <p:spPr/>
        <p:txBody>
          <a:bodyPr/>
          <a:lstStyle/>
          <a:p>
            <a:fld id="{9BA084DF-5B09-5947-9464-C0B1C77E0C50}" type="slidenum">
              <a:rPr lang="en-US" smtClean="0"/>
              <a:t>9</a:t>
            </a:fld>
            <a:endParaRPr lang="en-US"/>
          </a:p>
        </p:txBody>
      </p:sp>
    </p:spTree>
    <p:extLst>
      <p:ext uri="{BB962C8B-B14F-4D97-AF65-F5344CB8AC3E}">
        <p14:creationId xmlns:p14="http://schemas.microsoft.com/office/powerpoint/2010/main" val="1204988187"/>
      </p:ext>
    </p:extLst>
  </p:cSld>
  <p:clrMapOvr>
    <a:masterClrMapping/>
  </p:clrMapOvr>
</p:sld>
</file>

<file path=ppt/theme/theme1.xml><?xml version="1.0" encoding="utf-8"?>
<a:theme xmlns:a="http://schemas.openxmlformats.org/drawingml/2006/main" name="Office Theme">
  <a:themeElements>
    <a:clrScheme name="HIROC">
      <a:dk1>
        <a:srgbClr val="000000"/>
      </a:dk1>
      <a:lt1>
        <a:sysClr val="window" lastClr="FFFFFF"/>
      </a:lt1>
      <a:dk2>
        <a:srgbClr val="0067B1"/>
      </a:dk2>
      <a:lt2>
        <a:srgbClr val="FFFFFF"/>
      </a:lt2>
      <a:accent1>
        <a:srgbClr val="0067B1"/>
      </a:accent1>
      <a:accent2>
        <a:srgbClr val="63619A"/>
      </a:accent2>
      <a:accent3>
        <a:srgbClr val="00788A"/>
      </a:accent3>
      <a:accent4>
        <a:srgbClr val="FBB034"/>
      </a:accent4>
      <a:accent5>
        <a:srgbClr val="A7A9AC"/>
      </a:accent5>
      <a:accent6>
        <a:srgbClr val="008265"/>
      </a:accent6>
      <a:hlink>
        <a:srgbClr val="0000FF"/>
      </a:hlink>
      <a:folHlink>
        <a:srgbClr val="800080"/>
      </a:folHlink>
    </a:clrScheme>
    <a:fontScheme name="HIROC">
      <a:majorFont>
        <a:latin typeface="Franklin Gothic Boo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794</TotalTime>
  <Words>600</Words>
  <Application>Microsoft Office PowerPoint</Application>
  <PresentationFormat>On-screen Show (4:3)</PresentationFormat>
  <Paragraphs>109</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West Elgin Community Health Centre</vt:lpstr>
      <vt:lpstr>Who is Insured?</vt:lpstr>
      <vt:lpstr>HIROC Coverage Summary</vt:lpstr>
      <vt:lpstr>Limits of Insurance</vt:lpstr>
      <vt:lpstr>Errors and Omissions Liability</vt:lpstr>
      <vt:lpstr>Directors and Officers Responsibilities</vt:lpstr>
      <vt:lpstr>Possible grounds for claims against Directors and Officers</vt:lpstr>
      <vt:lpstr>Cyber Liability / E-Commerce</vt:lpstr>
      <vt:lpstr>Occupational Accident  Coverage (O.A.C.)</vt:lpstr>
      <vt:lpstr>O.A.C. Insurance Sample Plan</vt:lpstr>
      <vt:lpstr>Property Coverage</vt:lpstr>
      <vt:lpstr>Questions?</vt:lpstr>
    </vt:vector>
  </TitlesOfParts>
  <Company>dakis&amp;associates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Britt</dc:creator>
  <cp:lastModifiedBy>Debra Auterhoff</cp:lastModifiedBy>
  <cp:revision>91</cp:revision>
  <cp:lastPrinted>2015-02-11T13:23:31Z</cp:lastPrinted>
  <dcterms:created xsi:type="dcterms:W3CDTF">2013-08-16T14:15:18Z</dcterms:created>
  <dcterms:modified xsi:type="dcterms:W3CDTF">2020-06-08T17:19:15Z</dcterms:modified>
</cp:coreProperties>
</file>