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86" r:id="rId2"/>
    <p:sldId id="276" r:id="rId3"/>
    <p:sldId id="323" r:id="rId4"/>
    <p:sldId id="299" r:id="rId5"/>
    <p:sldId id="300" r:id="rId6"/>
    <p:sldId id="301" r:id="rId7"/>
    <p:sldId id="304" r:id="rId8"/>
    <p:sldId id="329" r:id="rId9"/>
    <p:sldId id="296" r:id="rId10"/>
    <p:sldId id="326" r:id="rId11"/>
    <p:sldId id="327" r:id="rId12"/>
    <p:sldId id="307" r:id="rId13"/>
    <p:sldId id="297" r:id="rId14"/>
    <p:sldId id="313" r:id="rId15"/>
    <p:sldId id="328" r:id="rId16"/>
    <p:sldId id="291" r:id="rId17"/>
    <p:sldId id="293" r:id="rId18"/>
    <p:sldId id="259" r:id="rId19"/>
    <p:sldId id="294" r:id="rId20"/>
    <p:sldId id="265" r:id="rId21"/>
    <p:sldId id="268" r:id="rId22"/>
    <p:sldId id="325" r:id="rId23"/>
    <p:sldId id="33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6" autoAdjust="0"/>
    <p:restoredTop sz="94660"/>
  </p:normalViewPr>
  <p:slideViewPr>
    <p:cSldViewPr snapToGrid="0" snapToObjects="1">
      <p:cViewPr varScale="1">
        <p:scale>
          <a:sx n="78" d="100"/>
          <a:sy n="78" d="100"/>
        </p:scale>
        <p:origin x="158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ACF0ED9-3805-4AA9-9D97-B2EE74E6C205}" type="datetimeFigureOut">
              <a:rPr lang="en-CA" smtClean="0"/>
              <a:t>2023-10-12</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3A00D2B-7E63-47AA-B791-321EC858AF2D}" type="slidenum">
              <a:rPr lang="en-CA" smtClean="0"/>
              <a:t>‹#›</a:t>
            </a:fld>
            <a:endParaRPr lang="en-CA" dirty="0"/>
          </a:p>
        </p:txBody>
      </p:sp>
    </p:spTree>
    <p:extLst>
      <p:ext uri="{BB962C8B-B14F-4D97-AF65-F5344CB8AC3E}">
        <p14:creationId xmlns:p14="http://schemas.microsoft.com/office/powerpoint/2010/main" val="138299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7DA1E7-EB2E-4B93-8E64-B1E78E0AFF8D}" type="datetimeFigureOut">
              <a:rPr lang="en-US" smtClean="0"/>
              <a:pPr/>
              <a:t>10/12/2023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4E96B2-B559-4C1D-B508-58FF9FAA076D}" type="slidenum">
              <a:rPr lang="en-US" smtClean="0"/>
              <a:pPr/>
              <a:t>‹#›</a:t>
            </a:fld>
            <a:endParaRPr lang="en-US" dirty="0"/>
          </a:p>
        </p:txBody>
      </p:sp>
    </p:spTree>
    <p:extLst>
      <p:ext uri="{BB962C8B-B14F-4D97-AF65-F5344CB8AC3E}">
        <p14:creationId xmlns:p14="http://schemas.microsoft.com/office/powerpoint/2010/main" val="134549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2</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11</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13</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B066DE1-A137-4EBE-BA05-759D08971912}" type="slidenum">
              <a:rPr lang="en-CA" smtClean="0"/>
              <a:pPr/>
              <a:t>14</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B066DE1-A137-4EBE-BA05-759D08971912}" type="slidenum">
              <a:rPr lang="en-CA" smtClean="0"/>
              <a:pPr/>
              <a:t>15</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3E8E46-6344-4E2A-9E6A-290913C02BE4}"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5FAE2C-B578-4E7E-A413-DADAAC3FD659}"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31548-1A99-449F-8AB1-8782CABABA0E}"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31548-1A99-449F-8AB1-8782CABABA0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31548-1A99-449F-8AB1-8782CABABA0E}" type="slidenum">
              <a:rPr lang="en-US" smtClean="0"/>
              <a:pPr/>
              <a:t>23</a:t>
            </a:fld>
            <a:endParaRPr lang="en-US" dirty="0"/>
          </a:p>
        </p:txBody>
      </p:sp>
    </p:spTree>
    <p:extLst>
      <p:ext uri="{BB962C8B-B14F-4D97-AF65-F5344CB8AC3E}">
        <p14:creationId xmlns:p14="http://schemas.microsoft.com/office/powerpoint/2010/main" val="46609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3</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4</a:t>
            </a:fld>
            <a:endParaRPr lang="en-US" dirty="0"/>
          </a:p>
        </p:txBody>
      </p:sp>
    </p:spTree>
    <p:extLst>
      <p:ext uri="{BB962C8B-B14F-4D97-AF65-F5344CB8AC3E}">
        <p14:creationId xmlns:p14="http://schemas.microsoft.com/office/powerpoint/2010/main" val="236630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5</a:t>
            </a:fld>
            <a:endParaRPr lang="en-US" dirty="0"/>
          </a:p>
        </p:txBody>
      </p:sp>
    </p:spTree>
    <p:extLst>
      <p:ext uri="{BB962C8B-B14F-4D97-AF65-F5344CB8AC3E}">
        <p14:creationId xmlns:p14="http://schemas.microsoft.com/office/powerpoint/2010/main" val="204976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6</a:t>
            </a:fld>
            <a:endParaRPr lang="en-US" dirty="0"/>
          </a:p>
        </p:txBody>
      </p:sp>
    </p:spTree>
    <p:extLst>
      <p:ext uri="{BB962C8B-B14F-4D97-AF65-F5344CB8AC3E}">
        <p14:creationId xmlns:p14="http://schemas.microsoft.com/office/powerpoint/2010/main" val="52736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7</a:t>
            </a:fld>
            <a:endParaRPr lang="en-US" dirty="0"/>
          </a:p>
        </p:txBody>
      </p:sp>
    </p:spTree>
    <p:extLst>
      <p:ext uri="{BB962C8B-B14F-4D97-AF65-F5344CB8AC3E}">
        <p14:creationId xmlns:p14="http://schemas.microsoft.com/office/powerpoint/2010/main" val="82547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2B4FE4D-1540-4EF6-A69F-9E0CF6AC5D6F}" type="slidenum">
              <a:rPr lang="en-US" smtClean="0"/>
              <a:pPr/>
              <a:t>8</a:t>
            </a:fld>
            <a:endParaRPr lang="en-US" dirty="0"/>
          </a:p>
        </p:txBody>
      </p:sp>
    </p:spTree>
    <p:extLst>
      <p:ext uri="{BB962C8B-B14F-4D97-AF65-F5344CB8AC3E}">
        <p14:creationId xmlns:p14="http://schemas.microsoft.com/office/powerpoint/2010/main" val="64326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9</a:t>
            </a:fld>
            <a:endParaRPr lang="en-US" dirty="0"/>
          </a:p>
        </p:txBody>
      </p:sp>
    </p:spTree>
    <p:extLst>
      <p:ext uri="{BB962C8B-B14F-4D97-AF65-F5344CB8AC3E}">
        <p14:creationId xmlns:p14="http://schemas.microsoft.com/office/powerpoint/2010/main" val="255079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DEA7C92-FA02-45D0-BFDE-221F625562E5}" type="slidenum">
              <a:rPr lang="en-US" smtClean="0"/>
              <a:pPr/>
              <a:t>10</a:t>
            </a:fld>
            <a:endParaRPr lang="en-US" dirty="0"/>
          </a:p>
        </p:txBody>
      </p:sp>
    </p:spTree>
    <p:extLst>
      <p:ext uri="{BB962C8B-B14F-4D97-AF65-F5344CB8AC3E}">
        <p14:creationId xmlns:p14="http://schemas.microsoft.com/office/powerpoint/2010/main" val="255079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187176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408442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83526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377463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30938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142710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402014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265131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28185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50629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8AE76B-A1AE-C741-BFA4-03AEDC23EFE3}" type="datetimeFigureOut">
              <a:rPr lang="en-US" smtClean="0"/>
              <a:pPr/>
              <a:t>10/12/2023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71461F-1941-7649-B895-6BC7BECFD81F}" type="slidenum">
              <a:rPr lang="en-US" smtClean="0"/>
              <a:pPr/>
              <a:t>‹#›</a:t>
            </a:fld>
            <a:endParaRPr lang="en-US" dirty="0"/>
          </a:p>
        </p:txBody>
      </p:sp>
    </p:spTree>
    <p:extLst>
      <p:ext uri="{BB962C8B-B14F-4D97-AF65-F5344CB8AC3E}">
        <p14:creationId xmlns:p14="http://schemas.microsoft.com/office/powerpoint/2010/main" val="419269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pic>
        <p:nvPicPr>
          <p:cNvPr id="4" name="Picture 3" descr="3434 WE_PPT 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595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96282"/>
            <a:ext cx="7772400" cy="1470025"/>
          </a:xfrm>
        </p:spPr>
        <p:txBody>
          <a:bodyPr/>
          <a:lstStyle/>
          <a:p>
            <a:r>
              <a:rPr lang="en-CA" dirty="0"/>
              <a:t>Community Health Services</a:t>
            </a:r>
          </a:p>
        </p:txBody>
      </p:sp>
      <p:sp>
        <p:nvSpPr>
          <p:cNvPr id="3" name="Subtitle 2"/>
          <p:cNvSpPr>
            <a:spLocks noGrp="1"/>
          </p:cNvSpPr>
          <p:nvPr>
            <p:ph type="subTitle" idx="1"/>
          </p:nvPr>
        </p:nvSpPr>
        <p:spPr>
          <a:xfrm>
            <a:off x="1371600" y="2588078"/>
            <a:ext cx="6400800" cy="1752600"/>
          </a:xfrm>
        </p:spPr>
        <p:txBody>
          <a:bodyPr/>
          <a:lstStyle/>
          <a:p>
            <a:r>
              <a:rPr lang="en-CA" dirty="0"/>
              <a:t>Presentation for  WECHC  </a:t>
            </a:r>
          </a:p>
          <a:p>
            <a:r>
              <a:rPr lang="en-CA" dirty="0"/>
              <a:t>Board Orientation</a:t>
            </a:r>
          </a:p>
          <a:p>
            <a:r>
              <a:rPr lang="en-CA" dirty="0"/>
              <a:t>October 2023</a:t>
            </a:r>
          </a:p>
        </p:txBody>
      </p:sp>
    </p:spTree>
    <p:extLst>
      <p:ext uri="{BB962C8B-B14F-4D97-AF65-F5344CB8AC3E}">
        <p14:creationId xmlns:p14="http://schemas.microsoft.com/office/powerpoint/2010/main" val="70726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968830"/>
            <a:ext cx="8229600" cy="4825864"/>
          </a:xfrm>
        </p:spPr>
        <p:txBody>
          <a:bodyPr>
            <a:normAutofit fontScale="25000" lnSpcReduction="20000"/>
          </a:bodyPr>
          <a:lstStyle/>
          <a:p>
            <a:pPr marL="0" indent="0" algn="ctr">
              <a:buNone/>
            </a:pPr>
            <a:r>
              <a:rPr lang="en-CA" sz="14000" b="1" dirty="0">
                <a:solidFill>
                  <a:srgbClr val="00B0F0"/>
                </a:solidFill>
              </a:rPr>
              <a:t>Let’s Connect (Early Years) Programs</a:t>
            </a:r>
          </a:p>
          <a:p>
            <a:pPr marL="0" indent="0" algn="ctr">
              <a:buNone/>
            </a:pPr>
            <a:endParaRPr lang="en-CA" sz="14000" b="1" dirty="0">
              <a:solidFill>
                <a:srgbClr val="00B0F0"/>
              </a:solidFill>
            </a:endParaRPr>
          </a:p>
          <a:p>
            <a:pPr lvl="0">
              <a:lnSpc>
                <a:spcPct val="115000"/>
              </a:lnSpc>
              <a:spcAft>
                <a:spcPts val="1000"/>
              </a:spcAft>
              <a:buFont typeface="Symbol"/>
              <a:buChar char=""/>
            </a:pPr>
            <a:r>
              <a:rPr lang="en-CA" sz="9600" dirty="0">
                <a:ea typeface="Calibri"/>
                <a:cs typeface="Times New Roman"/>
              </a:rPr>
              <a:t>Registered Nurse: Breastfeeding Support and Advice</a:t>
            </a:r>
          </a:p>
          <a:p>
            <a:pPr lvl="0">
              <a:lnSpc>
                <a:spcPct val="115000"/>
              </a:lnSpc>
              <a:spcAft>
                <a:spcPts val="1000"/>
              </a:spcAft>
              <a:buFont typeface="Symbol"/>
              <a:buChar char=""/>
            </a:pPr>
            <a:r>
              <a:rPr lang="en-CA" sz="9600" dirty="0">
                <a:ea typeface="Calibri"/>
                <a:cs typeface="Times New Roman"/>
              </a:rPr>
              <a:t>Registered Early Childhood Educator: Individual tutoring</a:t>
            </a:r>
          </a:p>
          <a:p>
            <a:pPr lvl="0">
              <a:lnSpc>
                <a:spcPct val="115000"/>
              </a:lnSpc>
              <a:spcAft>
                <a:spcPts val="1000"/>
              </a:spcAft>
              <a:buFont typeface="Symbol"/>
              <a:buChar char=""/>
            </a:pPr>
            <a:r>
              <a:rPr lang="en-CA" sz="9600" dirty="0">
                <a:ea typeface="Calibri"/>
                <a:cs typeface="Times New Roman"/>
              </a:rPr>
              <a:t> Prenatal Classes</a:t>
            </a:r>
          </a:p>
          <a:p>
            <a:pPr lvl="0">
              <a:lnSpc>
                <a:spcPct val="115000"/>
              </a:lnSpc>
              <a:spcAft>
                <a:spcPts val="1000"/>
              </a:spcAft>
              <a:buFont typeface="Symbol"/>
              <a:buChar char=""/>
            </a:pPr>
            <a:r>
              <a:rPr lang="en-CA" sz="9600" dirty="0">
                <a:ea typeface="Calibri"/>
                <a:cs typeface="Times New Roman"/>
              </a:rPr>
              <a:t>Grow with Baby (Dutton, Rodney, Glencoe)</a:t>
            </a:r>
          </a:p>
          <a:p>
            <a:pPr lvl="0">
              <a:lnSpc>
                <a:spcPct val="115000"/>
              </a:lnSpc>
              <a:spcAft>
                <a:spcPts val="1000"/>
              </a:spcAft>
              <a:buFont typeface="Symbol"/>
              <a:buChar char=""/>
            </a:pPr>
            <a:r>
              <a:rPr lang="en-CA" sz="9600" dirty="0">
                <a:ea typeface="Calibri"/>
                <a:cs typeface="Times New Roman"/>
              </a:rPr>
              <a:t>Kitchen Kids </a:t>
            </a:r>
          </a:p>
          <a:p>
            <a:pPr lvl="0">
              <a:lnSpc>
                <a:spcPct val="115000"/>
              </a:lnSpc>
              <a:spcAft>
                <a:spcPts val="1000"/>
              </a:spcAft>
              <a:buFont typeface="Symbol"/>
              <a:buChar char=""/>
            </a:pPr>
            <a:r>
              <a:rPr lang="en-CA" sz="9600" dirty="0">
                <a:ea typeface="Calibri"/>
                <a:cs typeface="Times New Roman"/>
              </a:rPr>
              <a:t>Baby Food Making/Beyond Baby Food Making</a:t>
            </a:r>
          </a:p>
          <a:p>
            <a:pPr marL="0" indent="0">
              <a:buNone/>
            </a:pPr>
            <a:endParaRPr lang="en-US" sz="4400" dirty="0">
              <a:solidFill>
                <a:srgbClr val="006564"/>
              </a:solidFill>
            </a:endParaRPr>
          </a:p>
        </p:txBody>
      </p:sp>
    </p:spTree>
    <p:extLst>
      <p:ext uri="{BB962C8B-B14F-4D97-AF65-F5344CB8AC3E}">
        <p14:creationId xmlns:p14="http://schemas.microsoft.com/office/powerpoint/2010/main" val="181628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82486" y="846138"/>
            <a:ext cx="8665028" cy="4836750"/>
          </a:xfrm>
        </p:spPr>
        <p:txBody>
          <a:bodyPr>
            <a:normAutofit fontScale="25000" lnSpcReduction="20000"/>
          </a:bodyPr>
          <a:lstStyle/>
          <a:p>
            <a:pPr marL="0" indent="0" algn="ctr">
              <a:buNone/>
            </a:pPr>
            <a:r>
              <a:rPr lang="en-CA" sz="14000" b="1" dirty="0">
                <a:solidFill>
                  <a:srgbClr val="00B0F0"/>
                </a:solidFill>
              </a:rPr>
              <a:t>Let’s Connect (Early Years) Sample Programs</a:t>
            </a:r>
          </a:p>
          <a:p>
            <a:pPr lvl="0">
              <a:lnSpc>
                <a:spcPct val="115000"/>
              </a:lnSpc>
              <a:spcAft>
                <a:spcPts val="1000"/>
              </a:spcAft>
              <a:buFont typeface="Symbol"/>
              <a:buChar char=""/>
            </a:pPr>
            <a:r>
              <a:rPr lang="en-CA" sz="9600" dirty="0">
                <a:ea typeface="Calibri"/>
                <a:cs typeface="Times New Roman"/>
              </a:rPr>
              <a:t>Cooking Kids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Krazy Kitchen</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Collective Kitchen Opportunities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Craving Change</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Count Down to Christmas</a:t>
            </a:r>
            <a:endParaRPr lang="en-CA" sz="4800" dirty="0">
              <a:ea typeface="Calibri"/>
              <a:cs typeface="Times New Roman"/>
            </a:endParaRPr>
          </a:p>
          <a:p>
            <a:pPr lvl="0">
              <a:lnSpc>
                <a:spcPct val="115000"/>
              </a:lnSpc>
              <a:spcAft>
                <a:spcPts val="1000"/>
              </a:spcAft>
              <a:buFont typeface="Symbol"/>
              <a:buChar char=""/>
            </a:pPr>
            <a:r>
              <a:rPr lang="en-CA" sz="9600" dirty="0">
                <a:ea typeface="Calibri"/>
                <a:cs typeface="Times New Roman"/>
              </a:rPr>
              <a:t>At the Kitchen Table (10-12 years old)</a:t>
            </a:r>
          </a:p>
          <a:p>
            <a:pPr lvl="0">
              <a:lnSpc>
                <a:spcPct val="115000"/>
              </a:lnSpc>
              <a:spcAft>
                <a:spcPts val="1000"/>
              </a:spcAft>
              <a:buFont typeface="Symbol"/>
              <a:buChar char=""/>
            </a:pPr>
            <a:r>
              <a:rPr lang="en-CA" sz="9600" dirty="0">
                <a:ea typeface="Calibri"/>
                <a:cs typeface="Times New Roman"/>
              </a:rPr>
              <a:t>Danceplay</a:t>
            </a:r>
          </a:p>
          <a:p>
            <a:pPr lvl="0">
              <a:lnSpc>
                <a:spcPct val="115000"/>
              </a:lnSpc>
              <a:spcAft>
                <a:spcPts val="1000"/>
              </a:spcAft>
              <a:buFont typeface="Symbol"/>
              <a:buChar char=""/>
            </a:pPr>
            <a:r>
              <a:rPr lang="en-CA" sz="9600" dirty="0">
                <a:ea typeface="Calibri"/>
                <a:cs typeface="Times New Roman"/>
              </a:rPr>
              <a:t>Zumbini</a:t>
            </a:r>
            <a:endParaRPr lang="en-CA" sz="4800" dirty="0">
              <a:ea typeface="Calibri"/>
              <a:cs typeface="Times New Roman"/>
            </a:endParaRPr>
          </a:p>
        </p:txBody>
      </p:sp>
    </p:spTree>
    <p:extLst>
      <p:ext uri="{BB962C8B-B14F-4D97-AF65-F5344CB8AC3E}">
        <p14:creationId xmlns:p14="http://schemas.microsoft.com/office/powerpoint/2010/main" val="139488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er.JPG"/>
          <p:cNvPicPr>
            <a:picLocks noChangeAspect="1"/>
          </p:cNvPicPr>
          <p:nvPr/>
        </p:nvPicPr>
        <p:blipFill>
          <a:blip r:embed="rId2" cstate="print"/>
          <a:stretch>
            <a:fillRect/>
          </a:stretch>
        </p:blipFill>
        <p:spPr>
          <a:xfrm>
            <a:off x="3491880" y="1844824"/>
            <a:ext cx="2470220" cy="4071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ctrTitle"/>
          </p:nvPr>
        </p:nvSpPr>
        <p:spPr>
          <a:xfrm>
            <a:off x="840790" y="284097"/>
            <a:ext cx="7772400" cy="1614041"/>
          </a:xfrm>
        </p:spPr>
        <p:txBody>
          <a:bodyPr>
            <a:normAutofit/>
          </a:bodyPr>
          <a:lstStyle/>
          <a:p>
            <a:r>
              <a:rPr lang="en-CA" dirty="0">
                <a:solidFill>
                  <a:srgbClr val="00B0F0"/>
                </a:solidFill>
              </a:rPr>
              <a:t>Mental Health Team</a:t>
            </a:r>
          </a:p>
        </p:txBody>
      </p:sp>
    </p:spTree>
    <p:extLst>
      <p:ext uri="{BB962C8B-B14F-4D97-AF65-F5344CB8AC3E}">
        <p14:creationId xmlns:p14="http://schemas.microsoft.com/office/powerpoint/2010/main" val="137865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a:bodyPr>
          <a:lstStyle/>
          <a:p>
            <a:pPr marL="0" indent="0" algn="ctr">
              <a:buNone/>
            </a:pPr>
            <a:r>
              <a:rPr lang="en-CA" sz="3500" b="1" dirty="0">
                <a:solidFill>
                  <a:srgbClr val="00B0F0"/>
                </a:solidFill>
              </a:rPr>
              <a:t>Mental Health Team</a:t>
            </a:r>
          </a:p>
          <a:p>
            <a:pPr marL="0" indent="0" algn="ctr">
              <a:buNone/>
            </a:pPr>
            <a:r>
              <a:rPr lang="en-CA" b="1" dirty="0">
                <a:solidFill>
                  <a:schemeClr val="accent3">
                    <a:lumMod val="50000"/>
                  </a:schemeClr>
                </a:solidFill>
              </a:rPr>
              <a:t>Child and Youth Therapist:</a:t>
            </a:r>
          </a:p>
          <a:p>
            <a:pPr marL="0" indent="0" algn="ctr">
              <a:buNone/>
            </a:pPr>
            <a:r>
              <a:rPr lang="en-CA" b="1" dirty="0">
                <a:solidFill>
                  <a:schemeClr val="accent3">
                    <a:lumMod val="50000"/>
                  </a:schemeClr>
                </a:solidFill>
              </a:rPr>
              <a:t>Melanie Silos-Crowell, M.S.W. </a:t>
            </a:r>
          </a:p>
          <a:p>
            <a:pPr marL="0" indent="0" algn="ctr">
              <a:buNone/>
            </a:pPr>
            <a:r>
              <a:rPr lang="en-CA" b="1" dirty="0">
                <a:solidFill>
                  <a:schemeClr val="accent3">
                    <a:lumMod val="50000"/>
                  </a:schemeClr>
                </a:solidFill>
              </a:rPr>
              <a:t>Adult Therapists</a:t>
            </a:r>
          </a:p>
          <a:p>
            <a:pPr marL="0" indent="0" algn="ctr">
              <a:buNone/>
            </a:pPr>
            <a:r>
              <a:rPr lang="en-CA" b="1" dirty="0">
                <a:solidFill>
                  <a:schemeClr val="accent3">
                    <a:lumMod val="50000"/>
                  </a:schemeClr>
                </a:solidFill>
              </a:rPr>
              <a:t>Robert Wojkowski, M.Sc. OT Reg. (Ont.)</a:t>
            </a:r>
          </a:p>
          <a:p>
            <a:pPr marL="0" indent="0" algn="ctr">
              <a:buNone/>
            </a:pPr>
            <a:r>
              <a:rPr lang="en-CA" b="1" dirty="0">
                <a:solidFill>
                  <a:schemeClr val="accent3">
                    <a:lumMod val="50000"/>
                  </a:schemeClr>
                </a:solidFill>
              </a:rPr>
              <a:t>Jon Turalinski, Psychotherapist </a:t>
            </a:r>
          </a:p>
          <a:p>
            <a:pPr marL="0" indent="0" algn="ctr">
              <a:buNone/>
            </a:pPr>
            <a:r>
              <a:rPr lang="en-CA" b="1" dirty="0">
                <a:solidFill>
                  <a:schemeClr val="accent3">
                    <a:lumMod val="50000"/>
                  </a:schemeClr>
                </a:solidFill>
              </a:rPr>
              <a:t>Reg. Ontario of Psychotherapy</a:t>
            </a: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342566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736"/>
            <a:ext cx="8229600" cy="1143000"/>
          </a:xfrm>
        </p:spPr>
        <p:txBody>
          <a:bodyPr>
            <a:normAutofit fontScale="90000"/>
          </a:bodyPr>
          <a:lstStyle/>
          <a:p>
            <a:r>
              <a:rPr lang="en-CA" dirty="0"/>
              <a:t>Description of Services</a:t>
            </a:r>
            <a:br>
              <a:rPr lang="en-CA" dirty="0"/>
            </a:br>
            <a:endParaRPr lang="en-CA" dirty="0"/>
          </a:p>
        </p:txBody>
      </p:sp>
      <p:sp>
        <p:nvSpPr>
          <p:cNvPr id="3" name="Content Placeholder 2"/>
          <p:cNvSpPr>
            <a:spLocks noGrp="1"/>
          </p:cNvSpPr>
          <p:nvPr>
            <p:ph idx="1"/>
          </p:nvPr>
        </p:nvSpPr>
        <p:spPr>
          <a:xfrm>
            <a:off x="457200" y="1186542"/>
            <a:ext cx="8229600" cy="4525963"/>
          </a:xfrm>
        </p:spPr>
        <p:txBody>
          <a:bodyPr>
            <a:normAutofit fontScale="85000" lnSpcReduction="20000"/>
          </a:bodyPr>
          <a:lstStyle/>
          <a:p>
            <a:r>
              <a:rPr lang="en-CA" dirty="0"/>
              <a:t>Services include: </a:t>
            </a:r>
          </a:p>
          <a:p>
            <a:r>
              <a:rPr lang="en-CA" dirty="0"/>
              <a:t>RAM appointments</a:t>
            </a:r>
          </a:p>
          <a:p>
            <a:r>
              <a:rPr lang="en-CA" dirty="0"/>
              <a:t>Individual counselling and therapy</a:t>
            </a:r>
          </a:p>
          <a:p>
            <a:r>
              <a:rPr lang="en-CA" dirty="0"/>
              <a:t>Couples counselling</a:t>
            </a:r>
          </a:p>
          <a:p>
            <a:pPr>
              <a:spcBef>
                <a:spcPts val="1800"/>
              </a:spcBef>
            </a:pPr>
            <a:r>
              <a:rPr lang="en-CA" dirty="0"/>
              <a:t>Eligibility</a:t>
            </a:r>
          </a:p>
          <a:p>
            <a:pPr lvl="1"/>
            <a:r>
              <a:rPr lang="en-CA" dirty="0"/>
              <a:t>Medical Provider not needed</a:t>
            </a:r>
          </a:p>
          <a:p>
            <a:pPr lvl="1"/>
            <a:r>
              <a:rPr lang="en-CA" dirty="0"/>
              <a:t>Voluntary Service (Over 12yrs old.)</a:t>
            </a:r>
          </a:p>
          <a:p>
            <a:pPr lvl="1"/>
            <a:r>
              <a:rPr lang="en-CA" dirty="0"/>
              <a:t>Free</a:t>
            </a:r>
          </a:p>
          <a:p>
            <a:pPr lvl="1"/>
            <a:r>
              <a:rPr lang="en-CA" dirty="0"/>
              <a:t>Through their Primary Care Provider referral clients can have a one-time consultation from a Child/Adult Psychiatrist who is at the Centre once a month.</a:t>
            </a:r>
          </a:p>
          <a:p>
            <a:pPr lvl="1"/>
            <a:endParaRPr lang="en-CA" dirty="0"/>
          </a:p>
        </p:txBody>
      </p:sp>
    </p:spTree>
    <p:extLst>
      <p:ext uri="{BB962C8B-B14F-4D97-AF65-F5344CB8AC3E}">
        <p14:creationId xmlns:p14="http://schemas.microsoft.com/office/powerpoint/2010/main" val="408173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Groups Available to Clients</a:t>
            </a:r>
          </a:p>
        </p:txBody>
      </p:sp>
      <p:sp>
        <p:nvSpPr>
          <p:cNvPr id="3" name="Content Placeholder 2"/>
          <p:cNvSpPr>
            <a:spLocks noGrp="1"/>
          </p:cNvSpPr>
          <p:nvPr>
            <p:ph idx="1"/>
          </p:nvPr>
        </p:nvSpPr>
        <p:spPr>
          <a:xfrm>
            <a:off x="457200" y="1338943"/>
            <a:ext cx="8229600" cy="4525963"/>
          </a:xfrm>
        </p:spPr>
        <p:txBody>
          <a:bodyPr/>
          <a:lstStyle/>
          <a:p>
            <a:r>
              <a:rPr lang="en-CA" dirty="0"/>
              <a:t>Happiness 101</a:t>
            </a:r>
          </a:p>
          <a:p>
            <a:r>
              <a:rPr lang="en-CA" dirty="0"/>
              <a:t>Quit Café</a:t>
            </a:r>
          </a:p>
          <a:p>
            <a:r>
              <a:rPr lang="en-CA" dirty="0"/>
              <a:t>Mindfulness</a:t>
            </a:r>
          </a:p>
          <a:p>
            <a:r>
              <a:rPr lang="en-CA" dirty="0"/>
              <a:t>Grief through the holidays</a:t>
            </a:r>
          </a:p>
          <a:p>
            <a:r>
              <a:rPr lang="en-CA" dirty="0"/>
              <a:t>Grief Share (Coming in the New Year)</a:t>
            </a:r>
          </a:p>
          <a:p>
            <a:pPr marL="0" indent="0">
              <a:buNone/>
            </a:pPr>
            <a:endParaRPr lang="en-CA" dirty="0"/>
          </a:p>
        </p:txBody>
      </p:sp>
    </p:spTree>
    <p:extLst>
      <p:ext uri="{BB962C8B-B14F-4D97-AF65-F5344CB8AC3E}">
        <p14:creationId xmlns:p14="http://schemas.microsoft.com/office/powerpoint/2010/main" val="253467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61181" y="491927"/>
            <a:ext cx="7924800" cy="1376201"/>
          </a:xfrm>
        </p:spPr>
        <p:txBody>
          <a:bodyPr>
            <a:normAutofit fontScale="90000"/>
          </a:bodyPr>
          <a:lstStyle/>
          <a:p>
            <a:pPr algn="ctr" eaLnBrk="1" fontAlgn="auto" hangingPunct="1">
              <a:spcAft>
                <a:spcPts val="0"/>
              </a:spcAft>
              <a:defRPr/>
            </a:pPr>
            <a:r>
              <a:rPr lang="en-US" sz="3100" b="1" dirty="0">
                <a:solidFill>
                  <a:srgbClr val="00B0F0"/>
                </a:solidFill>
              </a:rPr>
              <a:t>Community Support Services</a:t>
            </a:r>
            <a:br>
              <a:rPr lang="en-US" sz="3100" b="1" dirty="0">
                <a:solidFill>
                  <a:srgbClr val="00B0F0"/>
                </a:solidFill>
              </a:rPr>
            </a:br>
            <a:br>
              <a:rPr lang="en-US" sz="3100" b="1" dirty="0">
                <a:solidFill>
                  <a:srgbClr val="00B0F0"/>
                </a:solidFill>
              </a:rPr>
            </a:br>
            <a:br>
              <a:rPr lang="en-US" dirty="0"/>
            </a:br>
            <a:endParaRPr lang="en-US" dirty="0"/>
          </a:p>
        </p:txBody>
      </p:sp>
      <p:sp>
        <p:nvSpPr>
          <p:cNvPr id="4099" name="Text Box 3"/>
          <p:cNvSpPr txBox="1">
            <a:spLocks noChangeArrowheads="1"/>
          </p:cNvSpPr>
          <p:nvPr/>
        </p:nvSpPr>
        <p:spPr bwMode="auto">
          <a:xfrm>
            <a:off x="304800" y="3581400"/>
            <a:ext cx="7086600" cy="457200"/>
          </a:xfrm>
          <a:prstGeom prst="rect">
            <a:avLst/>
          </a:prstGeom>
          <a:noFill/>
          <a:ln w="9525">
            <a:noFill/>
            <a:miter lim="800000"/>
            <a:headEnd/>
            <a:tailEnd/>
          </a:ln>
        </p:spPr>
        <p:txBody>
          <a:bodyPr>
            <a:spAutoFit/>
          </a:bodyPr>
          <a:lstStyle/>
          <a:p>
            <a:endParaRPr lang="en-US" dirty="0"/>
          </a:p>
        </p:txBody>
      </p:sp>
      <p:sp>
        <p:nvSpPr>
          <p:cNvPr id="4100" name="Text Box 4"/>
          <p:cNvSpPr txBox="1">
            <a:spLocks noChangeArrowheads="1"/>
          </p:cNvSpPr>
          <p:nvPr/>
        </p:nvSpPr>
        <p:spPr bwMode="auto">
          <a:xfrm>
            <a:off x="685800" y="3698875"/>
            <a:ext cx="6553200" cy="457200"/>
          </a:xfrm>
          <a:prstGeom prst="rect">
            <a:avLst/>
          </a:prstGeom>
          <a:noFill/>
          <a:ln w="9525">
            <a:noFill/>
            <a:miter lim="800000"/>
            <a:headEnd/>
            <a:tailEnd/>
          </a:ln>
        </p:spPr>
        <p:txBody>
          <a:bodyPr>
            <a:spAutoFit/>
          </a:bodyPr>
          <a:lstStyle/>
          <a:p>
            <a:endParaRPr lang="en-US" dirty="0"/>
          </a:p>
        </p:txBody>
      </p:sp>
      <p:sp>
        <p:nvSpPr>
          <p:cNvPr id="4101" name="Text Box 5"/>
          <p:cNvSpPr txBox="1">
            <a:spLocks noChangeArrowheads="1"/>
          </p:cNvSpPr>
          <p:nvPr/>
        </p:nvSpPr>
        <p:spPr bwMode="auto">
          <a:xfrm>
            <a:off x="1397409" y="744220"/>
            <a:ext cx="6934200" cy="5909310"/>
          </a:xfrm>
          <a:prstGeom prst="rect">
            <a:avLst/>
          </a:prstGeom>
          <a:noFill/>
          <a:ln w="9525">
            <a:noFill/>
            <a:miter lim="800000"/>
            <a:headEnd/>
            <a:tailEnd/>
          </a:ln>
        </p:spPr>
        <p:txBody>
          <a:bodyPr>
            <a:spAutoFit/>
          </a:bodyPr>
          <a:lstStyle/>
          <a:p>
            <a:pPr>
              <a:buFontTx/>
              <a:buChar char="•"/>
            </a:pPr>
            <a:r>
              <a:rPr lang="en-US" sz="2200" b="1" dirty="0"/>
              <a:t>Meals on Wheels</a:t>
            </a:r>
          </a:p>
          <a:p>
            <a:pPr>
              <a:buFontTx/>
              <a:buChar char="•"/>
            </a:pPr>
            <a:r>
              <a:rPr lang="en-US" sz="2200" b="1" dirty="0"/>
              <a:t>Transportation (including accessible vehicle)</a:t>
            </a:r>
          </a:p>
          <a:p>
            <a:pPr>
              <a:buFontTx/>
              <a:buChar char="•"/>
            </a:pPr>
            <a:r>
              <a:rPr lang="en-US" sz="2200" b="1" dirty="0"/>
              <a:t>Friendly Visiting</a:t>
            </a:r>
          </a:p>
          <a:p>
            <a:pPr>
              <a:buFontTx/>
              <a:buChar char="•"/>
            </a:pPr>
            <a:r>
              <a:rPr lang="en-US" sz="2200" b="1" dirty="0"/>
              <a:t>Telephone Reassurance </a:t>
            </a:r>
          </a:p>
          <a:p>
            <a:pPr>
              <a:buFontTx/>
              <a:buChar char="•"/>
            </a:pPr>
            <a:r>
              <a:rPr lang="en-US" sz="2200" b="1" dirty="0"/>
              <a:t>Congregate Dining</a:t>
            </a:r>
          </a:p>
          <a:p>
            <a:pPr>
              <a:buFontTx/>
              <a:buChar char="•"/>
            </a:pPr>
            <a:r>
              <a:rPr lang="en-US" sz="2200" b="1" dirty="0"/>
              <a:t>Caregiver Support Training, Information and Education</a:t>
            </a:r>
          </a:p>
          <a:p>
            <a:pPr>
              <a:buFontTx/>
              <a:buChar char="•"/>
            </a:pPr>
            <a:r>
              <a:rPr lang="en-US" sz="2200" b="1" dirty="0"/>
              <a:t>Exercise and Falls Prevention</a:t>
            </a:r>
          </a:p>
          <a:p>
            <a:pPr>
              <a:buFontTx/>
              <a:buChar char="•"/>
            </a:pPr>
            <a:r>
              <a:rPr lang="en-US" sz="2200" b="1" dirty="0"/>
              <a:t>Digital Navigation Assistance </a:t>
            </a:r>
          </a:p>
          <a:p>
            <a:pPr>
              <a:buFontTx/>
              <a:buChar char="•"/>
            </a:pPr>
            <a:r>
              <a:rPr lang="en-US" sz="2200" b="1" dirty="0"/>
              <a:t>MS, ABI and Parkinson’s Support groups.</a:t>
            </a:r>
          </a:p>
          <a:p>
            <a:pPr>
              <a:buFontTx/>
              <a:buChar char="•"/>
            </a:pPr>
            <a:r>
              <a:rPr lang="en-US" sz="2200" b="1" dirty="0"/>
              <a:t>Volunteer Opportunities </a:t>
            </a:r>
          </a:p>
          <a:p>
            <a:pPr>
              <a:buFontTx/>
              <a:buChar char="•"/>
            </a:pPr>
            <a:r>
              <a:rPr lang="en-US" sz="2200" b="1" dirty="0"/>
              <a:t>Men’s Coffee Break</a:t>
            </a:r>
          </a:p>
          <a:p>
            <a:pPr>
              <a:buFontTx/>
              <a:buChar char="•"/>
            </a:pPr>
            <a:r>
              <a:rPr lang="en-US" sz="2200" b="1" dirty="0"/>
              <a:t>Java Music Club</a:t>
            </a:r>
          </a:p>
          <a:p>
            <a:pPr>
              <a:buFontTx/>
              <a:buChar char="•"/>
            </a:pPr>
            <a:r>
              <a:rPr lang="en-US" sz="2200" b="1" dirty="0"/>
              <a:t>Virtual Tours</a:t>
            </a:r>
          </a:p>
          <a:p>
            <a:pPr>
              <a:buFontTx/>
              <a:buChar char="•"/>
            </a:pPr>
            <a:r>
              <a:rPr lang="en-US" sz="2200" b="1" dirty="0"/>
              <a:t>Arting Around</a:t>
            </a:r>
          </a:p>
          <a:p>
            <a:pPr algn="ctr"/>
            <a:r>
              <a:rPr lang="en-US" sz="2200" b="1" dirty="0"/>
              <a:t>and many more….</a:t>
            </a:r>
          </a:p>
          <a:p>
            <a:pPr>
              <a:buFontTx/>
              <a:buChar char="•"/>
            </a:pPr>
            <a:endParaRPr lang="en-US" sz="2400" b="1" dirty="0"/>
          </a:p>
          <a:p>
            <a:pPr>
              <a:buFontTx/>
              <a:buChar char="•"/>
            </a:pPr>
            <a:endParaRPr lang="en-US" sz="2400" b="1" dirty="0"/>
          </a:p>
        </p:txBody>
      </p:sp>
    </p:spTree>
    <p:extLst>
      <p:ext uri="{BB962C8B-B14F-4D97-AF65-F5344CB8AC3E}">
        <p14:creationId xmlns:p14="http://schemas.microsoft.com/office/powerpoint/2010/main" val="35949529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0" y="1800225"/>
            <a:ext cx="6553200" cy="2771775"/>
          </a:xfrm>
        </p:spPr>
        <p:txBody>
          <a:bodyPr/>
          <a:lstStyle/>
          <a:p>
            <a:pPr algn="ctr" eaLnBrk="1" fontAlgn="auto" hangingPunct="1">
              <a:spcAft>
                <a:spcPts val="0"/>
              </a:spcAft>
              <a:defRPr/>
            </a:pPr>
            <a:r>
              <a:rPr lang="en-CA" dirty="0">
                <a:solidFill>
                  <a:srgbClr val="00B0F0"/>
                </a:solidFill>
              </a:rPr>
              <a:t>ASSISTED LIVING SERVICES</a:t>
            </a:r>
            <a:endParaRPr dirty="0">
              <a:solidFill>
                <a:srgbClr val="00B0F0"/>
              </a:solidFill>
            </a:endParaRPr>
          </a:p>
        </p:txBody>
      </p:sp>
      <p:sp>
        <p:nvSpPr>
          <p:cNvPr id="3076" name="Text Box 7"/>
          <p:cNvSpPr txBox="1">
            <a:spLocks noChangeArrowheads="1"/>
          </p:cNvSpPr>
          <p:nvPr/>
        </p:nvSpPr>
        <p:spPr bwMode="auto">
          <a:xfrm>
            <a:off x="-963614" y="4571999"/>
            <a:ext cx="10793413" cy="646331"/>
          </a:xfrm>
          <a:prstGeom prst="rect">
            <a:avLst/>
          </a:prstGeom>
          <a:noFill/>
          <a:ln w="9525">
            <a:noFill/>
            <a:miter lim="800000"/>
            <a:headEnd/>
            <a:tailEnd/>
          </a:ln>
        </p:spPr>
        <p:txBody>
          <a:bodyPr>
            <a:spAutoFit/>
          </a:bodyPr>
          <a:lstStyle/>
          <a:p>
            <a:pPr algn="ctr"/>
            <a:endParaRPr lang="en-US" dirty="0">
              <a:latin typeface="Script MT Bold" pitchFamily="66" charset="0"/>
            </a:endParaRPr>
          </a:p>
          <a:p>
            <a:pPr algn="ctr"/>
            <a:endParaRPr lang="en-US" dirty="0">
              <a:latin typeface="Script MT Bold" pitchFamily="66" charset="0"/>
            </a:endParaRPr>
          </a:p>
        </p:txBody>
      </p:sp>
      <p:pic>
        <p:nvPicPr>
          <p:cNvPr id="4" name="Picture 3" descr="144 Main 1.JPG"/>
          <p:cNvPicPr/>
          <p:nvPr/>
        </p:nvPicPr>
        <p:blipFill>
          <a:blip r:embed="rId3"/>
          <a:stretch>
            <a:fillRect/>
          </a:stretch>
        </p:blipFill>
        <p:spPr>
          <a:xfrm>
            <a:off x="3348990" y="3985796"/>
            <a:ext cx="2686050" cy="1409700"/>
          </a:xfrm>
          <a:prstGeom prst="rect">
            <a:avLst/>
          </a:prstGeom>
        </p:spPr>
      </p:pic>
      <p:pic>
        <p:nvPicPr>
          <p:cNvPr id="5" name="Picture 4" descr="CG 1.jpg"/>
          <p:cNvPicPr/>
          <p:nvPr/>
        </p:nvPicPr>
        <p:blipFill>
          <a:blip r:embed="rId4" cstate="print"/>
          <a:stretch>
            <a:fillRect/>
          </a:stretch>
        </p:blipFill>
        <p:spPr>
          <a:xfrm>
            <a:off x="5113972" y="381000"/>
            <a:ext cx="3648075" cy="1924050"/>
          </a:xfrm>
          <a:prstGeom prst="rect">
            <a:avLst/>
          </a:prstGeom>
        </p:spPr>
      </p:pic>
      <p:pic>
        <p:nvPicPr>
          <p:cNvPr id="6" name="Picture 5" descr="CS2 1.JPG"/>
          <p:cNvPicPr/>
          <p:nvPr/>
        </p:nvPicPr>
        <p:blipFill>
          <a:blip r:embed="rId5"/>
          <a:stretch>
            <a:fillRect/>
          </a:stretch>
        </p:blipFill>
        <p:spPr>
          <a:xfrm>
            <a:off x="621982" y="381000"/>
            <a:ext cx="3648075" cy="1924050"/>
          </a:xfrm>
          <a:prstGeom prst="rect">
            <a:avLst/>
          </a:prstGeom>
        </p:spPr>
      </p:pic>
    </p:spTree>
    <p:extLst>
      <p:ext uri="{BB962C8B-B14F-4D97-AF65-F5344CB8AC3E}">
        <p14:creationId xmlns:p14="http://schemas.microsoft.com/office/powerpoint/2010/main" val="41060939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613545"/>
          </a:xfrm>
        </p:spPr>
        <p:txBody>
          <a:bodyPr>
            <a:normAutofit fontScale="92500" lnSpcReduction="10000"/>
          </a:bodyPr>
          <a:lstStyle/>
          <a:p>
            <a:r>
              <a:rPr lang="en-CA" b="1" dirty="0">
                <a:solidFill>
                  <a:srgbClr val="00B0F0"/>
                </a:solidFill>
              </a:rPr>
              <a:t>HISTORY OF PROGRAM</a:t>
            </a:r>
            <a:endParaRPr lang="en-US" b="1" dirty="0">
              <a:solidFill>
                <a:srgbClr val="00B0F0"/>
              </a:solidFill>
            </a:endParaRPr>
          </a:p>
          <a:p>
            <a:r>
              <a:rPr lang="en-CA" dirty="0"/>
              <a:t>It all started with a small Supportive Housing Program funded through the Ministry of Health in 1998.  </a:t>
            </a:r>
          </a:p>
          <a:p>
            <a:r>
              <a:rPr lang="en-CA" dirty="0"/>
              <a:t>The program had 6 clients in 1 building with 4-5 staff members and has since expanded. </a:t>
            </a:r>
          </a:p>
          <a:p>
            <a:r>
              <a:rPr lang="en-CA" b="1" dirty="0">
                <a:solidFill>
                  <a:srgbClr val="00B0F0"/>
                </a:solidFill>
              </a:rPr>
              <a:t>CURRENTLY</a:t>
            </a:r>
          </a:p>
          <a:p>
            <a:r>
              <a:rPr lang="en-CA" dirty="0"/>
              <a:t>We currently service 30  clients throughout 4 buildings  and in their own homes in the local communities. </a:t>
            </a:r>
          </a:p>
          <a:p>
            <a:r>
              <a:rPr lang="en-CA" dirty="0"/>
              <a:t>As of November 1, 2021, we have office space on Currie Road in Dutton for our Dutton staff to use. </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320675"/>
            <a:ext cx="7696200" cy="822325"/>
          </a:xfrm>
        </p:spPr>
        <p:txBody>
          <a:bodyPr>
            <a:normAutofit fontScale="90000"/>
          </a:bodyPr>
          <a:lstStyle/>
          <a:p>
            <a:pPr algn="ctr" eaLnBrk="1" fontAlgn="auto" hangingPunct="1">
              <a:spcAft>
                <a:spcPts val="0"/>
              </a:spcAft>
              <a:defRPr/>
            </a:pPr>
            <a:r>
              <a:rPr lang="en-CA" sz="2800" b="1" dirty="0">
                <a:solidFill>
                  <a:srgbClr val="00B0F0"/>
                </a:solidFill>
              </a:rPr>
              <a:t>Core Assisted Living Services Available Could Include</a:t>
            </a:r>
            <a:r>
              <a:rPr sz="2800" b="1" dirty="0">
                <a:solidFill>
                  <a:srgbClr val="00B0F0"/>
                </a:solidFill>
              </a:rPr>
              <a:t>: </a:t>
            </a:r>
          </a:p>
        </p:txBody>
      </p:sp>
      <p:sp>
        <p:nvSpPr>
          <p:cNvPr id="6147" name="Rectangle 3"/>
          <p:cNvSpPr>
            <a:spLocks noGrp="1" noChangeArrowheads="1"/>
          </p:cNvSpPr>
          <p:nvPr>
            <p:ph type="subTitle" idx="1"/>
          </p:nvPr>
        </p:nvSpPr>
        <p:spPr>
          <a:xfrm>
            <a:off x="690716" y="995516"/>
            <a:ext cx="8229600" cy="4495800"/>
          </a:xfrm>
        </p:spPr>
        <p:txBody>
          <a:bodyPr/>
          <a:lstStyle/>
          <a:p>
            <a:pPr marR="0" algn="l" eaLnBrk="1" hangingPunct="1">
              <a:buFont typeface="Wingdings" pitchFamily="2" charset="2"/>
              <a:buChar char="­"/>
            </a:pPr>
            <a:r>
              <a:rPr lang="en-US" sz="2400" b="1" dirty="0"/>
              <a:t>Bathing, dressing, other personal care</a:t>
            </a:r>
          </a:p>
          <a:p>
            <a:pPr marR="0" algn="l" eaLnBrk="1" hangingPunct="1">
              <a:buFont typeface="Wingdings" pitchFamily="2" charset="2"/>
              <a:buChar char="­"/>
            </a:pPr>
            <a:r>
              <a:rPr lang="en-US" sz="2400" b="1" dirty="0"/>
              <a:t>Medication assistance  and reminders</a:t>
            </a:r>
          </a:p>
          <a:p>
            <a:pPr marR="0" algn="l" eaLnBrk="1" hangingPunct="1">
              <a:buFont typeface="Wingdings" pitchFamily="2" charset="2"/>
              <a:buChar char="­"/>
            </a:pPr>
            <a:r>
              <a:rPr lang="en-US" sz="2400" b="1" dirty="0"/>
              <a:t>Grocery help or meal preparation </a:t>
            </a:r>
          </a:p>
          <a:p>
            <a:pPr marR="0" algn="l" eaLnBrk="1" hangingPunct="1">
              <a:buFont typeface="Wingdings" pitchFamily="2" charset="2"/>
              <a:buChar char="­"/>
            </a:pPr>
            <a:r>
              <a:rPr lang="en-US" sz="2400" b="1" dirty="0"/>
              <a:t>Hot meal program 7 days/ week  through Bobier Villa(Dutton locations only)</a:t>
            </a:r>
          </a:p>
          <a:p>
            <a:pPr marR="0" algn="l" eaLnBrk="1" hangingPunct="1">
              <a:buFont typeface="Wingdings" pitchFamily="2" charset="2"/>
              <a:buChar char="­"/>
            </a:pPr>
            <a:r>
              <a:rPr lang="en-US" sz="2400" b="1" dirty="0"/>
              <a:t>Light Housekeeping/laundry</a:t>
            </a:r>
          </a:p>
          <a:p>
            <a:pPr marR="0" algn="l" eaLnBrk="1" hangingPunct="1">
              <a:buFont typeface="Wingdings" pitchFamily="2" charset="2"/>
              <a:buChar char="­"/>
            </a:pPr>
            <a:r>
              <a:rPr lang="en-US" sz="2400" b="1" dirty="0"/>
              <a:t>Response in an emergency</a:t>
            </a:r>
          </a:p>
          <a:p>
            <a:pPr marR="0" algn="l" eaLnBrk="1" hangingPunct="1">
              <a:buFont typeface="Wingdings" pitchFamily="2" charset="2"/>
              <a:buChar char="­"/>
            </a:pPr>
            <a:r>
              <a:rPr lang="en-US" sz="2400" b="1" dirty="0"/>
              <a:t>Security/Reassurance Checks</a:t>
            </a:r>
          </a:p>
          <a:p>
            <a:pPr marR="0" algn="l" eaLnBrk="1" hangingPunct="1">
              <a:buFont typeface="Wingdings" pitchFamily="2" charset="2"/>
              <a:buChar char="­"/>
            </a:pPr>
            <a:r>
              <a:rPr lang="en-US" sz="2400" b="1" dirty="0"/>
              <a:t>Emergency Response</a:t>
            </a:r>
          </a:p>
          <a:p>
            <a:pPr marR="0" algn="l" eaLnBrk="1" hangingPunct="1">
              <a:buFont typeface="Wingdings" pitchFamily="2" charset="2"/>
              <a:buChar char="­"/>
            </a:pPr>
            <a:endParaRPr lang="en-US" sz="2400" b="1" dirty="0"/>
          </a:p>
          <a:p>
            <a:pPr marR="0" eaLnBrk="1" hangingPunct="1"/>
            <a:endParaRPr lang="en-US" sz="1600" b="1" dirty="0"/>
          </a:p>
        </p:txBody>
      </p:sp>
    </p:spTree>
    <p:extLst>
      <p:ext uri="{BB962C8B-B14F-4D97-AF65-F5344CB8AC3E}">
        <p14:creationId xmlns:p14="http://schemas.microsoft.com/office/powerpoint/2010/main" val="25507134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r>
              <a:rPr lang="en-CA" sz="3100" b="1" dirty="0">
                <a:solidFill>
                  <a:srgbClr val="006564"/>
                </a:solidFill>
              </a:rPr>
              <a:t>CHC funded*</a:t>
            </a:r>
            <a:endParaRPr lang="en-US" sz="3100" b="1" dirty="0">
              <a:solidFill>
                <a:srgbClr val="006564"/>
              </a:solidFill>
            </a:endParaRPr>
          </a:p>
        </p:txBody>
      </p:sp>
      <p:sp>
        <p:nvSpPr>
          <p:cNvPr id="3" name="Content Placeholder 2"/>
          <p:cNvSpPr>
            <a:spLocks noGrp="1"/>
          </p:cNvSpPr>
          <p:nvPr>
            <p:ph idx="1"/>
          </p:nvPr>
        </p:nvSpPr>
        <p:spPr>
          <a:xfrm>
            <a:off x="457200" y="1269099"/>
            <a:ext cx="8229600" cy="4525963"/>
          </a:xfrm>
        </p:spPr>
        <p:txBody>
          <a:bodyPr>
            <a:normAutofit fontScale="70000" lnSpcReduction="20000"/>
          </a:bodyPr>
          <a:lstStyle/>
          <a:p>
            <a:pPr marL="0" indent="0" algn="ctr">
              <a:buNone/>
            </a:pPr>
            <a:endParaRPr lang="en-CA" sz="3500" b="1" dirty="0">
              <a:solidFill>
                <a:srgbClr val="00B0F0"/>
              </a:solidFill>
            </a:endParaRPr>
          </a:p>
          <a:p>
            <a:pPr marL="0" indent="0" algn="ctr">
              <a:buNone/>
            </a:pPr>
            <a:r>
              <a:rPr lang="en-CA" sz="3500" b="1" dirty="0">
                <a:solidFill>
                  <a:srgbClr val="00B0F0"/>
                </a:solidFill>
              </a:rPr>
              <a:t>Health Promotion </a:t>
            </a:r>
            <a:r>
              <a:rPr lang="en-CA" sz="3600" b="1" dirty="0">
                <a:solidFill>
                  <a:srgbClr val="00B0F0"/>
                </a:solidFill>
              </a:rPr>
              <a:t>Team</a:t>
            </a:r>
          </a:p>
          <a:p>
            <a:pPr marL="0" indent="0" algn="ctr">
              <a:buNone/>
            </a:pPr>
            <a:r>
              <a:rPr lang="en-CA" b="1" dirty="0">
                <a:solidFill>
                  <a:srgbClr val="006564"/>
                </a:solidFill>
              </a:rPr>
              <a:t>1 Health Promoter</a:t>
            </a:r>
          </a:p>
          <a:p>
            <a:pPr marL="0" indent="0" algn="ctr">
              <a:buNone/>
            </a:pPr>
            <a:r>
              <a:rPr lang="en-CA" b="1" dirty="0">
                <a:solidFill>
                  <a:srgbClr val="006564"/>
                </a:solidFill>
              </a:rPr>
              <a:t>1 Systems Navigator</a:t>
            </a:r>
          </a:p>
          <a:p>
            <a:pPr marL="0" indent="0" algn="ctr">
              <a:buNone/>
            </a:pPr>
            <a:r>
              <a:rPr lang="en-CA" b="1" dirty="0">
                <a:solidFill>
                  <a:srgbClr val="006564"/>
                </a:solidFill>
              </a:rPr>
              <a:t>1 Homelessness Systems Navigator (on contract)</a:t>
            </a:r>
          </a:p>
          <a:p>
            <a:pPr marL="0" indent="0" algn="ctr">
              <a:buNone/>
            </a:pPr>
            <a:r>
              <a:rPr lang="en-CA" b="1" dirty="0">
                <a:solidFill>
                  <a:srgbClr val="006564"/>
                </a:solidFill>
              </a:rPr>
              <a:t>1 Youth Advocate </a:t>
            </a:r>
            <a:r>
              <a:rPr lang="en-CA" b="1" dirty="0">
                <a:solidFill>
                  <a:srgbClr val="FF0000"/>
                </a:solidFill>
              </a:rPr>
              <a:t>NEW! </a:t>
            </a:r>
            <a:r>
              <a:rPr lang="en-CA" b="1" dirty="0">
                <a:solidFill>
                  <a:srgbClr val="006564"/>
                </a:solidFill>
              </a:rPr>
              <a:t>(Full time contract position)</a:t>
            </a:r>
          </a:p>
          <a:p>
            <a:pPr marL="0" indent="0" algn="ctr">
              <a:buNone/>
            </a:pPr>
            <a:r>
              <a:rPr lang="en-CA" sz="3500" b="1" dirty="0">
                <a:solidFill>
                  <a:srgbClr val="00B0F0"/>
                </a:solidFill>
              </a:rPr>
              <a:t>Let’s Connect (Early Years) Team</a:t>
            </a:r>
          </a:p>
          <a:p>
            <a:pPr marL="0" indent="0" algn="ctr">
              <a:buNone/>
            </a:pPr>
            <a:r>
              <a:rPr lang="en-CA" b="1" dirty="0">
                <a:solidFill>
                  <a:srgbClr val="006564"/>
                </a:solidFill>
              </a:rPr>
              <a:t>1 RN, 1 Dietitian, 1 ECE, </a:t>
            </a:r>
          </a:p>
          <a:p>
            <a:pPr marL="0" indent="0" algn="ctr">
              <a:buNone/>
            </a:pPr>
            <a:r>
              <a:rPr lang="en-CA" sz="3500" b="1" dirty="0">
                <a:solidFill>
                  <a:srgbClr val="00B0F0"/>
                </a:solidFill>
              </a:rPr>
              <a:t>Mental Health Team</a:t>
            </a:r>
          </a:p>
          <a:p>
            <a:pPr marL="0" indent="0" algn="ctr">
              <a:buNone/>
            </a:pPr>
            <a:r>
              <a:rPr lang="en-CA" b="1" dirty="0">
                <a:solidFill>
                  <a:srgbClr val="006564"/>
                </a:solidFill>
              </a:rPr>
              <a:t>3 Therapists</a:t>
            </a:r>
          </a:p>
          <a:p>
            <a:pPr marL="0" indent="0" algn="ctr">
              <a:buNone/>
            </a:pPr>
            <a:endParaRPr lang="en-CA" b="1" dirty="0">
              <a:solidFill>
                <a:srgbClr val="006564"/>
              </a:solidFill>
            </a:endParaRPr>
          </a:p>
          <a:p>
            <a:pPr marL="0" indent="0">
              <a:buNone/>
            </a:pPr>
            <a:r>
              <a:rPr lang="en-CA" b="1" dirty="0">
                <a:solidFill>
                  <a:srgbClr val="006564"/>
                </a:solidFill>
              </a:rPr>
              <a:t>* CHC Services use PS Suites for their EMR-Electronic Medical Record</a:t>
            </a:r>
          </a:p>
          <a:p>
            <a:pPr marL="0" indent="0" algn="ctr">
              <a:buNone/>
            </a:pPr>
            <a:endParaRPr lang="en-CA" b="1" dirty="0">
              <a:solidFill>
                <a:srgbClr val="006564"/>
              </a:solidFill>
            </a:endParaRPr>
          </a:p>
          <a:p>
            <a:pPr marL="0" indent="0" algn="ctr">
              <a:buNone/>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343429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5854"/>
            <a:ext cx="8229600" cy="5320145"/>
          </a:xfrm>
        </p:spPr>
        <p:txBody>
          <a:bodyPr>
            <a:normAutofit fontScale="85000" lnSpcReduction="20000"/>
          </a:bodyPr>
          <a:lstStyle/>
          <a:p>
            <a:r>
              <a:rPr lang="en-CA" sz="3000" dirty="0"/>
              <a:t>The program provides personal support services and free of charge to seniors and disabled adults with physical disabilities.  </a:t>
            </a:r>
          </a:p>
          <a:p>
            <a:r>
              <a:rPr lang="en-CA" sz="3000" dirty="0"/>
              <a:t>Eligibility for AL is determined externally by Home and Community Care Support Services Care Coordinators who make the referrals to our AL program.</a:t>
            </a:r>
          </a:p>
          <a:p>
            <a:r>
              <a:rPr lang="en-CA" sz="3000" dirty="0"/>
              <a:t>Their service requirements must justify the need for the availability of 24-hour service assistance. Currently staff are available by cell from the hours of 10pm-6am and live within a 30-minute response time) </a:t>
            </a:r>
          </a:p>
          <a:p>
            <a:r>
              <a:rPr lang="en-CA" sz="3000" dirty="0"/>
              <a:t>This program allows seniors to age at home, therefore avoiding premature Long Term Care Placement or spending time in a hospital bed awaiting another level of care option.  </a:t>
            </a:r>
            <a:endParaRPr lang="en-US" sz="3000"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4291"/>
            <a:ext cx="8229600" cy="5391872"/>
          </a:xfrm>
        </p:spPr>
        <p:txBody>
          <a:bodyPr>
            <a:normAutofit/>
          </a:bodyPr>
          <a:lstStyle/>
          <a:p>
            <a:pPr marL="0" indent="0">
              <a:buNone/>
            </a:pPr>
            <a:r>
              <a:rPr lang="en-CA" b="1" dirty="0">
                <a:solidFill>
                  <a:srgbClr val="00B0F0"/>
                </a:solidFill>
              </a:rPr>
              <a:t>WECHC is a keen advocate of education for our PSW/DSW staff.  Examples of training includes such areas as:</a:t>
            </a:r>
          </a:p>
          <a:p>
            <a:pPr>
              <a:buFont typeface="Wingdings" panose="05000000000000000000" pitchFamily="2" charset="2"/>
              <a:buChar char="q"/>
            </a:pPr>
            <a:r>
              <a:rPr lang="en-CA" sz="2400" b="1" dirty="0"/>
              <a:t>Elder Abuse</a:t>
            </a:r>
          </a:p>
          <a:p>
            <a:pPr>
              <a:buFont typeface="Wingdings" panose="05000000000000000000" pitchFamily="2" charset="2"/>
              <a:buChar char="q"/>
            </a:pPr>
            <a:r>
              <a:rPr lang="en-CA" sz="2400" b="1" dirty="0"/>
              <a:t>Geriatric Refreshers</a:t>
            </a:r>
          </a:p>
          <a:p>
            <a:pPr>
              <a:buFont typeface="Wingdings" panose="05000000000000000000" pitchFamily="2" charset="2"/>
              <a:buChar char="q"/>
            </a:pPr>
            <a:r>
              <a:rPr lang="en-CA" sz="2400" b="1" dirty="0"/>
              <a:t>Gentle Persuasion </a:t>
            </a:r>
          </a:p>
          <a:p>
            <a:pPr>
              <a:buFont typeface="Wingdings" panose="05000000000000000000" pitchFamily="2" charset="2"/>
              <a:buChar char="q"/>
            </a:pPr>
            <a:r>
              <a:rPr lang="en-CA" sz="2400" b="1" dirty="0"/>
              <a:t>Safe Food Handlers Training, </a:t>
            </a:r>
          </a:p>
          <a:p>
            <a:pPr>
              <a:buFont typeface="Wingdings" panose="05000000000000000000" pitchFamily="2" charset="2"/>
              <a:buChar char="q"/>
            </a:pPr>
            <a:r>
              <a:rPr lang="en-CA" sz="2400" b="1" dirty="0"/>
              <a:t>CPR/First Aid </a:t>
            </a:r>
          </a:p>
          <a:p>
            <a:pPr>
              <a:buFont typeface="Wingdings" panose="05000000000000000000" pitchFamily="2" charset="2"/>
              <a:buChar char="q"/>
            </a:pPr>
            <a:r>
              <a:rPr lang="en-CA" sz="2400" b="1" dirty="0"/>
              <a:t>Dementia Education</a:t>
            </a:r>
          </a:p>
          <a:p>
            <a:pPr marL="0" indent="0">
              <a:buNone/>
            </a:pPr>
            <a:r>
              <a:rPr lang="en-CA" sz="2400" b="1" dirty="0"/>
              <a:t> along with a host of other relevant trainings to ensure our staff are well equipped to provide quality support to our AL clients.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14516" y="44948"/>
            <a:ext cx="7696200" cy="889117"/>
          </a:xfrm>
        </p:spPr>
        <p:txBody>
          <a:bodyPr>
            <a:normAutofit/>
          </a:bodyPr>
          <a:lstStyle/>
          <a:p>
            <a:pPr algn="ctr" eaLnBrk="1" fontAlgn="auto" hangingPunct="1">
              <a:spcAft>
                <a:spcPts val="0"/>
              </a:spcAft>
              <a:defRPr/>
            </a:pPr>
            <a:r>
              <a:rPr lang="en-CA" sz="4000" b="1" dirty="0">
                <a:solidFill>
                  <a:srgbClr val="00B0F0"/>
                </a:solidFill>
              </a:rPr>
              <a:t>Barry’s Committees</a:t>
            </a:r>
            <a:endParaRPr sz="4000" b="1" dirty="0">
              <a:solidFill>
                <a:srgbClr val="00B0F0"/>
              </a:solidFill>
            </a:endParaRPr>
          </a:p>
        </p:txBody>
      </p:sp>
      <p:sp>
        <p:nvSpPr>
          <p:cNvPr id="2" name="Subtitle 1"/>
          <p:cNvSpPr>
            <a:spLocks noGrp="1"/>
          </p:cNvSpPr>
          <p:nvPr>
            <p:ph type="subTitle" idx="1"/>
          </p:nvPr>
        </p:nvSpPr>
        <p:spPr>
          <a:xfrm>
            <a:off x="1440426" y="946355"/>
            <a:ext cx="6400800" cy="4412226"/>
          </a:xfrm>
        </p:spPr>
        <p:txBody>
          <a:bodyPr>
            <a:normAutofit fontScale="40000" lnSpcReduction="20000"/>
          </a:bodyPr>
          <a:lstStyle/>
          <a:p>
            <a:r>
              <a:rPr lang="en-US" sz="5100" b="1" dirty="0">
                <a:solidFill>
                  <a:schemeClr val="tx1"/>
                </a:solidFill>
              </a:rPr>
              <a:t>Internal</a:t>
            </a:r>
          </a:p>
          <a:p>
            <a:pPr marL="457200" indent="-457200" algn="l">
              <a:buFont typeface="Wingdings" panose="05000000000000000000" pitchFamily="2" charset="2"/>
              <a:buChar char="§"/>
            </a:pPr>
            <a:r>
              <a:rPr lang="en-US" sz="5000" dirty="0">
                <a:solidFill>
                  <a:schemeClr val="tx1"/>
                </a:solidFill>
              </a:rPr>
              <a:t>Senior Leadership Team</a:t>
            </a:r>
          </a:p>
          <a:p>
            <a:pPr marL="457200" indent="-457200" algn="l">
              <a:buFont typeface="Wingdings" panose="05000000000000000000" pitchFamily="2" charset="2"/>
              <a:buChar char="§"/>
            </a:pPr>
            <a:r>
              <a:rPr lang="en-US" sz="5000" dirty="0">
                <a:solidFill>
                  <a:schemeClr val="tx1"/>
                </a:solidFill>
              </a:rPr>
              <a:t>Operations</a:t>
            </a:r>
            <a:r>
              <a:rPr lang="en-CA" sz="5000" dirty="0">
                <a:solidFill>
                  <a:schemeClr val="tx1"/>
                </a:solidFill>
              </a:rPr>
              <a:t> Team</a:t>
            </a:r>
          </a:p>
          <a:p>
            <a:pPr marL="457200" indent="-457200" algn="l">
              <a:buFont typeface="Wingdings" panose="05000000000000000000" pitchFamily="2" charset="2"/>
              <a:buChar char="§"/>
            </a:pPr>
            <a:r>
              <a:rPr lang="en-CA" sz="5000" dirty="0">
                <a:solidFill>
                  <a:schemeClr val="tx1"/>
                </a:solidFill>
              </a:rPr>
              <a:t>Healthy Workplace Committee</a:t>
            </a:r>
          </a:p>
          <a:p>
            <a:pPr marL="457200" indent="-457200" algn="l">
              <a:buFont typeface="Wingdings" panose="05000000000000000000" pitchFamily="2" charset="2"/>
              <a:buChar char="§"/>
            </a:pPr>
            <a:r>
              <a:rPr lang="en-CA" sz="5000" dirty="0">
                <a:solidFill>
                  <a:schemeClr val="tx1"/>
                </a:solidFill>
              </a:rPr>
              <a:t>JEDI-Justice Equity Diversity Inclusion Committee</a:t>
            </a:r>
          </a:p>
          <a:p>
            <a:r>
              <a:rPr lang="en-CA" sz="5100" b="1" dirty="0">
                <a:solidFill>
                  <a:schemeClr val="tx1"/>
                </a:solidFill>
              </a:rPr>
              <a:t>External</a:t>
            </a:r>
          </a:p>
          <a:p>
            <a:pPr marL="685800" indent="-685800" algn="l">
              <a:buFont typeface="Wingdings" panose="05000000000000000000" pitchFamily="2" charset="2"/>
              <a:buChar char="§"/>
            </a:pPr>
            <a:r>
              <a:rPr lang="en-CA" sz="5100" dirty="0">
                <a:solidFill>
                  <a:schemeClr val="tx1"/>
                </a:solidFill>
              </a:rPr>
              <a:t>Community Action Network –was on planning group for Community Forum on the Icelandic Model</a:t>
            </a:r>
          </a:p>
          <a:p>
            <a:pPr marL="685800" indent="-685800" algn="l">
              <a:buFont typeface="Wingdings" panose="05000000000000000000" pitchFamily="2" charset="2"/>
              <a:buChar char="§"/>
            </a:pPr>
            <a:r>
              <a:rPr lang="en-CA" sz="5100" dirty="0">
                <a:solidFill>
                  <a:schemeClr val="tx1"/>
                </a:solidFill>
              </a:rPr>
              <a:t>CSS Council</a:t>
            </a:r>
          </a:p>
          <a:p>
            <a:pPr marL="685800" indent="-685800" algn="l">
              <a:buFont typeface="Wingdings" panose="05000000000000000000" pitchFamily="2" charset="2"/>
              <a:buChar char="§"/>
            </a:pPr>
            <a:r>
              <a:rPr lang="en-CA" sz="5100" dirty="0">
                <a:solidFill>
                  <a:schemeClr val="tx1"/>
                </a:solidFill>
              </a:rPr>
              <a:t>Dutton Dunwich West Elgin Housing Stability Coalition</a:t>
            </a:r>
          </a:p>
          <a:p>
            <a:pPr marL="685800" indent="-685800" algn="l">
              <a:buFont typeface="Wingdings" panose="05000000000000000000" pitchFamily="2" charset="2"/>
              <a:buChar char="§"/>
            </a:pPr>
            <a:r>
              <a:rPr lang="en-CA" sz="5100" dirty="0">
                <a:solidFill>
                  <a:schemeClr val="tx1"/>
                </a:solidFill>
              </a:rPr>
              <a:t>Housing Stability Alliance , St. Thomas-Elgin</a:t>
            </a:r>
          </a:p>
          <a:p>
            <a:pPr marL="685800" indent="-685800" algn="l">
              <a:buFont typeface="Wingdings" panose="05000000000000000000" pitchFamily="2" charset="2"/>
              <a:buChar char="§"/>
            </a:pPr>
            <a:r>
              <a:rPr lang="en-CA" sz="5100" dirty="0">
                <a:solidFill>
                  <a:schemeClr val="tx1"/>
                </a:solidFill>
              </a:rPr>
              <a:t>Elgin Ontario Health Team (OHT) Digital Sub-committee</a:t>
            </a:r>
          </a:p>
          <a:p>
            <a:pPr algn="l"/>
            <a:endParaRPr lang="en-CA" sz="5100" b="1" dirty="0">
              <a:solidFill>
                <a:schemeClr val="tx1"/>
              </a:solidFill>
            </a:endParaRPr>
          </a:p>
          <a:p>
            <a:pPr algn="l"/>
            <a:endParaRPr lang="en-CA" sz="5100" b="1" dirty="0">
              <a:solidFill>
                <a:schemeClr val="tx1"/>
              </a:solidFill>
            </a:endParaRPr>
          </a:p>
          <a:p>
            <a:pPr algn="l"/>
            <a:endParaRPr lang="en-CA" sz="5100" b="1" dirty="0">
              <a:solidFill>
                <a:schemeClr val="tx1"/>
              </a:solidFill>
            </a:endParaRPr>
          </a:p>
          <a:p>
            <a:pPr algn="l"/>
            <a:endParaRPr lang="en-CA" sz="5100" b="1" dirty="0">
              <a:solidFill>
                <a:schemeClr val="tx1"/>
              </a:solidFill>
            </a:endParaRPr>
          </a:p>
          <a:p>
            <a:pPr algn="l"/>
            <a:endParaRPr lang="en-CA" sz="5100" b="1" dirty="0">
              <a:solidFill>
                <a:schemeClr val="tx1"/>
              </a:solidFill>
            </a:endParaRPr>
          </a:p>
          <a:p>
            <a:endParaRPr lang="en-CA" sz="5100" b="1" dirty="0">
              <a:solidFill>
                <a:schemeClr val="tx1"/>
              </a:solidFill>
            </a:endParaRPr>
          </a:p>
          <a:p>
            <a:endParaRPr lang="en-CA" sz="5100" b="1" dirty="0">
              <a:solidFill>
                <a:schemeClr val="tx1"/>
              </a:solidFill>
            </a:endParaRPr>
          </a:p>
          <a:p>
            <a:endParaRPr lang="en-CA" sz="5100" b="1" dirty="0">
              <a:solidFill>
                <a:schemeClr val="tx1"/>
              </a:solidFill>
            </a:endParaRPr>
          </a:p>
          <a:p>
            <a:endParaRPr lang="en-CA" sz="5100" b="1" dirty="0">
              <a:solidFill>
                <a:schemeClr val="tx1"/>
              </a:solidFill>
            </a:endParaRPr>
          </a:p>
          <a:p>
            <a:pPr marL="457200" indent="-457200" algn="l">
              <a:buFont typeface="Wingdings" panose="05000000000000000000" pitchFamily="2" charset="2"/>
              <a:buChar char="§"/>
            </a:pPr>
            <a:endParaRPr lang="en-CA" sz="4500" dirty="0"/>
          </a:p>
          <a:p>
            <a:pPr marL="457200" indent="-457200" algn="l">
              <a:buFont typeface="Wingdings" panose="05000000000000000000" pitchFamily="2" charset="2"/>
              <a:buChar char="§"/>
            </a:pPr>
            <a:endParaRPr lang="en-US" sz="4500" dirty="0"/>
          </a:p>
        </p:txBody>
      </p:sp>
    </p:spTree>
    <p:extLst>
      <p:ext uri="{BB962C8B-B14F-4D97-AF65-F5344CB8AC3E}">
        <p14:creationId xmlns:p14="http://schemas.microsoft.com/office/powerpoint/2010/main" val="8961592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1480458"/>
            <a:ext cx="7696200" cy="1894114"/>
          </a:xfrm>
        </p:spPr>
        <p:txBody>
          <a:bodyPr>
            <a:normAutofit/>
          </a:bodyPr>
          <a:lstStyle/>
          <a:p>
            <a:pPr algn="ctr" eaLnBrk="1" fontAlgn="auto" hangingPunct="1">
              <a:spcAft>
                <a:spcPts val="0"/>
              </a:spcAft>
              <a:defRPr/>
            </a:pPr>
            <a:r>
              <a:rPr lang="en-CA" sz="8800" b="1" dirty="0">
                <a:solidFill>
                  <a:srgbClr val="00B0F0"/>
                </a:solidFill>
              </a:rPr>
              <a:t>QUESTIONS?</a:t>
            </a:r>
            <a:endParaRPr sz="8800" b="1" dirty="0">
              <a:solidFill>
                <a:srgbClr val="00B0F0"/>
              </a:solidFill>
            </a:endParaRPr>
          </a:p>
        </p:txBody>
      </p:sp>
      <p:sp>
        <p:nvSpPr>
          <p:cNvPr id="2" name="Subtitle 1"/>
          <p:cNvSpPr>
            <a:spLocks noGrp="1"/>
          </p:cNvSpPr>
          <p:nvPr>
            <p:ph type="subTitle" idx="1"/>
          </p:nvPr>
        </p:nvSpPr>
        <p:spPr/>
        <p:txBody>
          <a:bodyPr/>
          <a:lstStyle/>
          <a:p>
            <a:r>
              <a:rPr lang="en-US" dirty="0">
                <a:solidFill>
                  <a:srgbClr val="00B0F0"/>
                </a:solidFill>
              </a:rPr>
              <a:t>Thank you for your time!</a:t>
            </a:r>
            <a:endParaRPr lang="en-CA" dirty="0">
              <a:solidFill>
                <a:srgbClr val="00B0F0"/>
              </a:solidFill>
            </a:endParaRPr>
          </a:p>
        </p:txBody>
      </p:sp>
    </p:spTree>
    <p:extLst>
      <p:ext uri="{BB962C8B-B14F-4D97-AF65-F5344CB8AC3E}">
        <p14:creationId xmlns:p14="http://schemas.microsoft.com/office/powerpoint/2010/main" val="10989931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r>
              <a:rPr lang="en-CA" sz="3600" b="1" dirty="0">
                <a:solidFill>
                  <a:srgbClr val="006564"/>
                </a:solidFill>
              </a:rPr>
              <a:t>CSS Funded*</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0" y="1268730"/>
            <a:ext cx="9065342" cy="4768276"/>
          </a:xfrm>
        </p:spPr>
        <p:txBody>
          <a:bodyPr>
            <a:normAutofit fontScale="70000" lnSpcReduction="20000"/>
          </a:bodyPr>
          <a:lstStyle/>
          <a:p>
            <a:pPr marL="0" indent="0" algn="ctr">
              <a:buNone/>
            </a:pPr>
            <a:r>
              <a:rPr lang="en-CA" sz="3500" b="1" dirty="0">
                <a:solidFill>
                  <a:srgbClr val="00B0F0"/>
                </a:solidFill>
              </a:rPr>
              <a:t>Community Support Services for Seniors and Adults with Disabilities Team (CSS)</a:t>
            </a:r>
          </a:p>
          <a:p>
            <a:pPr marL="0" indent="0" algn="ctr">
              <a:buNone/>
            </a:pPr>
            <a:endParaRPr lang="en-CA" sz="3500" b="1" dirty="0">
              <a:solidFill>
                <a:srgbClr val="00B0F0"/>
              </a:solidFill>
            </a:endParaRPr>
          </a:p>
          <a:p>
            <a:pPr algn="ctr">
              <a:buFont typeface="Wingdings" panose="05000000000000000000" pitchFamily="2" charset="2"/>
              <a:buChar char="§"/>
            </a:pPr>
            <a:r>
              <a:rPr lang="en-CA" b="1" dirty="0">
                <a:solidFill>
                  <a:schemeClr val="accent3">
                    <a:lumMod val="50000"/>
                  </a:schemeClr>
                </a:solidFill>
              </a:rPr>
              <a:t>1 Volunteer /CSS Coordinator  </a:t>
            </a:r>
            <a:r>
              <a:rPr lang="en-CA" b="1" dirty="0">
                <a:solidFill>
                  <a:srgbClr val="FF0000"/>
                </a:solidFill>
              </a:rPr>
              <a:t>NEW!</a:t>
            </a:r>
          </a:p>
          <a:p>
            <a:pPr marL="0" indent="0" algn="ctr">
              <a:buNone/>
            </a:pPr>
            <a:r>
              <a:rPr lang="en-CA" b="1" dirty="0">
                <a:solidFill>
                  <a:schemeClr val="accent3">
                    <a:lumMod val="50000"/>
                  </a:schemeClr>
                </a:solidFill>
              </a:rPr>
              <a:t>    (30 hours-4 days a week position)</a:t>
            </a:r>
          </a:p>
          <a:p>
            <a:pPr algn="ctr">
              <a:buFont typeface="Wingdings" panose="05000000000000000000" pitchFamily="2" charset="2"/>
              <a:buChar char="§"/>
            </a:pPr>
            <a:r>
              <a:rPr lang="en-CA" b="1" dirty="0">
                <a:solidFill>
                  <a:schemeClr val="accent3">
                    <a:lumMod val="50000"/>
                  </a:schemeClr>
                </a:solidFill>
              </a:rPr>
              <a:t>1 CSS Life Enrichment Lead (Full time)</a:t>
            </a:r>
          </a:p>
          <a:p>
            <a:pPr algn="ctr">
              <a:buFont typeface="Wingdings" panose="05000000000000000000" pitchFamily="2" charset="2"/>
              <a:buChar char="§"/>
            </a:pPr>
            <a:r>
              <a:rPr lang="en-CA" b="1" dirty="0">
                <a:solidFill>
                  <a:schemeClr val="accent3">
                    <a:lumMod val="50000"/>
                  </a:schemeClr>
                </a:solidFill>
              </a:rPr>
              <a:t>CSS/AL Admin Assistant </a:t>
            </a:r>
            <a:r>
              <a:rPr lang="en-CA" b="1" dirty="0">
                <a:solidFill>
                  <a:srgbClr val="FF0000"/>
                </a:solidFill>
              </a:rPr>
              <a:t>NEW! </a:t>
            </a:r>
            <a:r>
              <a:rPr lang="en-CA" b="1" dirty="0">
                <a:solidFill>
                  <a:schemeClr val="accent3">
                    <a:lumMod val="50000"/>
                  </a:schemeClr>
                </a:solidFill>
              </a:rPr>
              <a:t>(Full time) </a:t>
            </a:r>
            <a:endParaRPr lang="en-CA" b="1" dirty="0">
              <a:solidFill>
                <a:srgbClr val="FF0000"/>
              </a:solidFill>
            </a:endParaRPr>
          </a:p>
          <a:p>
            <a:pPr algn="ctr">
              <a:buFont typeface="Wingdings" panose="05000000000000000000" pitchFamily="2" charset="2"/>
              <a:buChar char="§"/>
            </a:pPr>
            <a:r>
              <a:rPr lang="en-CA" b="1" dirty="0">
                <a:solidFill>
                  <a:schemeClr val="accent3">
                    <a:lumMod val="50000"/>
                  </a:schemeClr>
                </a:solidFill>
              </a:rPr>
              <a:t>WECHC Accessible Van Drivers (Casual)</a:t>
            </a:r>
          </a:p>
          <a:p>
            <a:pPr algn="ctr">
              <a:buFont typeface="Wingdings" panose="05000000000000000000" pitchFamily="2" charset="2"/>
              <a:buChar char="§"/>
            </a:pPr>
            <a:r>
              <a:rPr lang="en-CA" b="1" dirty="0">
                <a:solidFill>
                  <a:schemeClr val="accent3">
                    <a:lumMod val="50000"/>
                  </a:schemeClr>
                </a:solidFill>
              </a:rPr>
              <a:t>1 Assisted Living Coordinator (Full time)</a:t>
            </a:r>
          </a:p>
          <a:p>
            <a:pPr algn="ctr">
              <a:buFont typeface="Wingdings" panose="05000000000000000000" pitchFamily="2" charset="2"/>
              <a:buChar char="§"/>
            </a:pPr>
            <a:r>
              <a:rPr lang="en-CA" b="1" dirty="0">
                <a:solidFill>
                  <a:schemeClr val="accent3">
                    <a:lumMod val="50000"/>
                  </a:schemeClr>
                </a:solidFill>
              </a:rPr>
              <a:t>1 Assisted Living Client Liaison </a:t>
            </a:r>
            <a:r>
              <a:rPr lang="en-CA" b="1" dirty="0">
                <a:solidFill>
                  <a:srgbClr val="FF0000"/>
                </a:solidFill>
              </a:rPr>
              <a:t>NEW! </a:t>
            </a:r>
            <a:r>
              <a:rPr lang="en-CA" b="1" dirty="0">
                <a:solidFill>
                  <a:schemeClr val="accent3">
                    <a:lumMod val="50000"/>
                  </a:schemeClr>
                </a:solidFill>
              </a:rPr>
              <a:t>(3 days a week)</a:t>
            </a:r>
          </a:p>
          <a:p>
            <a:pPr algn="ctr">
              <a:buFont typeface="Wingdings" panose="05000000000000000000" pitchFamily="2" charset="2"/>
              <a:buChar char="§"/>
            </a:pPr>
            <a:r>
              <a:rPr lang="en-CA" b="1" dirty="0">
                <a:solidFill>
                  <a:schemeClr val="accent3">
                    <a:lumMod val="50000"/>
                  </a:schemeClr>
                </a:solidFill>
              </a:rPr>
              <a:t>Full time, part time and casual PSWs/DSWs</a:t>
            </a:r>
          </a:p>
          <a:p>
            <a:pPr algn="ctr">
              <a:buFont typeface="Wingdings" panose="05000000000000000000" pitchFamily="2" charset="2"/>
              <a:buChar char="§"/>
            </a:pPr>
            <a:endParaRPr lang="en-CA" b="1" dirty="0">
              <a:solidFill>
                <a:schemeClr val="accent3">
                  <a:lumMod val="50000"/>
                </a:schemeClr>
              </a:solidFill>
            </a:endParaRPr>
          </a:p>
          <a:p>
            <a:pPr marL="0" indent="0" algn="ctr">
              <a:buNone/>
            </a:pPr>
            <a:r>
              <a:rPr lang="en-CA" b="1" dirty="0">
                <a:solidFill>
                  <a:schemeClr val="accent3">
                    <a:lumMod val="50000"/>
                  </a:schemeClr>
                </a:solidFill>
              </a:rPr>
              <a:t>*</a:t>
            </a:r>
            <a:r>
              <a:rPr lang="en-CA" b="1" dirty="0">
                <a:solidFill>
                  <a:srgbClr val="006564"/>
                </a:solidFill>
              </a:rPr>
              <a:t>CSS use AlayaCare for their EMR-Electronic Medical Record</a:t>
            </a:r>
          </a:p>
          <a:p>
            <a:pPr marL="0" indent="0">
              <a:buNone/>
            </a:pPr>
            <a:endParaRPr lang="en-CA" b="1" dirty="0">
              <a:solidFill>
                <a:schemeClr val="accent3">
                  <a:lumMod val="50000"/>
                </a:schemeClr>
              </a:solidFill>
            </a:endParaRPr>
          </a:p>
          <a:p>
            <a:pPr>
              <a:buFont typeface="Wingdings" panose="05000000000000000000" pitchFamily="2" charset="2"/>
              <a:buChar char="§"/>
            </a:pPr>
            <a:endParaRPr lang="en-CA" sz="4400" b="1" dirty="0">
              <a:solidFill>
                <a:srgbClr val="006564"/>
              </a:solidFill>
            </a:endParaRPr>
          </a:p>
          <a:p>
            <a:endParaRPr lang="en-US" sz="4400" dirty="0">
              <a:solidFill>
                <a:srgbClr val="006564"/>
              </a:solidFill>
            </a:endParaRPr>
          </a:p>
        </p:txBody>
      </p:sp>
    </p:spTree>
    <p:extLst>
      <p:ext uri="{BB962C8B-B14F-4D97-AF65-F5344CB8AC3E}">
        <p14:creationId xmlns:p14="http://schemas.microsoft.com/office/powerpoint/2010/main" val="270942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CA" dirty="0">
                <a:solidFill>
                  <a:srgbClr val="00B0F0"/>
                </a:solidFill>
              </a:rPr>
              <a:t>Health Promotion Team</a:t>
            </a:r>
          </a:p>
        </p:txBody>
      </p:sp>
      <p:sp>
        <p:nvSpPr>
          <p:cNvPr id="3" name="Content Placeholder 2"/>
          <p:cNvSpPr>
            <a:spLocks noGrp="1"/>
          </p:cNvSpPr>
          <p:nvPr>
            <p:ph idx="1"/>
          </p:nvPr>
        </p:nvSpPr>
        <p:spPr/>
        <p:txBody>
          <a:bodyPr/>
          <a:lstStyle/>
          <a:p>
            <a:r>
              <a:rPr lang="en-CA" dirty="0"/>
              <a:t>Health Promotion is based on the social determinants of health and is more than the absence of disease.  It is a resource for living that includes a sense of physical, mental, emotional, spiritual and social wellbeing.</a:t>
            </a:r>
          </a:p>
          <a:p>
            <a:endParaRPr lang="en-CA" dirty="0"/>
          </a:p>
        </p:txBody>
      </p:sp>
    </p:spTree>
    <p:extLst>
      <p:ext uri="{BB962C8B-B14F-4D97-AF65-F5344CB8AC3E}">
        <p14:creationId xmlns:p14="http://schemas.microsoft.com/office/powerpoint/2010/main" val="29995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fontScale="90000"/>
          </a:bodyPr>
          <a:lstStyle/>
          <a:p>
            <a:r>
              <a:rPr lang="en-CA" dirty="0"/>
              <a:t>Examples of Social Determinants of Health</a:t>
            </a:r>
          </a:p>
        </p:txBody>
      </p:sp>
      <p:sp>
        <p:nvSpPr>
          <p:cNvPr id="3" name="Content Placeholder 2"/>
          <p:cNvSpPr>
            <a:spLocks noGrp="1"/>
          </p:cNvSpPr>
          <p:nvPr>
            <p:ph idx="1"/>
          </p:nvPr>
        </p:nvSpPr>
        <p:spPr/>
        <p:txBody>
          <a:bodyPr/>
          <a:lstStyle/>
          <a:p>
            <a:pPr lvl="0"/>
            <a:r>
              <a:rPr lang="en-CA" dirty="0"/>
              <a:t>Income and social status</a:t>
            </a:r>
          </a:p>
          <a:p>
            <a:pPr lvl="0"/>
            <a:r>
              <a:rPr lang="en-CA" dirty="0"/>
              <a:t>Healthy child development</a:t>
            </a:r>
          </a:p>
          <a:p>
            <a:pPr lvl="0"/>
            <a:r>
              <a:rPr lang="en-CA" dirty="0"/>
              <a:t>Education</a:t>
            </a:r>
          </a:p>
          <a:p>
            <a:pPr lvl="0"/>
            <a:r>
              <a:rPr lang="en-CA" dirty="0"/>
              <a:t>Social and physical environments</a:t>
            </a:r>
          </a:p>
          <a:p>
            <a:pPr lvl="0"/>
            <a:r>
              <a:rPr lang="en-CA" dirty="0"/>
              <a:t>Employment and working conditions</a:t>
            </a:r>
          </a:p>
          <a:p>
            <a:pPr lvl="0"/>
            <a:r>
              <a:rPr lang="en-CA" dirty="0"/>
              <a:t>Personal health practices and coping skills</a:t>
            </a:r>
          </a:p>
          <a:p>
            <a:endParaRPr lang="en-CA" dirty="0"/>
          </a:p>
        </p:txBody>
      </p:sp>
    </p:spTree>
    <p:extLst>
      <p:ext uri="{BB962C8B-B14F-4D97-AF65-F5344CB8AC3E}">
        <p14:creationId xmlns:p14="http://schemas.microsoft.com/office/powerpoint/2010/main" val="317899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CA" dirty="0"/>
              <a:t>Some Current Health Promotion Team Programs</a:t>
            </a:r>
            <a:br>
              <a:rPr lang="en-CA" dirty="0"/>
            </a:br>
            <a:endParaRPr lang="en-CA" dirty="0"/>
          </a:p>
        </p:txBody>
      </p:sp>
      <p:sp>
        <p:nvSpPr>
          <p:cNvPr id="3" name="Content Placeholder 2"/>
          <p:cNvSpPr>
            <a:spLocks noGrp="1"/>
          </p:cNvSpPr>
          <p:nvPr>
            <p:ph idx="1"/>
          </p:nvPr>
        </p:nvSpPr>
        <p:spPr>
          <a:xfrm>
            <a:off x="457200" y="1447800"/>
            <a:ext cx="8229600" cy="4191000"/>
          </a:xfrm>
        </p:spPr>
        <p:txBody>
          <a:bodyPr>
            <a:normAutofit/>
          </a:bodyPr>
          <a:lstStyle/>
          <a:p>
            <a:pPr lvl="0"/>
            <a:r>
              <a:rPr lang="en-CA" dirty="0"/>
              <a:t>Men’s Cooking class</a:t>
            </a:r>
          </a:p>
          <a:p>
            <a:pPr lvl="0"/>
            <a:r>
              <a:rPr lang="en-CA" dirty="0"/>
              <a:t>Smoking Cessation Counselling/Quit Cafe</a:t>
            </a:r>
          </a:p>
          <a:p>
            <a:pPr lvl="0"/>
            <a:r>
              <a:rPr lang="en-CA" dirty="0"/>
              <a:t>Community Health and Wellbeing Week activities</a:t>
            </a:r>
          </a:p>
          <a:p>
            <a:pPr lvl="0"/>
            <a:r>
              <a:rPr lang="en-CA" dirty="0"/>
              <a:t>Community Gardens (West Lorne and Rodney)</a:t>
            </a:r>
          </a:p>
          <a:p>
            <a:pPr lvl="0"/>
            <a:r>
              <a:rPr lang="en-CA" dirty="0"/>
              <a:t>Social Prescribing</a:t>
            </a:r>
          </a:p>
        </p:txBody>
      </p:sp>
    </p:spTree>
    <p:extLst>
      <p:ext uri="{BB962C8B-B14F-4D97-AF65-F5344CB8AC3E}">
        <p14:creationId xmlns:p14="http://schemas.microsoft.com/office/powerpoint/2010/main" val="218586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9213"/>
            <a:ext cx="8382000" cy="655638"/>
          </a:xfrm>
        </p:spPr>
        <p:txBody>
          <a:bodyPr>
            <a:normAutofit fontScale="90000"/>
          </a:bodyPr>
          <a:lstStyle/>
          <a:p>
            <a:br>
              <a:rPr lang="en-CA" dirty="0"/>
            </a:br>
            <a:r>
              <a:rPr lang="en-CA" dirty="0"/>
              <a:t>Systems Navigation</a:t>
            </a:r>
            <a:br>
              <a:rPr lang="en-CA" dirty="0"/>
            </a:br>
            <a:endParaRPr lang="en-CA" dirty="0"/>
          </a:p>
        </p:txBody>
      </p:sp>
      <p:sp>
        <p:nvSpPr>
          <p:cNvPr id="3" name="Content Placeholder 2"/>
          <p:cNvSpPr>
            <a:spLocks noGrp="1"/>
          </p:cNvSpPr>
          <p:nvPr>
            <p:ph idx="1"/>
          </p:nvPr>
        </p:nvSpPr>
        <p:spPr>
          <a:xfrm>
            <a:off x="544286" y="1174954"/>
            <a:ext cx="8229600" cy="3810001"/>
          </a:xfrm>
        </p:spPr>
        <p:txBody>
          <a:bodyPr>
            <a:normAutofit fontScale="85000" lnSpcReduction="10000"/>
          </a:bodyPr>
          <a:lstStyle/>
          <a:p>
            <a:r>
              <a:rPr lang="en-CA" dirty="0"/>
              <a:t>Assist individuals in navigating the health system, community programs and supports, and social services.</a:t>
            </a:r>
          </a:p>
          <a:p>
            <a:endParaRPr lang="en-CA" dirty="0"/>
          </a:p>
          <a:p>
            <a:r>
              <a:rPr lang="en-CA" dirty="0"/>
              <a:t>Rural Homelessness Systems Navigator assists those at immanent risk of homelessness or experiencing homelessness. Funding from the City of St. Thomas provides this position which covers West, East and Central Elgin bypassing St. Thomas who has their own worker for this.</a:t>
            </a:r>
          </a:p>
          <a:p>
            <a:endParaRPr lang="en-CA" dirty="0"/>
          </a:p>
        </p:txBody>
      </p:sp>
    </p:spTree>
    <p:extLst>
      <p:ext uri="{BB962C8B-B14F-4D97-AF65-F5344CB8AC3E}">
        <p14:creationId xmlns:p14="http://schemas.microsoft.com/office/powerpoint/2010/main" val="383304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655638"/>
          </a:xfrm>
        </p:spPr>
        <p:txBody>
          <a:bodyPr>
            <a:normAutofit fontScale="90000"/>
          </a:bodyPr>
          <a:lstStyle/>
          <a:p>
            <a:r>
              <a:rPr lang="en-CA" dirty="0"/>
              <a:t>Youth Advocate </a:t>
            </a:r>
          </a:p>
        </p:txBody>
      </p:sp>
      <p:sp>
        <p:nvSpPr>
          <p:cNvPr id="3" name="Content Placeholder 2"/>
          <p:cNvSpPr>
            <a:spLocks noGrp="1"/>
          </p:cNvSpPr>
          <p:nvPr>
            <p:ph idx="1"/>
          </p:nvPr>
        </p:nvSpPr>
        <p:spPr>
          <a:xfrm>
            <a:off x="544286" y="1422553"/>
            <a:ext cx="8229600" cy="4211331"/>
          </a:xfrm>
        </p:spPr>
        <p:txBody>
          <a:bodyPr>
            <a:normAutofit lnSpcReduction="10000"/>
          </a:bodyPr>
          <a:lstStyle/>
          <a:p>
            <a:pPr marL="0" indent="0" algn="ctr">
              <a:buNone/>
            </a:pPr>
            <a:r>
              <a:rPr lang="en-US" sz="2400" dirty="0"/>
              <a:t>Trial run one-year full time contract-currently recruiting</a:t>
            </a:r>
          </a:p>
          <a:p>
            <a:pPr marL="0" indent="0" algn="ctr">
              <a:buNone/>
            </a:pPr>
            <a:endParaRPr lang="en-US" sz="1800" b="0" i="0" u="none" strike="noStrike" baseline="0" dirty="0">
              <a:solidFill>
                <a:srgbClr val="000000"/>
              </a:solidFill>
              <a:latin typeface="Corbel" panose="020B0503020204020204" pitchFamily="34" charset="0"/>
            </a:endParaRPr>
          </a:p>
          <a:p>
            <a:pPr marL="0" indent="0" algn="ctr">
              <a:buNone/>
            </a:pPr>
            <a:r>
              <a:rPr lang="en-US" sz="1800" b="0" i="0" u="none" strike="noStrike" baseline="0" dirty="0">
                <a:solidFill>
                  <a:srgbClr val="000000"/>
                </a:solidFill>
                <a:latin typeface="Corbel" panose="020B0503020204020204" pitchFamily="34" charset="0"/>
              </a:rPr>
              <a:t>As a member of the Health Promotion team, the Youth Advocate</a:t>
            </a:r>
          </a:p>
          <a:p>
            <a:pPr marL="0" indent="0" algn="ctr">
              <a:buNone/>
            </a:pPr>
            <a:r>
              <a:rPr lang="en-US" sz="1800" b="0" i="0" u="none" strike="noStrike" baseline="0" dirty="0">
                <a:solidFill>
                  <a:srgbClr val="000000"/>
                </a:solidFill>
                <a:latin typeface="Corbel" panose="020B0503020204020204" pitchFamily="34" charset="0"/>
              </a:rPr>
              <a:t>helps to reimagine how the Centre’s care and services can improve</a:t>
            </a:r>
          </a:p>
          <a:p>
            <a:pPr marL="0" indent="0" algn="ctr">
              <a:buNone/>
            </a:pPr>
            <a:r>
              <a:rPr lang="en-US" sz="1800" b="0" i="0" u="none" strike="noStrike" baseline="0" dirty="0">
                <a:solidFill>
                  <a:srgbClr val="000000"/>
                </a:solidFill>
                <a:latin typeface="Corbel" panose="020B0503020204020204" pitchFamily="34" charset="0"/>
              </a:rPr>
              <a:t>equitable health and well-being outcomes for youth (ages 10-18) with</a:t>
            </a:r>
          </a:p>
          <a:p>
            <a:pPr marL="0" indent="0" algn="ctr">
              <a:buNone/>
            </a:pPr>
            <a:r>
              <a:rPr lang="en-US" sz="1800" b="0" i="0" u="none" strike="noStrike" baseline="0" dirty="0">
                <a:solidFill>
                  <a:srgbClr val="000000"/>
                </a:solidFill>
                <a:latin typeface="Corbel" panose="020B0503020204020204" pitchFamily="34" charset="0"/>
              </a:rPr>
              <a:t>a focus on supporting the mental health of youth and young families.</a:t>
            </a:r>
          </a:p>
          <a:p>
            <a:pPr marL="0" indent="0" algn="ctr">
              <a:buNone/>
            </a:pPr>
            <a:endParaRPr lang="en-US" sz="1800" b="0" i="0" u="none" strike="noStrike" baseline="0" dirty="0">
              <a:solidFill>
                <a:srgbClr val="000000"/>
              </a:solidFill>
              <a:latin typeface="Corbel" panose="020B0503020204020204" pitchFamily="34" charset="0"/>
            </a:endParaRPr>
          </a:p>
          <a:p>
            <a:pPr marL="0" indent="0" algn="ctr">
              <a:buNone/>
            </a:pPr>
            <a:r>
              <a:rPr lang="en-US" sz="1800" b="0" i="0" u="none" strike="noStrike" baseline="0" dirty="0">
                <a:solidFill>
                  <a:srgbClr val="000000"/>
                </a:solidFill>
                <a:latin typeface="Corbel" panose="020B0503020204020204" pitchFamily="34" charset="0"/>
              </a:rPr>
              <a:t>This position will connect with the communities’ youth to identify,</a:t>
            </a:r>
          </a:p>
          <a:p>
            <a:pPr marL="0" indent="0" algn="ctr">
              <a:buNone/>
            </a:pPr>
            <a:r>
              <a:rPr lang="en-US" sz="1800" b="0" i="0" u="none" strike="noStrike" baseline="0" dirty="0">
                <a:solidFill>
                  <a:srgbClr val="000000"/>
                </a:solidFill>
                <a:latin typeface="Corbel" panose="020B0503020204020204" pitchFamily="34" charset="0"/>
              </a:rPr>
              <a:t>understand, and address issues that are important to young people</a:t>
            </a:r>
          </a:p>
          <a:p>
            <a:pPr marL="0" indent="0" algn="ctr">
              <a:buNone/>
            </a:pPr>
            <a:r>
              <a:rPr lang="en-US" sz="1800" b="0" i="0" u="none" strike="noStrike" baseline="0" dirty="0">
                <a:solidFill>
                  <a:srgbClr val="000000"/>
                </a:solidFill>
                <a:latin typeface="Corbel" panose="020B0503020204020204" pitchFamily="34" charset="0"/>
              </a:rPr>
              <a:t>as well as provide programming, group facilitation, social prescribing</a:t>
            </a:r>
          </a:p>
          <a:p>
            <a:pPr marL="0" indent="0" algn="ctr">
              <a:buNone/>
            </a:pPr>
            <a:r>
              <a:rPr lang="en-US" sz="1800" b="0" i="0" u="none" strike="noStrike" baseline="0" dirty="0">
                <a:solidFill>
                  <a:srgbClr val="000000"/>
                </a:solidFill>
                <a:latin typeface="Corbel" panose="020B0503020204020204" pitchFamily="34" charset="0"/>
              </a:rPr>
              <a:t>and systems navigation. Our Youth Advocate works towards</a:t>
            </a:r>
          </a:p>
          <a:p>
            <a:pPr marL="0" indent="0" algn="ctr">
              <a:buNone/>
            </a:pPr>
            <a:r>
              <a:rPr lang="en-US" sz="1800" b="0" i="0" u="none" strike="noStrike" baseline="0" dirty="0">
                <a:solidFill>
                  <a:srgbClr val="000000"/>
                </a:solidFill>
                <a:latin typeface="Corbel" panose="020B0503020204020204" pitchFamily="34" charset="0"/>
              </a:rPr>
              <a:t>improvement of multiple areas of youth and </a:t>
            </a:r>
            <a:r>
              <a:rPr lang="en-CA" sz="1800" b="0" i="0" u="none" strike="noStrike" baseline="0" dirty="0">
                <a:latin typeface="Corbel" panose="020B0503020204020204" pitchFamily="34" charset="0"/>
              </a:rPr>
              <a:t>and young family support</a:t>
            </a:r>
          </a:p>
          <a:p>
            <a:pPr marL="0" indent="0" algn="ctr">
              <a:buNone/>
            </a:pPr>
            <a:r>
              <a:rPr lang="en-US" sz="1800" b="0" i="0" u="none" strike="noStrike" baseline="0" dirty="0">
                <a:latin typeface="Corbel" panose="020B0503020204020204" pitchFamily="34" charset="0"/>
              </a:rPr>
              <a:t>through advocacy and community action.</a:t>
            </a:r>
            <a:endParaRPr lang="en-CA" dirty="0"/>
          </a:p>
        </p:txBody>
      </p:sp>
    </p:spTree>
    <p:extLst>
      <p:ext uri="{BB962C8B-B14F-4D97-AF65-F5344CB8AC3E}">
        <p14:creationId xmlns:p14="http://schemas.microsoft.com/office/powerpoint/2010/main" val="94359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b="1" dirty="0">
                <a:solidFill>
                  <a:srgbClr val="006564"/>
                </a:solidFill>
              </a:rPr>
              <a:t>Community Services Teams</a:t>
            </a:r>
            <a:br>
              <a:rPr lang="en-CA" sz="4800" b="1" dirty="0">
                <a:solidFill>
                  <a:srgbClr val="006564"/>
                </a:solidFill>
              </a:rPr>
            </a:br>
            <a:endParaRPr lang="en-US" sz="4800" b="1" dirty="0">
              <a:solidFill>
                <a:srgbClr val="006564"/>
              </a:solidFill>
            </a:endParaRPr>
          </a:p>
        </p:txBody>
      </p:sp>
      <p:sp>
        <p:nvSpPr>
          <p:cNvPr id="3" name="Content Placeholder 2"/>
          <p:cNvSpPr>
            <a:spLocks noGrp="1"/>
          </p:cNvSpPr>
          <p:nvPr>
            <p:ph idx="1"/>
          </p:nvPr>
        </p:nvSpPr>
        <p:spPr>
          <a:xfrm>
            <a:off x="457200" y="1268730"/>
            <a:ext cx="8229600" cy="4525963"/>
          </a:xfrm>
        </p:spPr>
        <p:txBody>
          <a:bodyPr>
            <a:normAutofit/>
          </a:bodyPr>
          <a:lstStyle/>
          <a:p>
            <a:pPr marL="0" indent="0" algn="ctr">
              <a:buNone/>
            </a:pPr>
            <a:r>
              <a:rPr lang="en-CA" sz="3500" b="1" dirty="0">
                <a:solidFill>
                  <a:srgbClr val="00B0F0"/>
                </a:solidFill>
              </a:rPr>
              <a:t>Dietitian Services</a:t>
            </a:r>
          </a:p>
          <a:p>
            <a:pPr marL="0" indent="0" algn="ctr">
              <a:buNone/>
            </a:pPr>
            <a:endParaRPr lang="en-CA" b="1" dirty="0">
              <a:solidFill>
                <a:srgbClr val="006564"/>
              </a:solidFill>
            </a:endParaRPr>
          </a:p>
          <a:p>
            <a:pPr marL="0" indent="0" algn="ctr">
              <a:buNone/>
            </a:pPr>
            <a:r>
              <a:rPr lang="en-CA" dirty="0">
                <a:ea typeface="Calibri"/>
                <a:cs typeface="Times New Roman"/>
              </a:rPr>
              <a:t>Registered Dietitian: Nutrition Support and Advice for individuals and families </a:t>
            </a:r>
          </a:p>
          <a:p>
            <a:pPr marL="0" lvl="0" indent="0" algn="ctr">
              <a:lnSpc>
                <a:spcPct val="115000"/>
              </a:lnSpc>
              <a:spcAft>
                <a:spcPts val="1000"/>
              </a:spcAft>
              <a:buNone/>
            </a:pPr>
            <a:r>
              <a:rPr lang="en-CA" dirty="0">
                <a:ea typeface="Calibri"/>
                <a:cs typeface="Times New Roman"/>
              </a:rPr>
              <a:t>(all ages) (non-diabetic)</a:t>
            </a:r>
          </a:p>
          <a:p>
            <a:pPr marL="0" indent="0">
              <a:buNone/>
            </a:pPr>
            <a:endParaRPr lang="en-US" sz="4400" dirty="0">
              <a:solidFill>
                <a:srgbClr val="006564"/>
              </a:solidFill>
            </a:endParaRPr>
          </a:p>
        </p:txBody>
      </p:sp>
    </p:spTree>
    <p:extLst>
      <p:ext uri="{BB962C8B-B14F-4D97-AF65-F5344CB8AC3E}">
        <p14:creationId xmlns:p14="http://schemas.microsoft.com/office/powerpoint/2010/main" val="1099797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1152</Words>
  <Application>Microsoft Office PowerPoint</Application>
  <PresentationFormat>On-screen Show (4:3)</PresentationFormat>
  <Paragraphs>199</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Corbel</vt:lpstr>
      <vt:lpstr>Script MT Bold</vt:lpstr>
      <vt:lpstr>Symbol</vt:lpstr>
      <vt:lpstr>Wingdings</vt:lpstr>
      <vt:lpstr>Office Theme</vt:lpstr>
      <vt:lpstr>Community Health Services</vt:lpstr>
      <vt:lpstr>Community Services Teams CHC funded*</vt:lpstr>
      <vt:lpstr>Community Services Teams CSS Funded* </vt:lpstr>
      <vt:lpstr>Health Promotion Team</vt:lpstr>
      <vt:lpstr>Examples of Social Determinants of Health</vt:lpstr>
      <vt:lpstr>Some Current Health Promotion Team Programs </vt:lpstr>
      <vt:lpstr> Systems Navigation </vt:lpstr>
      <vt:lpstr>Youth Advocate </vt:lpstr>
      <vt:lpstr>Community Services Teams </vt:lpstr>
      <vt:lpstr>Community Services Teams </vt:lpstr>
      <vt:lpstr>Community Services Teams </vt:lpstr>
      <vt:lpstr>Mental Health Team</vt:lpstr>
      <vt:lpstr>Community Services Teams </vt:lpstr>
      <vt:lpstr>Description of Services </vt:lpstr>
      <vt:lpstr>Some Groups Available to Clients</vt:lpstr>
      <vt:lpstr>Community Support Services   </vt:lpstr>
      <vt:lpstr>ASSISTED LIVING SERVICES</vt:lpstr>
      <vt:lpstr>PowerPoint Presentation</vt:lpstr>
      <vt:lpstr>Core Assisted Living Services Available Could Include: </vt:lpstr>
      <vt:lpstr>PowerPoint Presentation</vt:lpstr>
      <vt:lpstr>PowerPoint Presentation</vt:lpstr>
      <vt:lpstr>Barry’s Committees</vt:lpstr>
      <vt:lpstr>QUESTIONS?</vt:lpstr>
    </vt:vector>
  </TitlesOfParts>
  <Company>Seed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Sinclair</dc:creator>
  <cp:lastModifiedBy>Barry Fellinger</cp:lastModifiedBy>
  <cp:revision>57</cp:revision>
  <cp:lastPrinted>2013-12-13T18:23:04Z</cp:lastPrinted>
  <dcterms:created xsi:type="dcterms:W3CDTF">2013-05-13T16:50:23Z</dcterms:created>
  <dcterms:modified xsi:type="dcterms:W3CDTF">2023-10-12T18:31:00Z</dcterms:modified>
</cp:coreProperties>
</file>