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86" r:id="rId2"/>
    <p:sldId id="276" r:id="rId3"/>
    <p:sldId id="323" r:id="rId4"/>
    <p:sldId id="295" r:id="rId5"/>
    <p:sldId id="299" r:id="rId6"/>
    <p:sldId id="300" r:id="rId7"/>
    <p:sldId id="301" r:id="rId8"/>
    <p:sldId id="304" r:id="rId9"/>
    <p:sldId id="305" r:id="rId10"/>
    <p:sldId id="296" r:id="rId11"/>
    <p:sldId id="326" r:id="rId12"/>
    <p:sldId id="327" r:id="rId13"/>
    <p:sldId id="307" r:id="rId14"/>
    <p:sldId id="297" r:id="rId15"/>
    <p:sldId id="313" r:id="rId16"/>
    <p:sldId id="314" r:id="rId17"/>
    <p:sldId id="328" r:id="rId18"/>
    <p:sldId id="290" r:id="rId19"/>
    <p:sldId id="291" r:id="rId20"/>
    <p:sldId id="292" r:id="rId21"/>
    <p:sldId id="293" r:id="rId22"/>
    <p:sldId id="294" r:id="rId23"/>
    <p:sldId id="259" r:id="rId24"/>
    <p:sldId id="265" r:id="rId25"/>
    <p:sldId id="268" r:id="rId26"/>
    <p:sldId id="269" r:id="rId27"/>
    <p:sldId id="325"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6" autoAdjust="0"/>
    <p:restoredTop sz="94660"/>
  </p:normalViewPr>
  <p:slideViewPr>
    <p:cSldViewPr snapToGrid="0" snapToObjects="1">
      <p:cViewPr varScale="1">
        <p:scale>
          <a:sx n="81" d="100"/>
          <a:sy n="81" d="100"/>
        </p:scale>
        <p:origin x="149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ACF0ED9-3805-4AA9-9D97-B2EE74E6C205}" type="datetimeFigureOut">
              <a:rPr lang="en-CA" smtClean="0"/>
              <a:t>2021-10-20</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3A00D2B-7E63-47AA-B791-321EC858AF2D}" type="slidenum">
              <a:rPr lang="en-CA" smtClean="0"/>
              <a:t>‹#›</a:t>
            </a:fld>
            <a:endParaRPr lang="en-CA" dirty="0"/>
          </a:p>
        </p:txBody>
      </p:sp>
    </p:spTree>
    <p:extLst>
      <p:ext uri="{BB962C8B-B14F-4D97-AF65-F5344CB8AC3E}">
        <p14:creationId xmlns:p14="http://schemas.microsoft.com/office/powerpoint/2010/main" val="1382991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7DA1E7-EB2E-4B93-8E64-B1E78E0AFF8D}" type="datetimeFigureOut">
              <a:rPr lang="en-US" smtClean="0"/>
              <a:pPr/>
              <a:t>10/20/2021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4E96B2-B559-4C1D-B508-58FF9FAA076D}" type="slidenum">
              <a:rPr lang="en-US" smtClean="0"/>
              <a:pPr/>
              <a:t>‹#›</a:t>
            </a:fld>
            <a:endParaRPr lang="en-US" dirty="0"/>
          </a:p>
        </p:txBody>
      </p:sp>
    </p:spTree>
    <p:extLst>
      <p:ext uri="{BB962C8B-B14F-4D97-AF65-F5344CB8AC3E}">
        <p14:creationId xmlns:p14="http://schemas.microsoft.com/office/powerpoint/2010/main" val="134549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2</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11</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12</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14</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Mel</a:t>
            </a:r>
          </a:p>
        </p:txBody>
      </p:sp>
      <p:sp>
        <p:nvSpPr>
          <p:cNvPr id="4" name="Slide Number Placeholder 3"/>
          <p:cNvSpPr>
            <a:spLocks noGrp="1"/>
          </p:cNvSpPr>
          <p:nvPr>
            <p:ph type="sldNum" sz="quarter" idx="10"/>
          </p:nvPr>
        </p:nvSpPr>
        <p:spPr/>
        <p:txBody>
          <a:bodyPr/>
          <a:lstStyle/>
          <a:p>
            <a:fld id="{AB066DE1-A137-4EBE-BA05-759D08971912}" type="slidenum">
              <a:rPr lang="en-CA" smtClean="0"/>
              <a:pPr/>
              <a:t>15</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a:t>
            </a:r>
          </a:p>
        </p:txBody>
      </p:sp>
      <p:sp>
        <p:nvSpPr>
          <p:cNvPr id="4" name="Slide Number Placeholder 3"/>
          <p:cNvSpPr>
            <a:spLocks noGrp="1"/>
          </p:cNvSpPr>
          <p:nvPr>
            <p:ph type="sldNum" sz="quarter" idx="10"/>
          </p:nvPr>
        </p:nvSpPr>
        <p:spPr/>
        <p:txBody>
          <a:bodyPr/>
          <a:lstStyle/>
          <a:p>
            <a:fld id="{AB066DE1-A137-4EBE-BA05-759D08971912}" type="slidenum">
              <a:rPr lang="en-CA" smtClean="0"/>
              <a:pPr/>
              <a:t>16</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a:t>
            </a:r>
          </a:p>
        </p:txBody>
      </p:sp>
      <p:sp>
        <p:nvSpPr>
          <p:cNvPr id="4" name="Slide Number Placeholder 3"/>
          <p:cNvSpPr>
            <a:spLocks noGrp="1"/>
          </p:cNvSpPr>
          <p:nvPr>
            <p:ph type="sldNum" sz="quarter" idx="10"/>
          </p:nvPr>
        </p:nvSpPr>
        <p:spPr/>
        <p:txBody>
          <a:bodyPr/>
          <a:lstStyle/>
          <a:p>
            <a:fld id="{AB066DE1-A137-4EBE-BA05-759D08971912}" type="slidenum">
              <a:rPr lang="en-CA" smtClean="0"/>
              <a:pPr/>
              <a:t>17</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18</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3E8E46-6344-4E2A-9E6A-290913C02BE4}"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20</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5FAE2C-B578-4E7E-A413-DADAAC3FD659}"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3</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31548-1A99-449F-8AB1-8782CABABA0E}"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31548-1A99-449F-8AB1-8782CABABA0E}"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4</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STEPHANIE</a:t>
            </a:r>
            <a:r>
              <a:rPr lang="en-CA" baseline="0" dirty="0"/>
              <a:t> - </a:t>
            </a:r>
            <a:r>
              <a:rPr lang="en-CA" dirty="0"/>
              <a:t>Read the slide.</a:t>
            </a:r>
          </a:p>
        </p:txBody>
      </p:sp>
      <p:sp>
        <p:nvSpPr>
          <p:cNvPr id="4" name="Slide Number Placeholder 3"/>
          <p:cNvSpPr>
            <a:spLocks noGrp="1"/>
          </p:cNvSpPr>
          <p:nvPr>
            <p:ph type="sldNum" sz="quarter" idx="10"/>
          </p:nvPr>
        </p:nvSpPr>
        <p:spPr/>
        <p:txBody>
          <a:bodyPr/>
          <a:lstStyle/>
          <a:p>
            <a:fld id="{12B4FE4D-1540-4EF6-A69F-9E0CF6AC5D6F}" type="slidenum">
              <a:rPr lang="en-US" smtClean="0"/>
              <a:pPr/>
              <a:t>5</a:t>
            </a:fld>
            <a:endParaRPr lang="en-US" dirty="0"/>
          </a:p>
        </p:txBody>
      </p:sp>
    </p:spTree>
    <p:extLst>
      <p:ext uri="{BB962C8B-B14F-4D97-AF65-F5344CB8AC3E}">
        <p14:creationId xmlns:p14="http://schemas.microsoft.com/office/powerpoint/2010/main" val="236630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STEPHANIE - These are some examples</a:t>
            </a:r>
            <a:r>
              <a:rPr lang="en-CA" baseline="0" dirty="0"/>
              <a:t> of the SDOH.  Read the slide.  If anyone of these does not exist it decreases a person’s chance to live a healthy life.</a:t>
            </a:r>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6</a:t>
            </a:fld>
            <a:endParaRPr lang="en-US" dirty="0"/>
          </a:p>
        </p:txBody>
      </p:sp>
    </p:spTree>
    <p:extLst>
      <p:ext uri="{BB962C8B-B14F-4D97-AF65-F5344CB8AC3E}">
        <p14:creationId xmlns:p14="http://schemas.microsoft.com/office/powerpoint/2010/main" val="204976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CA" dirty="0"/>
              <a:t> Diane</a:t>
            </a:r>
            <a:r>
              <a:rPr lang="en-CA" baseline="0" dirty="0"/>
              <a:t> - </a:t>
            </a:r>
            <a:r>
              <a:rPr lang="en-CA" dirty="0"/>
              <a:t>Trained</a:t>
            </a:r>
            <a:r>
              <a:rPr lang="en-CA" baseline="0" dirty="0"/>
              <a:t> as facilitators for this peer led workshop – one workshop annually – completed one in May of 2012 with 12 participants and a second one in March/April of this year with 4 participants – another taking place starting April 3 in 2014</a:t>
            </a:r>
          </a:p>
          <a:p>
            <a:pPr>
              <a:buFont typeface="Arial" pitchFamily="34" charset="0"/>
              <a:buChar char="•"/>
            </a:pPr>
            <a:r>
              <a:rPr lang="en-CA" baseline="0" dirty="0"/>
              <a:t>Stephanie – BP clinics are supervised by me as a Registered Nurse, but most clinics are run by a Centre volunteer.  BP clinics occurs the 1</a:t>
            </a:r>
            <a:r>
              <a:rPr lang="en-CA" baseline="30000" dirty="0"/>
              <a:t>st</a:t>
            </a:r>
            <a:r>
              <a:rPr lang="en-CA" baseline="0" dirty="0"/>
              <a:t> and 3</a:t>
            </a:r>
            <a:r>
              <a:rPr lang="en-CA" baseline="30000" dirty="0"/>
              <a:t>rd</a:t>
            </a:r>
            <a:r>
              <a:rPr lang="en-CA" baseline="0" dirty="0"/>
              <a:t> Monday of each month at our Soup’s On congregate dining program and every 2</a:t>
            </a:r>
            <a:r>
              <a:rPr lang="en-CA" baseline="30000" dirty="0"/>
              <a:t>nd</a:t>
            </a:r>
            <a:r>
              <a:rPr lang="en-CA" baseline="0" dirty="0"/>
              <a:t> Monday of the month here at the centre from 1-2 pm and anyone is welcome to attend.</a:t>
            </a:r>
          </a:p>
          <a:p>
            <a:pPr>
              <a:buFont typeface="Arial" pitchFamily="34" charset="0"/>
              <a:buChar char="•"/>
            </a:pPr>
            <a:r>
              <a:rPr lang="en-CA" baseline="0" dirty="0"/>
              <a:t>Diane - Men’s cooking class runs every fourth Tuesday of the month – usually around 10 participants  - men learn to cook and are taught basic food safety skills, they eat together and learn about various health promotion topics</a:t>
            </a:r>
          </a:p>
          <a:p>
            <a:pPr>
              <a:buFont typeface="Arial" pitchFamily="34" charset="0"/>
              <a:buChar char="•"/>
            </a:pPr>
            <a:r>
              <a:rPr lang="en-CA" baseline="0" dirty="0">
                <a:solidFill>
                  <a:srgbClr val="FF0000"/>
                </a:solidFill>
              </a:rPr>
              <a:t>Stephanie - Healthy living Tips is a program geared towards any adult with a life altering condition and/or caregivers.  It is a monthly program that incorporates health education, physical fitness and alternative therapies such as meditation, massage, RIEKI, stress management with a goal of increasing health and well being for participants </a:t>
            </a:r>
          </a:p>
          <a:p>
            <a:pPr>
              <a:buFont typeface="Arial" pitchFamily="34" charset="0"/>
              <a:buChar char="•"/>
            </a:pPr>
            <a:r>
              <a:rPr lang="en-CA" baseline="0" dirty="0"/>
              <a:t>Diane - Smoking Cessation Counselling – The program is called STOP (Smoking Treatment for Ontario Patients) – it is funded by the Ontario Ministry of Health Promotion and Sport and the Ontario Ministry of Long Term Care in partnership with researchers from the Centre for Addiction and Mental Health.  In order for someone to participate in this program they must see a </a:t>
            </a:r>
            <a:r>
              <a:rPr lang="en-CA" b="1" baseline="0" dirty="0"/>
              <a:t>clinical provider </a:t>
            </a:r>
            <a:r>
              <a:rPr lang="en-CA" baseline="0" dirty="0"/>
              <a:t>at the Centre. They are provided with NRT and receive behavioural counselling for their smoking addiction.</a:t>
            </a:r>
          </a:p>
          <a:p>
            <a:pPr>
              <a:buFont typeface="Arial" pitchFamily="34" charset="0"/>
              <a:buChar char="•"/>
            </a:pPr>
            <a:r>
              <a:rPr lang="en-CA" baseline="0" dirty="0"/>
              <a:t>Stephanie – Community Health Week occurs the first week of October and is designed to bring to light that health and well being are more than an absence of disease but is a holistic approach to health and well being that encompasses all the SDH. </a:t>
            </a:r>
          </a:p>
          <a:p>
            <a:pPr>
              <a:buFont typeface="Arial" pitchFamily="34" charset="0"/>
              <a:buChar char="•"/>
            </a:pPr>
            <a:r>
              <a:rPr lang="en-CA" baseline="0" dirty="0"/>
              <a:t>Stephanie – Flu Clinics open to everyone</a:t>
            </a:r>
          </a:p>
          <a:p>
            <a:pPr>
              <a:buFont typeface="Arial" pitchFamily="34" charset="0"/>
              <a:buChar char="•"/>
            </a:pPr>
            <a:r>
              <a:rPr lang="en-CA" baseline="0" dirty="0"/>
              <a:t>Stephanie – Speak up is a national program designed to shed light on the importance of end of life care wishes and how to make you personal end of life care wishes know to your loved one by Speaking UP.</a:t>
            </a:r>
          </a:p>
          <a:p>
            <a:pPr>
              <a:buFont typeface="Arial" pitchFamily="34" charset="0"/>
              <a:buChar char="•"/>
            </a:pPr>
            <a:r>
              <a:rPr lang="en-CA" baseline="0" dirty="0"/>
              <a:t>Diane – Youth Safety Day is a partnership with the high school– Takes place every three years at the West Elgin Arena and is full day of presentations by 16 different safety professionals.  Topics covered include ATV safety, Farm Safety, Fire Safety, Stranger Safety, water safety etc.  Approximately 300 youth in grades 4,5 and 6 participate from all of the local schools.  next one June 2015</a:t>
            </a:r>
          </a:p>
          <a:p>
            <a:pPr>
              <a:buFont typeface="Arial" pitchFamily="34" charset="0"/>
              <a:buChar char="•"/>
            </a:pPr>
            <a:r>
              <a:rPr lang="en-CA" baseline="0" dirty="0"/>
              <a:t>Kim – Healthy Beginnings, Healthy Life</a:t>
            </a:r>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7</a:t>
            </a:fld>
            <a:endParaRPr lang="en-US" dirty="0"/>
          </a:p>
        </p:txBody>
      </p:sp>
    </p:spTree>
    <p:extLst>
      <p:ext uri="{BB962C8B-B14F-4D97-AF65-F5344CB8AC3E}">
        <p14:creationId xmlns:p14="http://schemas.microsoft.com/office/powerpoint/2010/main" val="52736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STEPHANIE</a:t>
            </a:r>
            <a:r>
              <a:rPr lang="en-CA" baseline="0" dirty="0"/>
              <a:t> - </a:t>
            </a:r>
            <a:r>
              <a:rPr lang="en-CA" dirty="0"/>
              <a:t>Although</a:t>
            </a:r>
            <a:r>
              <a:rPr lang="en-CA" baseline="0" dirty="0"/>
              <a:t> both of us share the role of Health Promoter we also have a different role attached to our title.  </a:t>
            </a:r>
          </a:p>
          <a:p>
            <a:r>
              <a:rPr lang="en-CA" baseline="0" dirty="0"/>
              <a:t>Stephanie – As a  Systems Navigator I am a catalyst for change in people’s lives.  I liaison and link people with other services, I educate people on what is available to them to assist with whatever the issues may be at the time, I advocate on behalf of clients in hopes of increasing the person’s overall well-being.</a:t>
            </a:r>
          </a:p>
          <a:p>
            <a:r>
              <a:rPr lang="en-CA" baseline="0" dirty="0"/>
              <a:t>Some examples of this are, informing of programs and services available, making referrals, advocating for income supports, assisting with completion of forms, connecting with service clubs for financial assistance.  The system navigation role has no age criteria and assists with just about all forms of health, community and social support issues.</a:t>
            </a:r>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8</a:t>
            </a:fld>
            <a:endParaRPr lang="en-US" dirty="0"/>
          </a:p>
        </p:txBody>
      </p:sp>
    </p:spTree>
    <p:extLst>
      <p:ext uri="{BB962C8B-B14F-4D97-AF65-F5344CB8AC3E}">
        <p14:creationId xmlns:p14="http://schemas.microsoft.com/office/powerpoint/2010/main" val="82547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dirty="0"/>
              <a:t>DIANE - The</a:t>
            </a:r>
            <a:r>
              <a:rPr lang="en-CA" baseline="0" dirty="0"/>
              <a:t> other part of my role is Community Development.  </a:t>
            </a:r>
          </a:p>
          <a:p>
            <a:r>
              <a:rPr lang="en-CA" baseline="0" dirty="0"/>
              <a:t>Read the slide.</a:t>
            </a:r>
          </a:p>
          <a:p>
            <a:endParaRPr lang="en-CA" baseline="0" dirty="0"/>
          </a:p>
          <a:p>
            <a:r>
              <a:rPr lang="en-CA" baseline="0" dirty="0"/>
              <a:t>For the next while along with the work I do as a health promoter, I will be working on a food security project.  The definition of FS is “When all people, at all times have physical and economic access to sufficient, safe and nutritious food to meet their dietary needs and food preferences for an active and healthy life.”  This project addresses the WECHC’s second strategic direction of improving community capacity building for advocating for improvements in the health, social and economic conditions our communities face and helping people advocate for themselves.  A Food Security Task Group has been established.  Members include staff, and representatives from EPH, YWCA, Food Banks.  The activities involved in this project include “ideas’ workshops” with schools, factories and the general communities.  Through the workshops we will determine the assets available in our community that allow people to access food as well as generate ideas to ensure everyone in WE has access to enough safe and nutritious food to keep them healthy.  The goal is to assist community members with the resources they need to turn their ideas into reality. </a:t>
            </a:r>
          </a:p>
          <a:p>
            <a:endParaRPr lang="en-CA" baseline="0" dirty="0"/>
          </a:p>
          <a:p>
            <a:r>
              <a:rPr lang="en-CA" baseline="0" dirty="0"/>
              <a:t>WESS – May 27</a:t>
            </a:r>
          </a:p>
          <a:p>
            <a:r>
              <a:rPr lang="en-CA" baseline="0" dirty="0"/>
              <a:t>Ald – May 28</a:t>
            </a:r>
          </a:p>
          <a:p>
            <a:r>
              <a:rPr lang="en-CA" baseline="0" dirty="0"/>
              <a:t>WESES - June 4</a:t>
            </a:r>
          </a:p>
          <a:p>
            <a:r>
              <a:rPr lang="en-CA" baseline="0" dirty="0"/>
              <a:t>DD PS – June 6</a:t>
            </a:r>
          </a:p>
          <a:p>
            <a:r>
              <a:rPr lang="en-CA" baseline="0" dirty="0"/>
              <a:t>St. Mary’s – June 10</a:t>
            </a:r>
          </a:p>
          <a:p>
            <a:r>
              <a:rPr lang="en-CA" baseline="0" dirty="0"/>
              <a:t>Erie Flooring – Aug 15</a:t>
            </a:r>
          </a:p>
          <a:p>
            <a:r>
              <a:rPr lang="en-CA" baseline="0" dirty="0"/>
              <a:t>Dutton – September 25</a:t>
            </a:r>
          </a:p>
          <a:p>
            <a:r>
              <a:rPr lang="en-CA" baseline="0" dirty="0"/>
              <a:t>Rodney – September 30</a:t>
            </a:r>
          </a:p>
          <a:p>
            <a:endParaRPr lang="en-CA" baseline="0" dirty="0"/>
          </a:p>
          <a:p>
            <a:r>
              <a:rPr lang="en-CA" baseline="0" dirty="0"/>
              <a:t>Upcoming CD projects include a community assessment that entails collecting both qualitative and quantitative data on a wide range of community characteristics.  In may include doing a demographic profile of the community, as well as community surveys, a community asset mapping exercise, an environmental scan, focus groups and interviews with key community members.</a:t>
            </a:r>
          </a:p>
          <a:p>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9</a:t>
            </a:fld>
            <a:endParaRPr lang="en-US" dirty="0"/>
          </a:p>
        </p:txBody>
      </p:sp>
    </p:spTree>
    <p:extLst>
      <p:ext uri="{BB962C8B-B14F-4D97-AF65-F5344CB8AC3E}">
        <p14:creationId xmlns:p14="http://schemas.microsoft.com/office/powerpoint/2010/main" val="415983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10</a:t>
            </a:fld>
            <a:endParaRPr lang="en-US" dirty="0"/>
          </a:p>
        </p:txBody>
      </p:sp>
    </p:spTree>
    <p:extLst>
      <p:ext uri="{BB962C8B-B14F-4D97-AF65-F5344CB8AC3E}">
        <p14:creationId xmlns:p14="http://schemas.microsoft.com/office/powerpoint/2010/main" val="255079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187176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408442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83526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377463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30938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142710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402014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265131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28185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50629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419269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pic>
        <p:nvPicPr>
          <p:cNvPr id="4" name="Picture 3" descr="3434 WE_PPT 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595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96282"/>
            <a:ext cx="7772400" cy="1470025"/>
          </a:xfrm>
        </p:spPr>
        <p:txBody>
          <a:bodyPr/>
          <a:lstStyle/>
          <a:p>
            <a:r>
              <a:rPr lang="en-CA" dirty="0"/>
              <a:t>Community Health Services</a:t>
            </a:r>
          </a:p>
        </p:txBody>
      </p:sp>
      <p:sp>
        <p:nvSpPr>
          <p:cNvPr id="3" name="Subtitle 2"/>
          <p:cNvSpPr>
            <a:spLocks noGrp="1"/>
          </p:cNvSpPr>
          <p:nvPr>
            <p:ph type="subTitle" idx="1"/>
          </p:nvPr>
        </p:nvSpPr>
        <p:spPr>
          <a:xfrm>
            <a:off x="1371600" y="2588078"/>
            <a:ext cx="6400800" cy="1752600"/>
          </a:xfrm>
        </p:spPr>
        <p:txBody>
          <a:bodyPr/>
          <a:lstStyle/>
          <a:p>
            <a:r>
              <a:rPr lang="en-CA" dirty="0"/>
              <a:t>Presentation for  WECHC  </a:t>
            </a:r>
          </a:p>
          <a:p>
            <a:r>
              <a:rPr lang="en-CA" dirty="0"/>
              <a:t>Board Orientation</a:t>
            </a:r>
          </a:p>
          <a:p>
            <a:r>
              <a:rPr lang="en-CA" dirty="0"/>
              <a:t>October 2021</a:t>
            </a:r>
          </a:p>
        </p:txBody>
      </p:sp>
    </p:spTree>
    <p:extLst>
      <p:ext uri="{BB962C8B-B14F-4D97-AF65-F5344CB8AC3E}">
        <p14:creationId xmlns:p14="http://schemas.microsoft.com/office/powerpoint/2010/main" val="70726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1268730"/>
            <a:ext cx="8229600" cy="4525963"/>
          </a:xfrm>
        </p:spPr>
        <p:txBody>
          <a:bodyPr>
            <a:normAutofit lnSpcReduction="10000"/>
          </a:bodyPr>
          <a:lstStyle/>
          <a:p>
            <a:pPr marL="0" indent="0" algn="ctr">
              <a:buNone/>
            </a:pPr>
            <a:r>
              <a:rPr lang="en-CA" sz="3500" b="1" dirty="0">
                <a:solidFill>
                  <a:srgbClr val="00B0F0"/>
                </a:solidFill>
              </a:rPr>
              <a:t>Let’s Connect (Early Years) Team</a:t>
            </a:r>
          </a:p>
          <a:p>
            <a:pPr marL="0" indent="0" algn="ctr">
              <a:buNone/>
            </a:pPr>
            <a:r>
              <a:rPr lang="en-CA" b="1" dirty="0">
                <a:solidFill>
                  <a:srgbClr val="006564"/>
                </a:solidFill>
              </a:rPr>
              <a:t>Debi Feasey R.N.</a:t>
            </a:r>
          </a:p>
          <a:p>
            <a:pPr marL="0" indent="0" algn="ctr">
              <a:buNone/>
            </a:pPr>
            <a:r>
              <a:rPr lang="en-CA" b="1" dirty="0">
                <a:solidFill>
                  <a:srgbClr val="006564"/>
                </a:solidFill>
              </a:rPr>
              <a:t> Larissa Church R.D.</a:t>
            </a:r>
          </a:p>
          <a:p>
            <a:pPr marL="0" indent="0" algn="ctr">
              <a:buNone/>
            </a:pPr>
            <a:r>
              <a:rPr lang="en-CA" b="1" dirty="0">
                <a:solidFill>
                  <a:srgbClr val="006564"/>
                </a:solidFill>
              </a:rPr>
              <a:t>Cindy DaCosta, E.C.E</a:t>
            </a:r>
          </a:p>
          <a:p>
            <a:pPr marL="0" indent="0" algn="ctr">
              <a:buNone/>
            </a:pPr>
            <a:r>
              <a:rPr lang="en-CA" b="1" dirty="0">
                <a:solidFill>
                  <a:srgbClr val="006564"/>
                </a:solidFill>
              </a:rPr>
              <a:t>Kelly Patterson , Child and Youth Worker (CYW)</a:t>
            </a:r>
          </a:p>
          <a:p>
            <a:pPr marL="0" indent="0" algn="ctr">
              <a:buNone/>
            </a:pPr>
            <a:r>
              <a:rPr lang="en-CA" b="1" dirty="0">
                <a:solidFill>
                  <a:srgbClr val="006564"/>
                </a:solidFill>
              </a:rPr>
              <a:t>Larissa: </a:t>
            </a:r>
            <a:r>
              <a:rPr lang="en-CA" dirty="0">
                <a:ea typeface="Calibri"/>
                <a:cs typeface="Times New Roman"/>
              </a:rPr>
              <a:t>Registered Dietitian: Nutrition Support and Advice for individuals and families </a:t>
            </a:r>
          </a:p>
          <a:p>
            <a:pPr marL="0" lvl="0" indent="0" algn="ctr">
              <a:lnSpc>
                <a:spcPct val="115000"/>
              </a:lnSpc>
              <a:spcAft>
                <a:spcPts val="1000"/>
              </a:spcAft>
              <a:buNone/>
            </a:pPr>
            <a:r>
              <a:rPr lang="en-CA" dirty="0">
                <a:ea typeface="Calibri"/>
                <a:cs typeface="Times New Roman"/>
              </a:rPr>
              <a:t>(all ages) (non-diabetic)</a:t>
            </a:r>
          </a:p>
          <a:p>
            <a:pPr marL="0" indent="0">
              <a:buNone/>
            </a:pPr>
            <a:endParaRPr lang="en-US" sz="4400" dirty="0">
              <a:solidFill>
                <a:srgbClr val="006564"/>
              </a:solidFill>
            </a:endParaRPr>
          </a:p>
        </p:txBody>
      </p:sp>
    </p:spTree>
    <p:extLst>
      <p:ext uri="{BB962C8B-B14F-4D97-AF65-F5344CB8AC3E}">
        <p14:creationId xmlns:p14="http://schemas.microsoft.com/office/powerpoint/2010/main" val="109979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968830"/>
            <a:ext cx="8229600" cy="4825864"/>
          </a:xfrm>
        </p:spPr>
        <p:txBody>
          <a:bodyPr>
            <a:normAutofit fontScale="25000" lnSpcReduction="20000"/>
          </a:bodyPr>
          <a:lstStyle/>
          <a:p>
            <a:pPr marL="0" indent="0" algn="ctr">
              <a:buNone/>
            </a:pPr>
            <a:r>
              <a:rPr lang="en-CA" sz="14000" b="1" dirty="0">
                <a:solidFill>
                  <a:srgbClr val="00B0F0"/>
                </a:solidFill>
              </a:rPr>
              <a:t>Let’s Connect (Early Years) Programs</a:t>
            </a:r>
          </a:p>
          <a:p>
            <a:pPr marL="0" indent="0" algn="ctr">
              <a:buNone/>
            </a:pPr>
            <a:endParaRPr lang="en-CA" sz="14000" b="1" dirty="0">
              <a:solidFill>
                <a:srgbClr val="00B0F0"/>
              </a:solidFill>
            </a:endParaRPr>
          </a:p>
          <a:p>
            <a:pPr lvl="0">
              <a:lnSpc>
                <a:spcPct val="115000"/>
              </a:lnSpc>
              <a:spcAft>
                <a:spcPts val="1000"/>
              </a:spcAft>
              <a:buFont typeface="Symbol"/>
              <a:buChar char=""/>
            </a:pPr>
            <a:r>
              <a:rPr lang="en-CA" sz="9600" dirty="0">
                <a:ea typeface="Calibri"/>
                <a:cs typeface="Times New Roman"/>
              </a:rPr>
              <a:t>Registered Nurse: Breastfeeding Support and Advice</a:t>
            </a:r>
          </a:p>
          <a:p>
            <a:pPr lvl="0">
              <a:lnSpc>
                <a:spcPct val="115000"/>
              </a:lnSpc>
              <a:spcAft>
                <a:spcPts val="1000"/>
              </a:spcAft>
              <a:buFont typeface="Symbol"/>
              <a:buChar char=""/>
            </a:pPr>
            <a:r>
              <a:rPr lang="en-CA" sz="9600" dirty="0">
                <a:ea typeface="Calibri"/>
                <a:cs typeface="Times New Roman"/>
              </a:rPr>
              <a:t>Registered Early Childhood Educator: Individual tutoring up to grade 2</a:t>
            </a:r>
          </a:p>
          <a:p>
            <a:pPr lvl="0">
              <a:lnSpc>
                <a:spcPct val="115000"/>
              </a:lnSpc>
              <a:spcAft>
                <a:spcPts val="1000"/>
              </a:spcAft>
              <a:buFont typeface="Symbol"/>
              <a:buChar char=""/>
            </a:pPr>
            <a:r>
              <a:rPr lang="en-CA" sz="9600" dirty="0">
                <a:ea typeface="Calibri"/>
                <a:cs typeface="Times New Roman"/>
              </a:rPr>
              <a:t>Prenatal Classes</a:t>
            </a:r>
          </a:p>
          <a:p>
            <a:pPr lvl="0">
              <a:lnSpc>
                <a:spcPct val="115000"/>
              </a:lnSpc>
              <a:spcAft>
                <a:spcPts val="1000"/>
              </a:spcAft>
              <a:buFont typeface="Symbol"/>
              <a:buChar char=""/>
            </a:pPr>
            <a:r>
              <a:rPr lang="en-CA" sz="9600" dirty="0">
                <a:ea typeface="Calibri"/>
                <a:cs typeface="Times New Roman"/>
              </a:rPr>
              <a:t>Grow with Baby (West Lorne,  Dutton, Rodney)</a:t>
            </a:r>
          </a:p>
          <a:p>
            <a:pPr lvl="0">
              <a:lnSpc>
                <a:spcPct val="115000"/>
              </a:lnSpc>
              <a:spcAft>
                <a:spcPts val="1000"/>
              </a:spcAft>
              <a:buFont typeface="Symbol"/>
              <a:buChar char=""/>
            </a:pPr>
            <a:r>
              <a:rPr lang="en-CA" sz="9600" dirty="0">
                <a:ea typeface="Calibri"/>
                <a:cs typeface="Times New Roman"/>
              </a:rPr>
              <a:t>Kitchen Kids </a:t>
            </a:r>
          </a:p>
          <a:p>
            <a:pPr lvl="0">
              <a:lnSpc>
                <a:spcPct val="115000"/>
              </a:lnSpc>
              <a:spcAft>
                <a:spcPts val="1000"/>
              </a:spcAft>
              <a:buFont typeface="Symbol"/>
              <a:buChar char=""/>
            </a:pPr>
            <a:r>
              <a:rPr lang="en-CA" sz="9600" dirty="0">
                <a:ea typeface="Calibri"/>
                <a:cs typeface="Times New Roman"/>
              </a:rPr>
              <a:t>Baby Food Making/Beyond Baby Food Making</a:t>
            </a:r>
          </a:p>
          <a:p>
            <a:pPr marL="0" indent="0">
              <a:buNone/>
            </a:pPr>
            <a:endParaRPr lang="en-US" sz="4400" dirty="0">
              <a:solidFill>
                <a:srgbClr val="006564"/>
              </a:solidFill>
            </a:endParaRPr>
          </a:p>
        </p:txBody>
      </p:sp>
    </p:spTree>
    <p:extLst>
      <p:ext uri="{BB962C8B-B14F-4D97-AF65-F5344CB8AC3E}">
        <p14:creationId xmlns:p14="http://schemas.microsoft.com/office/powerpoint/2010/main" val="181628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228601" y="957944"/>
            <a:ext cx="8665028" cy="4836750"/>
          </a:xfrm>
        </p:spPr>
        <p:txBody>
          <a:bodyPr>
            <a:normAutofit fontScale="25000" lnSpcReduction="20000"/>
          </a:bodyPr>
          <a:lstStyle/>
          <a:p>
            <a:pPr marL="0" indent="0" algn="ctr">
              <a:buNone/>
            </a:pPr>
            <a:r>
              <a:rPr lang="en-CA" sz="14000" b="1" dirty="0">
                <a:solidFill>
                  <a:srgbClr val="00B0F0"/>
                </a:solidFill>
              </a:rPr>
              <a:t>Let’s Connect (Early Years) Sample Programs</a:t>
            </a:r>
          </a:p>
          <a:p>
            <a:pPr lvl="0">
              <a:lnSpc>
                <a:spcPct val="115000"/>
              </a:lnSpc>
              <a:spcAft>
                <a:spcPts val="1000"/>
              </a:spcAft>
              <a:buFont typeface="Symbol"/>
              <a:buChar char=""/>
            </a:pPr>
            <a:r>
              <a:rPr lang="en-CA" sz="9600" dirty="0">
                <a:ea typeface="Calibri"/>
                <a:cs typeface="Times New Roman"/>
              </a:rPr>
              <a:t>Cooking Kids</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Krazy Kitchen</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Collective Kitchen Opportunities</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Craving Change</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Count Down to Christmas</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Around the Kitchen Table (10-12 year olds)</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Car Seat Education</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Large Community Events: Teddy Bear Picnic, Fall Family Fun Night</a:t>
            </a:r>
            <a:endParaRPr lang="en-US" sz="4400" dirty="0">
              <a:solidFill>
                <a:srgbClr val="006564"/>
              </a:solidFill>
            </a:endParaRPr>
          </a:p>
        </p:txBody>
      </p:sp>
    </p:spTree>
    <p:extLst>
      <p:ext uri="{BB962C8B-B14F-4D97-AF65-F5344CB8AC3E}">
        <p14:creationId xmlns:p14="http://schemas.microsoft.com/office/powerpoint/2010/main" val="139488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er.JPG"/>
          <p:cNvPicPr>
            <a:picLocks noChangeAspect="1"/>
          </p:cNvPicPr>
          <p:nvPr/>
        </p:nvPicPr>
        <p:blipFill>
          <a:blip r:embed="rId2" cstate="print"/>
          <a:stretch>
            <a:fillRect/>
          </a:stretch>
        </p:blipFill>
        <p:spPr>
          <a:xfrm>
            <a:off x="3491880" y="1844824"/>
            <a:ext cx="2470220" cy="40710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ctrTitle"/>
          </p:nvPr>
        </p:nvSpPr>
        <p:spPr>
          <a:xfrm>
            <a:off x="539552" y="908720"/>
            <a:ext cx="7772400" cy="1614041"/>
          </a:xfrm>
        </p:spPr>
        <p:txBody>
          <a:bodyPr>
            <a:normAutofit/>
          </a:bodyPr>
          <a:lstStyle/>
          <a:p>
            <a:r>
              <a:rPr lang="en-CA" dirty="0"/>
              <a:t>Mental Health Team</a:t>
            </a:r>
          </a:p>
        </p:txBody>
      </p:sp>
    </p:spTree>
    <p:extLst>
      <p:ext uri="{BB962C8B-B14F-4D97-AF65-F5344CB8AC3E}">
        <p14:creationId xmlns:p14="http://schemas.microsoft.com/office/powerpoint/2010/main" val="137865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1268730"/>
            <a:ext cx="8229600" cy="4525963"/>
          </a:xfrm>
        </p:spPr>
        <p:txBody>
          <a:bodyPr>
            <a:normAutofit/>
          </a:bodyPr>
          <a:lstStyle/>
          <a:p>
            <a:pPr marL="0" indent="0" algn="ctr">
              <a:buNone/>
            </a:pPr>
            <a:r>
              <a:rPr lang="en-CA" sz="3500" b="1" dirty="0">
                <a:solidFill>
                  <a:srgbClr val="00B0F0"/>
                </a:solidFill>
              </a:rPr>
              <a:t>Mental Health Team</a:t>
            </a:r>
          </a:p>
          <a:p>
            <a:pPr algn="ctr"/>
            <a:r>
              <a:rPr lang="en-CA" b="1" dirty="0">
                <a:solidFill>
                  <a:schemeClr val="accent3">
                    <a:lumMod val="50000"/>
                  </a:schemeClr>
                </a:solidFill>
              </a:rPr>
              <a:t>Melanie Silos-Crowell, M.S.W. </a:t>
            </a:r>
          </a:p>
          <a:p>
            <a:pPr algn="ctr"/>
            <a:r>
              <a:rPr lang="en-CA" b="1" dirty="0">
                <a:solidFill>
                  <a:schemeClr val="accent3">
                    <a:lumMod val="50000"/>
                  </a:schemeClr>
                </a:solidFill>
              </a:rPr>
              <a:t>Robert Wojkowski, M.Sc. OT Reg. (Ont.)</a:t>
            </a:r>
          </a:p>
          <a:p>
            <a:pPr algn="ctr"/>
            <a:r>
              <a:rPr lang="en-CA" b="1" dirty="0">
                <a:solidFill>
                  <a:schemeClr val="accent3">
                    <a:lumMod val="50000"/>
                  </a:schemeClr>
                </a:solidFill>
              </a:rPr>
              <a:t>Amanda Blackburn, M.S.W.</a:t>
            </a:r>
          </a:p>
          <a:p>
            <a:pPr marL="0" indent="0" algn="ctr">
              <a:buNone/>
            </a:pP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342566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736"/>
            <a:ext cx="8229600" cy="1143000"/>
          </a:xfrm>
        </p:spPr>
        <p:txBody>
          <a:bodyPr>
            <a:normAutofit fontScale="90000"/>
          </a:bodyPr>
          <a:lstStyle/>
          <a:p>
            <a:r>
              <a:rPr lang="en-CA" dirty="0"/>
              <a:t>Description of Services</a:t>
            </a:r>
            <a:br>
              <a:rPr lang="en-CA" dirty="0"/>
            </a:br>
            <a:endParaRPr lang="en-CA" dirty="0"/>
          </a:p>
        </p:txBody>
      </p:sp>
      <p:sp>
        <p:nvSpPr>
          <p:cNvPr id="3" name="Content Placeholder 2"/>
          <p:cNvSpPr>
            <a:spLocks noGrp="1"/>
          </p:cNvSpPr>
          <p:nvPr>
            <p:ph idx="1"/>
          </p:nvPr>
        </p:nvSpPr>
        <p:spPr>
          <a:xfrm>
            <a:off x="457200" y="1186542"/>
            <a:ext cx="8229600" cy="4525963"/>
          </a:xfrm>
        </p:spPr>
        <p:txBody>
          <a:bodyPr>
            <a:normAutofit lnSpcReduction="10000"/>
          </a:bodyPr>
          <a:lstStyle/>
          <a:p>
            <a:r>
              <a:rPr lang="en-CA" dirty="0"/>
              <a:t>Services include: </a:t>
            </a:r>
          </a:p>
          <a:p>
            <a:r>
              <a:rPr lang="en-CA" dirty="0"/>
              <a:t>RAM appointments</a:t>
            </a:r>
          </a:p>
          <a:p>
            <a:r>
              <a:rPr lang="en-CA" dirty="0"/>
              <a:t>Individual counselling and therapy</a:t>
            </a:r>
          </a:p>
          <a:p>
            <a:r>
              <a:rPr lang="en-CA" dirty="0"/>
              <a:t>Couples counselling</a:t>
            </a:r>
          </a:p>
          <a:p>
            <a:pPr>
              <a:spcBef>
                <a:spcPts val="1800"/>
              </a:spcBef>
            </a:pPr>
            <a:r>
              <a:rPr lang="en-CA" dirty="0"/>
              <a:t>Eligibility</a:t>
            </a:r>
          </a:p>
          <a:p>
            <a:pPr lvl="1"/>
            <a:r>
              <a:rPr lang="en-CA" dirty="0"/>
              <a:t>Medical Provider not needed</a:t>
            </a:r>
          </a:p>
          <a:p>
            <a:pPr lvl="1"/>
            <a:r>
              <a:rPr lang="en-CA" dirty="0"/>
              <a:t>Voluntary Service (Over 12yrs old.)</a:t>
            </a:r>
          </a:p>
          <a:p>
            <a:pPr lvl="1"/>
            <a:r>
              <a:rPr lang="en-CA" dirty="0"/>
              <a:t>Free</a:t>
            </a:r>
          </a:p>
        </p:txBody>
      </p:sp>
    </p:spTree>
    <p:extLst>
      <p:ext uri="{BB962C8B-B14F-4D97-AF65-F5344CB8AC3E}">
        <p14:creationId xmlns:p14="http://schemas.microsoft.com/office/powerpoint/2010/main" val="408173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Services Available to Clients</a:t>
            </a:r>
          </a:p>
        </p:txBody>
      </p:sp>
      <p:sp>
        <p:nvSpPr>
          <p:cNvPr id="3" name="Content Placeholder 2"/>
          <p:cNvSpPr>
            <a:spLocks noGrp="1"/>
          </p:cNvSpPr>
          <p:nvPr>
            <p:ph idx="1"/>
          </p:nvPr>
        </p:nvSpPr>
        <p:spPr>
          <a:xfrm>
            <a:off x="457200" y="1338943"/>
            <a:ext cx="8229600" cy="4525963"/>
          </a:xfrm>
        </p:spPr>
        <p:txBody>
          <a:bodyPr/>
          <a:lstStyle/>
          <a:p>
            <a:r>
              <a:rPr lang="en-CA" dirty="0"/>
              <a:t>Age breakdown:</a:t>
            </a:r>
          </a:p>
          <a:p>
            <a:pPr lvl="1"/>
            <a:r>
              <a:rPr lang="en-CA" dirty="0"/>
              <a:t>Up to 18yrs old (Mel)</a:t>
            </a:r>
          </a:p>
          <a:p>
            <a:pPr lvl="1"/>
            <a:r>
              <a:rPr lang="en-CA" dirty="0"/>
              <a:t>18-64 yrs old (Rob and Amanda)</a:t>
            </a:r>
          </a:p>
          <a:p>
            <a:pPr lvl="1">
              <a:buNone/>
            </a:pPr>
            <a:endParaRPr lang="en-CA" dirty="0"/>
          </a:p>
          <a:p>
            <a:r>
              <a:rPr lang="en-CA" dirty="0"/>
              <a:t>WECHC clients can access specialized assessment: Child and Adult Psychiatry </a:t>
            </a:r>
          </a:p>
          <a:p>
            <a:endParaRPr lang="en-CA" dirty="0"/>
          </a:p>
        </p:txBody>
      </p:sp>
    </p:spTree>
    <p:extLst>
      <p:ext uri="{BB962C8B-B14F-4D97-AF65-F5344CB8AC3E}">
        <p14:creationId xmlns:p14="http://schemas.microsoft.com/office/powerpoint/2010/main" val="279107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Groups Available to Clients</a:t>
            </a:r>
          </a:p>
        </p:txBody>
      </p:sp>
      <p:sp>
        <p:nvSpPr>
          <p:cNvPr id="3" name="Content Placeholder 2"/>
          <p:cNvSpPr>
            <a:spLocks noGrp="1"/>
          </p:cNvSpPr>
          <p:nvPr>
            <p:ph idx="1"/>
          </p:nvPr>
        </p:nvSpPr>
        <p:spPr>
          <a:xfrm>
            <a:off x="457200" y="1338943"/>
            <a:ext cx="8229600" cy="4525963"/>
          </a:xfrm>
        </p:spPr>
        <p:txBody>
          <a:bodyPr/>
          <a:lstStyle/>
          <a:p>
            <a:r>
              <a:rPr lang="en-CA" dirty="0"/>
              <a:t>Happiness 101</a:t>
            </a:r>
          </a:p>
          <a:p>
            <a:r>
              <a:rPr lang="en-CA" dirty="0"/>
              <a:t>Quit Café</a:t>
            </a:r>
          </a:p>
          <a:p>
            <a:r>
              <a:rPr lang="en-CA" dirty="0"/>
              <a:t>Sleep Better</a:t>
            </a:r>
          </a:p>
          <a:p>
            <a:r>
              <a:rPr lang="en-CA" dirty="0"/>
              <a:t>Mindfulness</a:t>
            </a:r>
          </a:p>
          <a:p>
            <a:r>
              <a:rPr lang="en-CA" dirty="0"/>
              <a:t>Working with Emotions</a:t>
            </a:r>
          </a:p>
          <a:p>
            <a:pPr marL="0" indent="0">
              <a:buNone/>
            </a:pPr>
            <a:endParaRPr lang="en-CA" dirty="0"/>
          </a:p>
        </p:txBody>
      </p:sp>
    </p:spTree>
    <p:extLst>
      <p:ext uri="{BB962C8B-B14F-4D97-AF65-F5344CB8AC3E}">
        <p14:creationId xmlns:p14="http://schemas.microsoft.com/office/powerpoint/2010/main" val="2534671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1268730"/>
            <a:ext cx="8229600" cy="4525963"/>
          </a:xfrm>
        </p:spPr>
        <p:txBody>
          <a:bodyPr>
            <a:normAutofit/>
          </a:bodyPr>
          <a:lstStyle/>
          <a:p>
            <a:pPr marL="0" indent="0" algn="ctr">
              <a:buNone/>
            </a:pPr>
            <a:r>
              <a:rPr lang="en-CA" sz="3500" b="1" dirty="0">
                <a:solidFill>
                  <a:srgbClr val="00B0F0"/>
                </a:solidFill>
              </a:rPr>
              <a:t>Community Support Services Team (CSS)</a:t>
            </a:r>
          </a:p>
          <a:p>
            <a:pPr marL="0" indent="0" algn="ctr">
              <a:buNone/>
            </a:pPr>
            <a:endParaRPr lang="en-CA" sz="3500" b="1" dirty="0">
              <a:solidFill>
                <a:srgbClr val="00B0F0"/>
              </a:solidFill>
            </a:endParaRPr>
          </a:p>
          <a:p>
            <a:pPr marL="0" indent="0" algn="ctr">
              <a:buNone/>
            </a:pPr>
            <a:r>
              <a:rPr lang="en-CA" sz="3300" b="1" dirty="0"/>
              <a:t>Shelly Vergeer, CSS/Volunteer Coordinator</a:t>
            </a:r>
          </a:p>
          <a:p>
            <a:pPr marL="0" indent="0" algn="ctr">
              <a:buNone/>
            </a:pPr>
            <a:r>
              <a:rPr lang="en-CA" sz="3300" b="1" dirty="0"/>
              <a:t> Jenna Noorenberghe, CSS Life Enrichment Lead</a:t>
            </a:r>
          </a:p>
          <a:p>
            <a:pPr marL="0" indent="0" algn="ctr">
              <a:buNone/>
            </a:pPr>
            <a:endParaRPr lang="en-CA" sz="3300" b="1" dirty="0"/>
          </a:p>
          <a:p>
            <a:pPr marL="0" indent="0" algn="ctr">
              <a:buNone/>
            </a:pP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104950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457200"/>
            <a:ext cx="7924800" cy="3321050"/>
          </a:xfrm>
        </p:spPr>
        <p:txBody>
          <a:bodyPr>
            <a:normAutofit fontScale="90000"/>
          </a:bodyPr>
          <a:lstStyle/>
          <a:p>
            <a:pPr algn="ctr" eaLnBrk="1" fontAlgn="auto" hangingPunct="1">
              <a:spcAft>
                <a:spcPts val="0"/>
              </a:spcAft>
              <a:defRPr/>
            </a:pPr>
            <a:r>
              <a:rPr lang="en-US" sz="4800" b="1" dirty="0">
                <a:solidFill>
                  <a:schemeClr val="tx1"/>
                </a:solidFill>
              </a:rPr>
              <a:t>Community Support Services available for seniors in the West end of Elgin County</a:t>
            </a:r>
            <a:br>
              <a:rPr lang="en-US" sz="4800" b="1" dirty="0">
                <a:solidFill>
                  <a:schemeClr val="tx1"/>
                </a:solidFill>
              </a:rPr>
            </a:br>
            <a:r>
              <a:rPr lang="en-US" sz="4800" b="1" dirty="0">
                <a:solidFill>
                  <a:schemeClr val="tx1"/>
                </a:solidFill>
              </a:rPr>
              <a:t>Some examples: </a:t>
            </a:r>
            <a:br>
              <a:rPr lang="en-US" dirty="0"/>
            </a:br>
            <a:endParaRPr lang="en-US" dirty="0"/>
          </a:p>
        </p:txBody>
      </p:sp>
      <p:sp>
        <p:nvSpPr>
          <p:cNvPr id="4099" name="Text Box 3"/>
          <p:cNvSpPr txBox="1">
            <a:spLocks noChangeArrowheads="1"/>
          </p:cNvSpPr>
          <p:nvPr/>
        </p:nvSpPr>
        <p:spPr bwMode="auto">
          <a:xfrm>
            <a:off x="304800" y="3581400"/>
            <a:ext cx="7086600" cy="457200"/>
          </a:xfrm>
          <a:prstGeom prst="rect">
            <a:avLst/>
          </a:prstGeom>
          <a:noFill/>
          <a:ln w="9525">
            <a:noFill/>
            <a:miter lim="800000"/>
            <a:headEnd/>
            <a:tailEnd/>
          </a:ln>
        </p:spPr>
        <p:txBody>
          <a:bodyPr>
            <a:spAutoFit/>
          </a:bodyPr>
          <a:lstStyle/>
          <a:p>
            <a:endParaRPr lang="en-US" dirty="0"/>
          </a:p>
        </p:txBody>
      </p:sp>
      <p:sp>
        <p:nvSpPr>
          <p:cNvPr id="4100" name="Text Box 4"/>
          <p:cNvSpPr txBox="1">
            <a:spLocks noChangeArrowheads="1"/>
          </p:cNvSpPr>
          <p:nvPr/>
        </p:nvSpPr>
        <p:spPr bwMode="auto">
          <a:xfrm>
            <a:off x="685800" y="3698875"/>
            <a:ext cx="6553200" cy="457200"/>
          </a:xfrm>
          <a:prstGeom prst="rect">
            <a:avLst/>
          </a:prstGeom>
          <a:noFill/>
          <a:ln w="9525">
            <a:noFill/>
            <a:miter lim="800000"/>
            <a:headEnd/>
            <a:tailEnd/>
          </a:ln>
        </p:spPr>
        <p:txBody>
          <a:bodyPr>
            <a:spAutoFit/>
          </a:bodyPr>
          <a:lstStyle/>
          <a:p>
            <a:endParaRPr lang="en-US" dirty="0"/>
          </a:p>
        </p:txBody>
      </p:sp>
      <p:sp>
        <p:nvSpPr>
          <p:cNvPr id="4101" name="Text Box 5"/>
          <p:cNvSpPr txBox="1">
            <a:spLocks noChangeArrowheads="1"/>
          </p:cNvSpPr>
          <p:nvPr/>
        </p:nvSpPr>
        <p:spPr bwMode="auto">
          <a:xfrm>
            <a:off x="1143000" y="3159125"/>
            <a:ext cx="6934200" cy="2862322"/>
          </a:xfrm>
          <a:prstGeom prst="rect">
            <a:avLst/>
          </a:prstGeom>
          <a:noFill/>
          <a:ln w="9525">
            <a:noFill/>
            <a:miter lim="800000"/>
            <a:headEnd/>
            <a:tailEnd/>
          </a:ln>
        </p:spPr>
        <p:txBody>
          <a:bodyPr>
            <a:spAutoFit/>
          </a:bodyPr>
          <a:lstStyle/>
          <a:p>
            <a:pPr>
              <a:buFontTx/>
              <a:buChar char="•"/>
            </a:pPr>
            <a:r>
              <a:rPr lang="en-US" b="1" dirty="0"/>
              <a:t>Meals on Wheels</a:t>
            </a:r>
          </a:p>
          <a:p>
            <a:pPr>
              <a:buFontTx/>
              <a:buChar char="•"/>
            </a:pPr>
            <a:r>
              <a:rPr lang="en-US" b="1" dirty="0"/>
              <a:t>Transportation (including accessible vehicle)</a:t>
            </a:r>
          </a:p>
          <a:p>
            <a:pPr>
              <a:buFontTx/>
              <a:buChar char="•"/>
            </a:pPr>
            <a:r>
              <a:rPr lang="en-US" b="1" dirty="0"/>
              <a:t>Friendly Visiting</a:t>
            </a:r>
          </a:p>
          <a:p>
            <a:pPr>
              <a:buFontTx/>
              <a:buChar char="•"/>
            </a:pPr>
            <a:r>
              <a:rPr lang="en-US" b="1" dirty="0"/>
              <a:t>Telephone Reassurance </a:t>
            </a:r>
          </a:p>
          <a:p>
            <a:pPr>
              <a:buFontTx/>
              <a:buChar char="•"/>
            </a:pPr>
            <a:r>
              <a:rPr lang="en-US" b="1" dirty="0"/>
              <a:t>Congregate Dining</a:t>
            </a:r>
          </a:p>
          <a:p>
            <a:pPr>
              <a:buFontTx/>
              <a:buChar char="•"/>
            </a:pPr>
            <a:r>
              <a:rPr lang="en-US" b="1" dirty="0"/>
              <a:t>Caregiver Support Training, Information and Education</a:t>
            </a:r>
          </a:p>
          <a:p>
            <a:pPr>
              <a:buFontTx/>
              <a:buChar char="•"/>
            </a:pPr>
            <a:r>
              <a:rPr lang="en-US" b="1" dirty="0"/>
              <a:t>Exercise and Falls Prevention</a:t>
            </a:r>
          </a:p>
          <a:p>
            <a:pPr>
              <a:buFontTx/>
              <a:buChar char="•"/>
            </a:pPr>
            <a:r>
              <a:rPr lang="en-US" b="1" dirty="0"/>
              <a:t>Digital Navigation Assistance </a:t>
            </a:r>
          </a:p>
          <a:p>
            <a:pPr>
              <a:buFontTx/>
              <a:buChar char="•"/>
            </a:pPr>
            <a:r>
              <a:rPr lang="en-US" b="1" dirty="0"/>
              <a:t>MS, ABI and Parkinson’s Support groups.</a:t>
            </a:r>
          </a:p>
          <a:p>
            <a:pPr>
              <a:buFontTx/>
              <a:buChar char="•"/>
            </a:pPr>
            <a:r>
              <a:rPr lang="en-US" b="1" dirty="0"/>
              <a:t>Volunteer Opportunities </a:t>
            </a:r>
          </a:p>
        </p:txBody>
      </p:sp>
      <p:pic>
        <p:nvPicPr>
          <p:cNvPr id="4103" name="Picture 9" descr="M:\My Documents\1_0026.jpg"/>
          <p:cNvPicPr>
            <a:picLocks noChangeAspect="1" noChangeArrowheads="1"/>
          </p:cNvPicPr>
          <p:nvPr/>
        </p:nvPicPr>
        <p:blipFill>
          <a:blip r:embed="rId3"/>
          <a:srcRect/>
          <a:stretch>
            <a:fillRect/>
          </a:stretch>
        </p:blipFill>
        <p:spPr bwMode="auto">
          <a:xfrm>
            <a:off x="6847681" y="2994025"/>
            <a:ext cx="1239838" cy="1828800"/>
          </a:xfrm>
          <a:prstGeom prst="rect">
            <a:avLst/>
          </a:prstGeom>
          <a:noFill/>
          <a:ln w="9525">
            <a:noFill/>
            <a:miter lim="800000"/>
            <a:headEnd/>
            <a:tailEnd/>
          </a:ln>
        </p:spPr>
      </p:pic>
    </p:spTree>
    <p:extLst>
      <p:ext uri="{BB962C8B-B14F-4D97-AF65-F5344CB8AC3E}">
        <p14:creationId xmlns:p14="http://schemas.microsoft.com/office/powerpoint/2010/main" val="35949529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r>
              <a:rPr lang="en-CA" sz="3100" b="1" dirty="0">
                <a:solidFill>
                  <a:srgbClr val="006564"/>
                </a:solidFill>
              </a:rPr>
              <a:t>CHC funded</a:t>
            </a:r>
            <a:endParaRPr lang="en-US" sz="3100" b="1" dirty="0">
              <a:solidFill>
                <a:srgbClr val="006564"/>
              </a:solidFill>
            </a:endParaRPr>
          </a:p>
        </p:txBody>
      </p:sp>
      <p:sp>
        <p:nvSpPr>
          <p:cNvPr id="3" name="Content Placeholder 2"/>
          <p:cNvSpPr>
            <a:spLocks noGrp="1"/>
          </p:cNvSpPr>
          <p:nvPr>
            <p:ph idx="1"/>
          </p:nvPr>
        </p:nvSpPr>
        <p:spPr>
          <a:xfrm>
            <a:off x="457200" y="1269099"/>
            <a:ext cx="8229600" cy="4525963"/>
          </a:xfrm>
        </p:spPr>
        <p:txBody>
          <a:bodyPr>
            <a:normAutofit fontScale="92500"/>
          </a:bodyPr>
          <a:lstStyle/>
          <a:p>
            <a:pPr marL="0" indent="0" algn="ctr">
              <a:buNone/>
            </a:pPr>
            <a:r>
              <a:rPr lang="en-CA" sz="3500" b="1" dirty="0">
                <a:solidFill>
                  <a:srgbClr val="00B0F0"/>
                </a:solidFill>
              </a:rPr>
              <a:t>Health Promotion </a:t>
            </a:r>
            <a:r>
              <a:rPr lang="en-CA" sz="3600" b="1" dirty="0">
                <a:solidFill>
                  <a:srgbClr val="00B0F0"/>
                </a:solidFill>
              </a:rPr>
              <a:t>Team</a:t>
            </a:r>
          </a:p>
          <a:p>
            <a:pPr marL="0" indent="0" algn="ctr">
              <a:buNone/>
            </a:pPr>
            <a:r>
              <a:rPr lang="en-CA" b="1" dirty="0">
                <a:solidFill>
                  <a:srgbClr val="006564"/>
                </a:solidFill>
              </a:rPr>
              <a:t>1 Health Promoter/System Navigator, </a:t>
            </a:r>
          </a:p>
          <a:p>
            <a:pPr marL="0" indent="0" algn="ctr">
              <a:buNone/>
            </a:pPr>
            <a:r>
              <a:rPr lang="en-CA" b="1" dirty="0">
                <a:solidFill>
                  <a:srgbClr val="006564"/>
                </a:solidFill>
              </a:rPr>
              <a:t>1 Health Promoter/Community Developer</a:t>
            </a:r>
          </a:p>
          <a:p>
            <a:pPr marL="0" indent="0" algn="ctr">
              <a:buNone/>
            </a:pPr>
            <a:r>
              <a:rPr lang="en-CA" b="1" dirty="0">
                <a:solidFill>
                  <a:srgbClr val="006564"/>
                </a:solidFill>
              </a:rPr>
              <a:t>1 Homelessness Systems Navigator (on contract)</a:t>
            </a:r>
          </a:p>
          <a:p>
            <a:pPr marL="0" indent="0" algn="ctr">
              <a:buNone/>
            </a:pPr>
            <a:r>
              <a:rPr lang="en-CA" sz="3500" b="1" dirty="0">
                <a:solidFill>
                  <a:srgbClr val="00B0F0"/>
                </a:solidFill>
              </a:rPr>
              <a:t>Let’s Connect (Early Years) Team</a:t>
            </a:r>
          </a:p>
          <a:p>
            <a:pPr marL="0" indent="0" algn="ctr">
              <a:buNone/>
            </a:pPr>
            <a:r>
              <a:rPr lang="en-CA" b="1" dirty="0">
                <a:solidFill>
                  <a:srgbClr val="006564"/>
                </a:solidFill>
              </a:rPr>
              <a:t>1 RN, 1 Dietitian, 1 ECE, 1 Child and Youth Worker</a:t>
            </a:r>
          </a:p>
          <a:p>
            <a:pPr marL="0" indent="0" algn="ctr">
              <a:buNone/>
            </a:pPr>
            <a:r>
              <a:rPr lang="en-CA" sz="3500" b="1" dirty="0">
                <a:solidFill>
                  <a:srgbClr val="00B0F0"/>
                </a:solidFill>
              </a:rPr>
              <a:t>Mental Health Team</a:t>
            </a:r>
          </a:p>
          <a:p>
            <a:pPr marL="0" indent="0" algn="ctr">
              <a:buNone/>
            </a:pPr>
            <a:r>
              <a:rPr lang="en-CA" b="1" dirty="0">
                <a:solidFill>
                  <a:srgbClr val="006564"/>
                </a:solidFill>
              </a:rPr>
              <a:t>2 Social Workers, 1 O.T.</a:t>
            </a:r>
          </a:p>
          <a:p>
            <a:pPr marL="0" indent="0" algn="ctr">
              <a:buNone/>
            </a:pP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343429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a:solidFill>
                  <a:srgbClr val="006564"/>
                </a:solidFill>
              </a:rPr>
              <a:t>Our Teams</a:t>
            </a:r>
            <a:endParaRPr lang="en-US" sz="4800" b="1" dirty="0">
              <a:solidFill>
                <a:srgbClr val="006564"/>
              </a:solidFill>
            </a:endParaRPr>
          </a:p>
        </p:txBody>
      </p:sp>
      <p:sp>
        <p:nvSpPr>
          <p:cNvPr id="3" name="Content Placeholder 2"/>
          <p:cNvSpPr>
            <a:spLocks noGrp="1"/>
          </p:cNvSpPr>
          <p:nvPr>
            <p:ph idx="1"/>
          </p:nvPr>
        </p:nvSpPr>
        <p:spPr>
          <a:xfrm>
            <a:off x="457200" y="1268730"/>
            <a:ext cx="8229600" cy="4525963"/>
          </a:xfrm>
        </p:spPr>
        <p:txBody>
          <a:bodyPr>
            <a:normAutofit/>
          </a:bodyPr>
          <a:lstStyle/>
          <a:p>
            <a:pPr marL="0" indent="0" algn="ctr">
              <a:buNone/>
            </a:pPr>
            <a:r>
              <a:rPr lang="en-CA" sz="4400" b="1" dirty="0">
                <a:solidFill>
                  <a:srgbClr val="006564"/>
                </a:solidFill>
              </a:rPr>
              <a:t>Community Services Teams</a:t>
            </a:r>
          </a:p>
          <a:p>
            <a:pPr marL="0" indent="0" algn="ctr">
              <a:buNone/>
            </a:pPr>
            <a:r>
              <a:rPr lang="en-CA" sz="3500" b="1" dirty="0">
                <a:solidFill>
                  <a:srgbClr val="00B0F0"/>
                </a:solidFill>
              </a:rPr>
              <a:t>Assisted Living Team</a:t>
            </a:r>
          </a:p>
          <a:p>
            <a:pPr marL="0" indent="0" algn="ctr">
              <a:buNone/>
            </a:pPr>
            <a:r>
              <a:rPr lang="en-CA" sz="3500" b="1" dirty="0">
                <a:solidFill>
                  <a:srgbClr val="006564"/>
                </a:solidFill>
              </a:rPr>
              <a:t>1 A.L. PSW Coordinator- Betty Jo Drent</a:t>
            </a:r>
          </a:p>
          <a:p>
            <a:pPr marL="0" indent="0" algn="ctr">
              <a:buNone/>
            </a:pPr>
            <a:r>
              <a:rPr lang="en-CA" sz="3500" b="1" dirty="0">
                <a:solidFill>
                  <a:srgbClr val="006564"/>
                </a:solidFill>
              </a:rPr>
              <a:t>1 A.L. Client Services Coordinator-Tobi Maniacco</a:t>
            </a:r>
          </a:p>
          <a:p>
            <a:pPr marL="0" indent="0" algn="ctr">
              <a:buNone/>
            </a:pPr>
            <a:r>
              <a:rPr lang="en-CA" sz="3500" b="1" dirty="0">
                <a:solidFill>
                  <a:srgbClr val="006564"/>
                </a:solidFill>
              </a:rPr>
              <a:t> Full Time, Part time and Casual staff, PSWs and DSWs.</a:t>
            </a:r>
            <a:endParaRPr lang="en-CA" b="1" dirty="0">
              <a:solidFill>
                <a:srgbClr val="006564"/>
              </a:solidFill>
            </a:endParaRPr>
          </a:p>
          <a:p>
            <a:pPr marL="0" indent="0" algn="ctr">
              <a:buNone/>
            </a:pP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91775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0" y="1800225"/>
            <a:ext cx="6553200" cy="2771775"/>
          </a:xfrm>
        </p:spPr>
        <p:txBody>
          <a:bodyPr/>
          <a:lstStyle/>
          <a:p>
            <a:pPr algn="ctr" eaLnBrk="1" fontAlgn="auto" hangingPunct="1">
              <a:spcAft>
                <a:spcPts val="0"/>
              </a:spcAft>
              <a:defRPr/>
            </a:pPr>
            <a:r>
              <a:rPr lang="en-CA" dirty="0">
                <a:solidFill>
                  <a:schemeClr val="tx1"/>
                </a:solidFill>
              </a:rPr>
              <a:t>ASSISTED LIVING SERVICES</a:t>
            </a:r>
            <a:endParaRPr dirty="0">
              <a:solidFill>
                <a:schemeClr val="tx1"/>
              </a:solidFill>
            </a:endParaRPr>
          </a:p>
        </p:txBody>
      </p:sp>
      <p:sp>
        <p:nvSpPr>
          <p:cNvPr id="3076" name="Text Box 7"/>
          <p:cNvSpPr txBox="1">
            <a:spLocks noChangeArrowheads="1"/>
          </p:cNvSpPr>
          <p:nvPr/>
        </p:nvSpPr>
        <p:spPr bwMode="auto">
          <a:xfrm>
            <a:off x="-963614" y="4571999"/>
            <a:ext cx="10793413" cy="646331"/>
          </a:xfrm>
          <a:prstGeom prst="rect">
            <a:avLst/>
          </a:prstGeom>
          <a:noFill/>
          <a:ln w="9525">
            <a:noFill/>
            <a:miter lim="800000"/>
            <a:headEnd/>
            <a:tailEnd/>
          </a:ln>
        </p:spPr>
        <p:txBody>
          <a:bodyPr>
            <a:spAutoFit/>
          </a:bodyPr>
          <a:lstStyle/>
          <a:p>
            <a:pPr algn="ctr"/>
            <a:endParaRPr lang="en-US" dirty="0">
              <a:latin typeface="Script MT Bold" pitchFamily="66" charset="0"/>
            </a:endParaRPr>
          </a:p>
          <a:p>
            <a:pPr algn="ctr"/>
            <a:endParaRPr lang="en-US" dirty="0">
              <a:latin typeface="Script MT Bold" pitchFamily="66" charset="0"/>
            </a:endParaRPr>
          </a:p>
        </p:txBody>
      </p:sp>
      <p:pic>
        <p:nvPicPr>
          <p:cNvPr id="4" name="Picture 3" descr="144 Main 1.JPG"/>
          <p:cNvPicPr/>
          <p:nvPr/>
        </p:nvPicPr>
        <p:blipFill>
          <a:blip r:embed="rId3"/>
          <a:stretch>
            <a:fillRect/>
          </a:stretch>
        </p:blipFill>
        <p:spPr>
          <a:xfrm>
            <a:off x="3348990" y="3985796"/>
            <a:ext cx="2686050" cy="1409700"/>
          </a:xfrm>
          <a:prstGeom prst="rect">
            <a:avLst/>
          </a:prstGeom>
        </p:spPr>
      </p:pic>
      <p:pic>
        <p:nvPicPr>
          <p:cNvPr id="5" name="Picture 4" descr="CG 1.jpg"/>
          <p:cNvPicPr/>
          <p:nvPr/>
        </p:nvPicPr>
        <p:blipFill>
          <a:blip r:embed="rId4" cstate="print"/>
          <a:stretch>
            <a:fillRect/>
          </a:stretch>
        </p:blipFill>
        <p:spPr>
          <a:xfrm>
            <a:off x="5113972" y="381000"/>
            <a:ext cx="3648075" cy="1924050"/>
          </a:xfrm>
          <a:prstGeom prst="rect">
            <a:avLst/>
          </a:prstGeom>
        </p:spPr>
      </p:pic>
      <p:pic>
        <p:nvPicPr>
          <p:cNvPr id="6" name="Picture 5" descr="CS2 1.JPG"/>
          <p:cNvPicPr/>
          <p:nvPr/>
        </p:nvPicPr>
        <p:blipFill>
          <a:blip r:embed="rId5"/>
          <a:stretch>
            <a:fillRect/>
          </a:stretch>
        </p:blipFill>
        <p:spPr>
          <a:xfrm>
            <a:off x="621982" y="381000"/>
            <a:ext cx="3648075" cy="1924050"/>
          </a:xfrm>
          <a:prstGeom prst="rect">
            <a:avLst/>
          </a:prstGeom>
        </p:spPr>
      </p:pic>
    </p:spTree>
    <p:extLst>
      <p:ext uri="{BB962C8B-B14F-4D97-AF65-F5344CB8AC3E}">
        <p14:creationId xmlns:p14="http://schemas.microsoft.com/office/powerpoint/2010/main" val="41060939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320675"/>
            <a:ext cx="7696200" cy="822325"/>
          </a:xfrm>
        </p:spPr>
        <p:txBody>
          <a:bodyPr/>
          <a:lstStyle/>
          <a:p>
            <a:pPr algn="ctr" eaLnBrk="1" fontAlgn="auto" hangingPunct="1">
              <a:spcAft>
                <a:spcPts val="0"/>
              </a:spcAft>
              <a:defRPr/>
            </a:pPr>
            <a:r>
              <a:rPr lang="en-CA" sz="2800" b="1" dirty="0">
                <a:solidFill>
                  <a:srgbClr val="00B0F0"/>
                </a:solidFill>
              </a:rPr>
              <a:t>Core  Services Available Could Include</a:t>
            </a:r>
            <a:r>
              <a:rPr sz="2800" b="1" dirty="0">
                <a:solidFill>
                  <a:srgbClr val="00B0F0"/>
                </a:solidFill>
              </a:rPr>
              <a:t>: </a:t>
            </a:r>
          </a:p>
        </p:txBody>
      </p:sp>
      <p:sp>
        <p:nvSpPr>
          <p:cNvPr id="6147" name="Rectangle 3"/>
          <p:cNvSpPr>
            <a:spLocks noGrp="1" noChangeArrowheads="1"/>
          </p:cNvSpPr>
          <p:nvPr>
            <p:ph type="subTitle" idx="1"/>
          </p:nvPr>
        </p:nvSpPr>
        <p:spPr>
          <a:xfrm>
            <a:off x="533400" y="1752600"/>
            <a:ext cx="8229600" cy="4495800"/>
          </a:xfrm>
        </p:spPr>
        <p:txBody>
          <a:bodyPr/>
          <a:lstStyle/>
          <a:p>
            <a:pPr marR="0" algn="l" eaLnBrk="1" hangingPunct="1">
              <a:buFont typeface="Wingdings" pitchFamily="2" charset="2"/>
              <a:buChar char="­"/>
            </a:pPr>
            <a:r>
              <a:rPr lang="en-US" sz="2400" b="1" dirty="0"/>
              <a:t>Bathing, dressing, other personal care</a:t>
            </a:r>
          </a:p>
          <a:p>
            <a:pPr marR="0" algn="l" eaLnBrk="1" hangingPunct="1">
              <a:buFont typeface="Wingdings" pitchFamily="2" charset="2"/>
              <a:buChar char="­"/>
            </a:pPr>
            <a:r>
              <a:rPr lang="en-US" sz="2400" b="1" dirty="0"/>
              <a:t>Medication assistance  and reminders</a:t>
            </a:r>
          </a:p>
          <a:p>
            <a:pPr marR="0" algn="l" eaLnBrk="1" hangingPunct="1">
              <a:buFont typeface="Wingdings" pitchFamily="2" charset="2"/>
              <a:buChar char="­"/>
            </a:pPr>
            <a:r>
              <a:rPr lang="en-US" sz="2400" b="1" dirty="0"/>
              <a:t>Grocery help or meal preparation </a:t>
            </a:r>
          </a:p>
          <a:p>
            <a:pPr marR="0" algn="l" eaLnBrk="1" hangingPunct="1">
              <a:buFont typeface="Wingdings" pitchFamily="2" charset="2"/>
              <a:buChar char="­"/>
            </a:pPr>
            <a:r>
              <a:rPr lang="en-US" sz="2400" b="1" dirty="0"/>
              <a:t>Hot meal program 7 days/ week  through Bobier Villa(Dutton locations only)</a:t>
            </a:r>
          </a:p>
          <a:p>
            <a:pPr marR="0" algn="l" eaLnBrk="1" hangingPunct="1">
              <a:buFont typeface="Wingdings" pitchFamily="2" charset="2"/>
              <a:buChar char="­"/>
            </a:pPr>
            <a:r>
              <a:rPr lang="en-US" sz="2400" b="1" dirty="0"/>
              <a:t>Light Housekeeping/laundry</a:t>
            </a:r>
          </a:p>
          <a:p>
            <a:pPr marR="0" algn="l" eaLnBrk="1" hangingPunct="1">
              <a:buFont typeface="Wingdings" pitchFamily="2" charset="2"/>
              <a:buChar char="­"/>
            </a:pPr>
            <a:r>
              <a:rPr lang="en-US" sz="2400" b="1" dirty="0"/>
              <a:t>Response in an emergency</a:t>
            </a:r>
          </a:p>
          <a:p>
            <a:pPr marR="0" algn="l" eaLnBrk="1" hangingPunct="1">
              <a:buFont typeface="Wingdings" pitchFamily="2" charset="2"/>
              <a:buChar char="­"/>
            </a:pPr>
            <a:r>
              <a:rPr lang="en-US" sz="2400" b="1" dirty="0"/>
              <a:t>Security/Reassurance Checks</a:t>
            </a:r>
          </a:p>
          <a:p>
            <a:pPr marR="0" algn="l" eaLnBrk="1" hangingPunct="1">
              <a:buFont typeface="Wingdings" pitchFamily="2" charset="2"/>
              <a:buChar char="­"/>
            </a:pPr>
            <a:r>
              <a:rPr lang="en-US" sz="2400" b="1" dirty="0"/>
              <a:t>Emergency Response</a:t>
            </a:r>
          </a:p>
          <a:p>
            <a:pPr marR="0" algn="l" eaLnBrk="1" hangingPunct="1">
              <a:buFont typeface="Wingdings" pitchFamily="2" charset="2"/>
              <a:buChar char="­"/>
            </a:pPr>
            <a:endParaRPr lang="en-US" sz="2400" b="1" dirty="0"/>
          </a:p>
          <a:p>
            <a:pPr marR="0" eaLnBrk="1" hangingPunct="1"/>
            <a:endParaRPr lang="en-US" sz="1600" b="1" dirty="0"/>
          </a:p>
        </p:txBody>
      </p:sp>
    </p:spTree>
    <p:extLst>
      <p:ext uri="{BB962C8B-B14F-4D97-AF65-F5344CB8AC3E}">
        <p14:creationId xmlns:p14="http://schemas.microsoft.com/office/powerpoint/2010/main" val="25507134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613545"/>
          </a:xfrm>
        </p:spPr>
        <p:txBody>
          <a:bodyPr>
            <a:normAutofit fontScale="92500" lnSpcReduction="20000"/>
          </a:bodyPr>
          <a:lstStyle/>
          <a:p>
            <a:r>
              <a:rPr lang="en-CA" b="1" dirty="0">
                <a:solidFill>
                  <a:srgbClr val="00B0F0"/>
                </a:solidFill>
              </a:rPr>
              <a:t>HISTORY OF PROGRAM</a:t>
            </a:r>
            <a:endParaRPr lang="en-US" b="1" dirty="0">
              <a:solidFill>
                <a:srgbClr val="00B0F0"/>
              </a:solidFill>
            </a:endParaRPr>
          </a:p>
          <a:p>
            <a:r>
              <a:rPr lang="en-CA" dirty="0"/>
              <a:t>It all started with a small Supportive Housing Program funded through the Ministry of Health in 1998.  </a:t>
            </a:r>
          </a:p>
          <a:p>
            <a:r>
              <a:rPr lang="en-CA" dirty="0"/>
              <a:t>The program had 6 clients in 1 building with 4-5 staff members and has since expanded. </a:t>
            </a:r>
          </a:p>
          <a:p>
            <a:r>
              <a:rPr lang="en-CA" b="1" dirty="0">
                <a:solidFill>
                  <a:srgbClr val="00B0F0"/>
                </a:solidFill>
              </a:rPr>
              <a:t>CURRENTLY</a:t>
            </a:r>
          </a:p>
          <a:p>
            <a:r>
              <a:rPr lang="en-CA" dirty="0"/>
              <a:t>We currently service 28 plus clients throughout 4 buildings  and in their own homes in the local communities. </a:t>
            </a:r>
          </a:p>
          <a:p>
            <a:r>
              <a:rPr lang="en-CA" dirty="0"/>
              <a:t>As of November 1, 2021 we will have office space on Currie Road in Dutton for our Dutton staff to use. </a:t>
            </a: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5854"/>
            <a:ext cx="8229600" cy="5320145"/>
          </a:xfrm>
        </p:spPr>
        <p:txBody>
          <a:bodyPr>
            <a:normAutofit fontScale="92500" lnSpcReduction="10000"/>
          </a:bodyPr>
          <a:lstStyle/>
          <a:p>
            <a:r>
              <a:rPr lang="en-CA" sz="3000" dirty="0"/>
              <a:t>The program provides personal support services and essential homemaking services free of charge to seniors and disabled adults with physical disabilities.  </a:t>
            </a:r>
          </a:p>
          <a:p>
            <a:r>
              <a:rPr lang="en-CA" sz="3000" dirty="0"/>
              <a:t>Their service requirements must justify the need for the availability of 24-hour service assistance. Currently staff are available by cell from the hours of 10pm-6am and live within a 30-minute response time) </a:t>
            </a:r>
          </a:p>
          <a:p>
            <a:r>
              <a:rPr lang="en-CA" sz="3000" dirty="0"/>
              <a:t>This program allows seniors to age at home, therefore avoiding premature Long Term Care Placement or spending time in a hospital bed awaiting another level of care option.  </a:t>
            </a:r>
            <a:endParaRPr lang="en-US" sz="3000"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4291"/>
            <a:ext cx="8229600" cy="5391872"/>
          </a:xfrm>
        </p:spPr>
        <p:txBody>
          <a:bodyPr>
            <a:normAutofit fontScale="55000" lnSpcReduction="20000"/>
          </a:bodyPr>
          <a:lstStyle/>
          <a:p>
            <a:r>
              <a:rPr lang="en-CA" sz="4400" b="1" dirty="0">
                <a:solidFill>
                  <a:srgbClr val="00B0F0"/>
                </a:solidFill>
              </a:rPr>
              <a:t>WECHC is a keen advocate of education for our PSW staff.  Training includes: </a:t>
            </a:r>
          </a:p>
          <a:p>
            <a:r>
              <a:rPr lang="en-CA" dirty="0"/>
              <a:t>Elder Abuse, </a:t>
            </a:r>
          </a:p>
          <a:p>
            <a:r>
              <a:rPr lang="en-CA" dirty="0"/>
              <a:t>PSNO </a:t>
            </a:r>
          </a:p>
          <a:p>
            <a:r>
              <a:rPr lang="en-CA" dirty="0"/>
              <a:t>Geriatric Refresher</a:t>
            </a:r>
          </a:p>
          <a:p>
            <a:r>
              <a:rPr lang="en-CA" dirty="0"/>
              <a:t> Foot Care</a:t>
            </a:r>
          </a:p>
          <a:p>
            <a:r>
              <a:rPr lang="en-CA" dirty="0"/>
              <a:t>Therapeutic Touch</a:t>
            </a:r>
          </a:p>
          <a:p>
            <a:r>
              <a:rPr lang="en-CA" dirty="0"/>
              <a:t>GPA</a:t>
            </a:r>
          </a:p>
          <a:p>
            <a:r>
              <a:rPr lang="en-CA" dirty="0"/>
              <a:t>Managing Conflict with angry Clients </a:t>
            </a:r>
          </a:p>
          <a:p>
            <a:r>
              <a:rPr lang="en-CA" dirty="0"/>
              <a:t>Professionalism and service excellence </a:t>
            </a:r>
          </a:p>
          <a:p>
            <a:r>
              <a:rPr lang="en-CA" dirty="0"/>
              <a:t>Healthy Relationship Building and Successful Bonding </a:t>
            </a:r>
          </a:p>
          <a:p>
            <a:r>
              <a:rPr lang="en-CA" dirty="0"/>
              <a:t>Medications for PSW’s</a:t>
            </a:r>
          </a:p>
          <a:p>
            <a:r>
              <a:rPr lang="en-CA" dirty="0"/>
              <a:t>After the 2</a:t>
            </a:r>
            <a:r>
              <a:rPr lang="en-CA" baseline="30000" dirty="0"/>
              <a:t>nd</a:t>
            </a:r>
            <a:r>
              <a:rPr lang="en-CA" dirty="0"/>
              <a:t> look</a:t>
            </a:r>
          </a:p>
          <a:p>
            <a:r>
              <a:rPr lang="en-CA" dirty="0"/>
              <a:t>Palliative care isn’t just about cancer </a:t>
            </a:r>
          </a:p>
          <a:p>
            <a:r>
              <a:rPr lang="en-CA" dirty="0"/>
              <a:t>Fundamentals of Palliative Care</a:t>
            </a:r>
          </a:p>
          <a:p>
            <a:r>
              <a:rPr lang="en-CA" dirty="0"/>
              <a:t>Advanced Palliative Care </a:t>
            </a:r>
          </a:p>
          <a:p>
            <a:r>
              <a:rPr lang="en-CA" dirty="0"/>
              <a:t>Food Handlers Certificate </a:t>
            </a:r>
          </a:p>
          <a:p>
            <a:r>
              <a:rPr lang="en-CA" dirty="0"/>
              <a:t>CPR/First Aid</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4261"/>
            <a:ext cx="8229600" cy="5391872"/>
          </a:xfrm>
        </p:spPr>
        <p:txBody>
          <a:bodyPr>
            <a:normAutofit/>
          </a:bodyPr>
          <a:lstStyle/>
          <a:p>
            <a:pPr lvl="0"/>
            <a:r>
              <a:rPr lang="en-CA" sz="1400" dirty="0">
                <a:solidFill>
                  <a:prstClr val="black"/>
                </a:solidFill>
              </a:rPr>
              <a:t>Home Support Exercise Program</a:t>
            </a:r>
          </a:p>
          <a:p>
            <a:pPr lvl="0"/>
            <a:r>
              <a:rPr lang="en-CA" sz="1400" dirty="0">
                <a:solidFill>
                  <a:prstClr val="black"/>
                </a:solidFill>
              </a:rPr>
              <a:t> Dealing with difficult behaviours</a:t>
            </a:r>
          </a:p>
          <a:p>
            <a:pPr lvl="0"/>
            <a:r>
              <a:rPr lang="en-CA" sz="1400" dirty="0">
                <a:solidFill>
                  <a:prstClr val="black"/>
                </a:solidFill>
              </a:rPr>
              <a:t>Stress Management</a:t>
            </a:r>
          </a:p>
          <a:p>
            <a:pPr lvl="0"/>
            <a:r>
              <a:rPr lang="en-CA" sz="1400" dirty="0">
                <a:solidFill>
                  <a:prstClr val="black"/>
                </a:solidFill>
              </a:rPr>
              <a:t>Parkinson’s Education Program (10 modules)</a:t>
            </a:r>
          </a:p>
          <a:p>
            <a:pPr lvl="0"/>
            <a:r>
              <a:rPr lang="en-CA" sz="1400" dirty="0">
                <a:solidFill>
                  <a:prstClr val="black"/>
                </a:solidFill>
              </a:rPr>
              <a:t>U-First</a:t>
            </a:r>
          </a:p>
          <a:p>
            <a:pPr lvl="0"/>
            <a:r>
              <a:rPr lang="en-CA" sz="1400" dirty="0">
                <a:solidFill>
                  <a:prstClr val="black"/>
                </a:solidFill>
              </a:rPr>
              <a:t>Elgin Elder Abuse </a:t>
            </a:r>
          </a:p>
          <a:p>
            <a:pPr lvl="0"/>
            <a:r>
              <a:rPr lang="en-CA" sz="1400" dirty="0">
                <a:solidFill>
                  <a:prstClr val="black"/>
                </a:solidFill>
              </a:rPr>
              <a:t>Alzheimer’s Society-Information series </a:t>
            </a:r>
          </a:p>
          <a:p>
            <a:pPr lvl="0"/>
            <a:r>
              <a:rPr lang="en-CA" sz="1400" dirty="0">
                <a:solidFill>
                  <a:prstClr val="black"/>
                </a:solidFill>
              </a:rPr>
              <a:t>Working with clients with Diabetes </a:t>
            </a:r>
          </a:p>
          <a:p>
            <a:pPr lvl="0"/>
            <a:r>
              <a:rPr lang="en-CA" sz="1400" dirty="0">
                <a:solidFill>
                  <a:prstClr val="black"/>
                </a:solidFill>
              </a:rPr>
              <a:t>Intercultural Communication</a:t>
            </a:r>
          </a:p>
          <a:p>
            <a:pPr lvl="0"/>
            <a:r>
              <a:rPr lang="en-CA" sz="1400" dirty="0">
                <a:solidFill>
                  <a:prstClr val="black"/>
                </a:solidFill>
              </a:rPr>
              <a:t>Blood Pressure Refresher</a:t>
            </a:r>
          </a:p>
          <a:p>
            <a:pPr lvl="0"/>
            <a:r>
              <a:rPr lang="en-CA" sz="1400" dirty="0">
                <a:solidFill>
                  <a:prstClr val="black"/>
                </a:solidFill>
              </a:rPr>
              <a:t> wound Care for PSW’s </a:t>
            </a:r>
          </a:p>
          <a:p>
            <a:pPr lvl="0"/>
            <a:r>
              <a:rPr lang="en-CA" sz="1400" dirty="0">
                <a:solidFill>
                  <a:prstClr val="black"/>
                </a:solidFill>
              </a:rPr>
              <a:t>Working with clients with Parkinson’s</a:t>
            </a:r>
          </a:p>
          <a:p>
            <a:pPr lvl="0"/>
            <a:r>
              <a:rPr lang="en-CA" sz="1400" dirty="0">
                <a:solidFill>
                  <a:prstClr val="black"/>
                </a:solidFill>
              </a:rPr>
              <a:t> Through other eyes Dementia series</a:t>
            </a:r>
          </a:p>
          <a:p>
            <a:pPr lvl="0"/>
            <a:r>
              <a:rPr lang="en-CA" sz="1400" dirty="0">
                <a:solidFill>
                  <a:prstClr val="black"/>
                </a:solidFill>
              </a:rPr>
              <a:t> Teams that thrive </a:t>
            </a:r>
          </a:p>
          <a:p>
            <a:pPr lvl="0"/>
            <a:r>
              <a:rPr lang="en-CA" sz="1400" dirty="0">
                <a:solidFill>
                  <a:prstClr val="black"/>
                </a:solidFill>
              </a:rPr>
              <a:t>Overcoming compassion and fatigue</a:t>
            </a:r>
          </a:p>
          <a:p>
            <a:pPr lvl="0"/>
            <a:r>
              <a:rPr lang="en-CA" sz="1400" dirty="0">
                <a:solidFill>
                  <a:prstClr val="black"/>
                </a:solidFill>
              </a:rPr>
              <a:t> Assistive Devices</a:t>
            </a:r>
          </a:p>
          <a:p>
            <a:pPr lvl="0"/>
            <a:r>
              <a:rPr lang="en-CA" sz="1400" dirty="0">
                <a:solidFill>
                  <a:prstClr val="black"/>
                </a:solidFill>
              </a:rPr>
              <a:t> Ostomy Care and Management</a:t>
            </a:r>
          </a:p>
          <a:p>
            <a:pPr lvl="0"/>
            <a:r>
              <a:rPr lang="en-CA" sz="1400" dirty="0">
                <a:solidFill>
                  <a:prstClr val="black"/>
                </a:solidFill>
              </a:rPr>
              <a:t>Client Mobility</a:t>
            </a:r>
          </a:p>
          <a:p>
            <a:pPr lvl="0"/>
            <a:r>
              <a:rPr lang="en-CA" sz="1400" dirty="0">
                <a:solidFill>
                  <a:prstClr val="black"/>
                </a:solidFill>
              </a:rPr>
              <a:t>ASIST- Applied Suicide Intervention Training </a:t>
            </a:r>
          </a:p>
          <a:p>
            <a:pPr lvl="0"/>
            <a:r>
              <a:rPr lang="en-CA" sz="1400" dirty="0">
                <a:solidFill>
                  <a:prstClr val="black"/>
                </a:solidFill>
              </a:rPr>
              <a:t> Refresher courses are always provided to keep staff up to date.</a:t>
            </a:r>
            <a:endParaRPr lang="en-US" sz="1400" dirty="0">
              <a:solidFill>
                <a:prstClr val="black"/>
              </a:solidFill>
            </a:endParaRPr>
          </a:p>
          <a:p>
            <a:endParaRPr lang="en-US" sz="1400" dirty="0"/>
          </a:p>
        </p:txBody>
      </p:sp>
    </p:spTree>
    <p:extLst>
      <p:ext uri="{BB962C8B-B14F-4D97-AF65-F5344CB8AC3E}">
        <p14:creationId xmlns:p14="http://schemas.microsoft.com/office/powerpoint/2010/main" val="3839998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1480458"/>
            <a:ext cx="7696200" cy="1894114"/>
          </a:xfrm>
        </p:spPr>
        <p:txBody>
          <a:bodyPr>
            <a:normAutofit/>
          </a:bodyPr>
          <a:lstStyle/>
          <a:p>
            <a:pPr algn="ctr" eaLnBrk="1" fontAlgn="auto" hangingPunct="1">
              <a:spcAft>
                <a:spcPts val="0"/>
              </a:spcAft>
              <a:defRPr/>
            </a:pPr>
            <a:r>
              <a:rPr lang="en-CA" sz="8800" b="1" dirty="0">
                <a:solidFill>
                  <a:srgbClr val="00B0F0"/>
                </a:solidFill>
              </a:rPr>
              <a:t>QUESTIONS?</a:t>
            </a:r>
            <a:endParaRPr sz="8800" b="1" dirty="0">
              <a:solidFill>
                <a:srgbClr val="00B0F0"/>
              </a:solidFill>
            </a:endParaRPr>
          </a:p>
        </p:txBody>
      </p:sp>
      <p:sp>
        <p:nvSpPr>
          <p:cNvPr id="2" name="Subtitle 1"/>
          <p:cNvSpPr>
            <a:spLocks noGrp="1"/>
          </p:cNvSpPr>
          <p:nvPr>
            <p:ph type="subTitle" idx="1"/>
          </p:nvPr>
        </p:nvSpPr>
        <p:spPr/>
        <p:txBody>
          <a:bodyPr/>
          <a:lstStyle/>
          <a:p>
            <a:r>
              <a:rPr lang="en-CA" dirty="0"/>
              <a:t>Thanks for reviewing</a:t>
            </a:r>
          </a:p>
        </p:txBody>
      </p:sp>
    </p:spTree>
    <p:extLst>
      <p:ext uri="{BB962C8B-B14F-4D97-AF65-F5344CB8AC3E}">
        <p14:creationId xmlns:p14="http://schemas.microsoft.com/office/powerpoint/2010/main" val="8961592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r>
              <a:rPr lang="en-CA" sz="3600" b="1" dirty="0">
                <a:solidFill>
                  <a:srgbClr val="006564"/>
                </a:solidFill>
              </a:rPr>
              <a:t>CSS Funded</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1268730"/>
            <a:ext cx="8229600" cy="4525963"/>
          </a:xfrm>
        </p:spPr>
        <p:txBody>
          <a:bodyPr>
            <a:normAutofit lnSpcReduction="10000"/>
          </a:bodyPr>
          <a:lstStyle/>
          <a:p>
            <a:pPr marL="0" indent="0" algn="ctr">
              <a:buNone/>
            </a:pPr>
            <a:r>
              <a:rPr lang="en-CA" sz="3500" b="1" dirty="0">
                <a:solidFill>
                  <a:srgbClr val="00B0F0"/>
                </a:solidFill>
              </a:rPr>
              <a:t>Community Support Services for Seniors Team</a:t>
            </a:r>
          </a:p>
          <a:p>
            <a:pPr marL="0" indent="0" algn="ctr">
              <a:buNone/>
            </a:pPr>
            <a:r>
              <a:rPr lang="en-CA" b="1" dirty="0">
                <a:solidFill>
                  <a:schemeClr val="accent3">
                    <a:lumMod val="50000"/>
                  </a:schemeClr>
                </a:solidFill>
              </a:rPr>
              <a:t>1 Community Support Services for Seniors and Adults with Disabilities/Volunteer Coordinator</a:t>
            </a:r>
          </a:p>
          <a:p>
            <a:pPr marL="0" indent="0" algn="ctr">
              <a:buNone/>
            </a:pPr>
            <a:r>
              <a:rPr lang="en-CA" b="1" dirty="0">
                <a:solidFill>
                  <a:schemeClr val="accent3">
                    <a:lumMod val="50000"/>
                  </a:schemeClr>
                </a:solidFill>
              </a:rPr>
              <a:t>1 CSS Life Enrichment Lead </a:t>
            </a:r>
          </a:p>
          <a:p>
            <a:pPr marL="0" indent="0" algn="ctr">
              <a:buNone/>
            </a:pPr>
            <a:r>
              <a:rPr lang="en-CA" b="1" dirty="0">
                <a:solidFill>
                  <a:schemeClr val="accent3">
                    <a:lumMod val="50000"/>
                  </a:schemeClr>
                </a:solidFill>
              </a:rPr>
              <a:t>1 Assisted Living Staffing Coordinator</a:t>
            </a:r>
          </a:p>
          <a:p>
            <a:pPr marL="0" indent="0" algn="ctr">
              <a:buNone/>
            </a:pPr>
            <a:r>
              <a:rPr lang="en-CA" b="1" dirty="0">
                <a:solidFill>
                  <a:schemeClr val="accent3">
                    <a:lumMod val="50000"/>
                  </a:schemeClr>
                </a:solidFill>
              </a:rPr>
              <a:t>1 Assisted Living Client Services Coordinator</a:t>
            </a:r>
          </a:p>
          <a:p>
            <a:pPr marL="0" indent="0" algn="ctr">
              <a:buNone/>
            </a:pPr>
            <a:r>
              <a:rPr lang="en-CA" b="1" dirty="0">
                <a:solidFill>
                  <a:schemeClr val="accent3">
                    <a:lumMod val="50000"/>
                  </a:schemeClr>
                </a:solidFill>
              </a:rPr>
              <a:t>Full time, part time and casual PSWs/DSWs</a:t>
            </a:r>
          </a:p>
          <a:p>
            <a:pPr marL="0" indent="0" algn="ctr">
              <a:buNone/>
            </a:pP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270942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1029244"/>
            <a:ext cx="8229600" cy="4525963"/>
          </a:xfrm>
        </p:spPr>
        <p:txBody>
          <a:bodyPr>
            <a:normAutofit/>
          </a:bodyPr>
          <a:lstStyle/>
          <a:p>
            <a:pPr marL="0" indent="0" algn="ctr">
              <a:buNone/>
            </a:pPr>
            <a:r>
              <a:rPr lang="en-CA" sz="3500" b="1" dirty="0">
                <a:solidFill>
                  <a:srgbClr val="00B0F0"/>
                </a:solidFill>
              </a:rPr>
              <a:t>Health Promotion </a:t>
            </a:r>
            <a:r>
              <a:rPr lang="en-CA" sz="3600" b="1" dirty="0">
                <a:solidFill>
                  <a:srgbClr val="00B0F0"/>
                </a:solidFill>
              </a:rPr>
              <a:t>Team</a:t>
            </a:r>
          </a:p>
          <a:p>
            <a:pPr marL="0" indent="0" algn="ctr">
              <a:buNone/>
            </a:pPr>
            <a:r>
              <a:rPr lang="en-CA" b="1" dirty="0">
                <a:solidFill>
                  <a:srgbClr val="006564"/>
                </a:solidFill>
              </a:rPr>
              <a:t>Stephanie Skelding, R.N.</a:t>
            </a:r>
          </a:p>
          <a:p>
            <a:pPr marL="0" indent="0" algn="ctr">
              <a:buNone/>
            </a:pPr>
            <a:r>
              <a:rPr lang="en-CA" b="1" dirty="0">
                <a:solidFill>
                  <a:srgbClr val="006564"/>
                </a:solidFill>
              </a:rPr>
              <a:t>Health Promoter/Systems Navigator, </a:t>
            </a:r>
          </a:p>
          <a:p>
            <a:pPr marL="0" indent="0" algn="ctr">
              <a:buNone/>
            </a:pPr>
            <a:r>
              <a:rPr lang="en-CA" b="1" dirty="0">
                <a:solidFill>
                  <a:srgbClr val="006564"/>
                </a:solidFill>
              </a:rPr>
              <a:t>Diane Van Dyk, </a:t>
            </a:r>
          </a:p>
          <a:p>
            <a:pPr marL="0" indent="0" algn="ctr">
              <a:buNone/>
            </a:pPr>
            <a:r>
              <a:rPr lang="en-CA" b="1" dirty="0">
                <a:solidFill>
                  <a:srgbClr val="006564"/>
                </a:solidFill>
              </a:rPr>
              <a:t>Health Promoter/Community Developer</a:t>
            </a:r>
          </a:p>
          <a:p>
            <a:pPr marL="0" indent="0" algn="ctr">
              <a:buNone/>
            </a:pPr>
            <a:r>
              <a:rPr lang="en-CA" b="1" dirty="0">
                <a:solidFill>
                  <a:srgbClr val="006564"/>
                </a:solidFill>
              </a:rPr>
              <a:t>Tanya Dale</a:t>
            </a:r>
          </a:p>
          <a:p>
            <a:pPr marL="0" indent="0" algn="ctr">
              <a:buNone/>
            </a:pPr>
            <a:r>
              <a:rPr lang="en-CA" b="1" dirty="0">
                <a:solidFill>
                  <a:srgbClr val="006564"/>
                </a:solidFill>
              </a:rPr>
              <a:t>Homelessness Systems Navigator</a:t>
            </a:r>
          </a:p>
          <a:p>
            <a:pPr marL="0" indent="0" algn="ctr">
              <a:buNone/>
            </a:pPr>
            <a:endParaRPr lang="en-CA" b="1" dirty="0">
              <a:solidFill>
                <a:srgbClr val="006564"/>
              </a:solidFill>
            </a:endParaRPr>
          </a:p>
          <a:p>
            <a:pPr marL="0" indent="0" algn="ctr">
              <a:buNone/>
            </a:pP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336799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CA" dirty="0"/>
              <a:t>Definition of Health Promotion</a:t>
            </a:r>
          </a:p>
        </p:txBody>
      </p:sp>
      <p:sp>
        <p:nvSpPr>
          <p:cNvPr id="3" name="Content Placeholder 2"/>
          <p:cNvSpPr>
            <a:spLocks noGrp="1"/>
          </p:cNvSpPr>
          <p:nvPr>
            <p:ph idx="1"/>
          </p:nvPr>
        </p:nvSpPr>
        <p:spPr/>
        <p:txBody>
          <a:bodyPr/>
          <a:lstStyle/>
          <a:p>
            <a:r>
              <a:rPr lang="en-CA" dirty="0"/>
              <a:t>Health Promotion is based on the social determinants of health and is more than the absence of disease.  It is a resource for living that includes a sense of physical, mental, emotional, spiritual and social wellbeing.</a:t>
            </a:r>
          </a:p>
          <a:p>
            <a:endParaRPr lang="en-CA" dirty="0"/>
          </a:p>
        </p:txBody>
      </p:sp>
    </p:spTree>
    <p:extLst>
      <p:ext uri="{BB962C8B-B14F-4D97-AF65-F5344CB8AC3E}">
        <p14:creationId xmlns:p14="http://schemas.microsoft.com/office/powerpoint/2010/main" val="29995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fontScale="90000"/>
          </a:bodyPr>
          <a:lstStyle/>
          <a:p>
            <a:r>
              <a:rPr lang="en-CA" dirty="0"/>
              <a:t>Examples of Social Determinants of Health</a:t>
            </a:r>
          </a:p>
        </p:txBody>
      </p:sp>
      <p:sp>
        <p:nvSpPr>
          <p:cNvPr id="3" name="Content Placeholder 2"/>
          <p:cNvSpPr>
            <a:spLocks noGrp="1"/>
          </p:cNvSpPr>
          <p:nvPr>
            <p:ph idx="1"/>
          </p:nvPr>
        </p:nvSpPr>
        <p:spPr/>
        <p:txBody>
          <a:bodyPr/>
          <a:lstStyle/>
          <a:p>
            <a:pPr lvl="0"/>
            <a:r>
              <a:rPr lang="en-CA" dirty="0"/>
              <a:t>Income and social status</a:t>
            </a:r>
          </a:p>
          <a:p>
            <a:pPr lvl="0"/>
            <a:r>
              <a:rPr lang="en-CA" dirty="0"/>
              <a:t>Healthy child development</a:t>
            </a:r>
          </a:p>
          <a:p>
            <a:pPr lvl="0"/>
            <a:r>
              <a:rPr lang="en-CA" dirty="0"/>
              <a:t>Education</a:t>
            </a:r>
          </a:p>
          <a:p>
            <a:pPr lvl="0"/>
            <a:r>
              <a:rPr lang="en-CA" dirty="0"/>
              <a:t>Social and physical environments</a:t>
            </a:r>
          </a:p>
          <a:p>
            <a:pPr lvl="0"/>
            <a:r>
              <a:rPr lang="en-CA" dirty="0"/>
              <a:t>Employment and working conditions</a:t>
            </a:r>
          </a:p>
          <a:p>
            <a:pPr lvl="0"/>
            <a:r>
              <a:rPr lang="en-CA" dirty="0"/>
              <a:t>Personal health practices and coping skills</a:t>
            </a:r>
          </a:p>
          <a:p>
            <a:endParaRPr lang="en-CA" dirty="0"/>
          </a:p>
        </p:txBody>
      </p:sp>
    </p:spTree>
    <p:extLst>
      <p:ext uri="{BB962C8B-B14F-4D97-AF65-F5344CB8AC3E}">
        <p14:creationId xmlns:p14="http://schemas.microsoft.com/office/powerpoint/2010/main" val="317899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CA" dirty="0"/>
              <a:t>Some Current Health Promotion Activities </a:t>
            </a:r>
            <a:br>
              <a:rPr lang="en-CA" dirty="0"/>
            </a:br>
            <a:endParaRPr lang="en-CA" dirty="0"/>
          </a:p>
        </p:txBody>
      </p:sp>
      <p:sp>
        <p:nvSpPr>
          <p:cNvPr id="3" name="Content Placeholder 2"/>
          <p:cNvSpPr>
            <a:spLocks noGrp="1"/>
          </p:cNvSpPr>
          <p:nvPr>
            <p:ph idx="1"/>
          </p:nvPr>
        </p:nvSpPr>
        <p:spPr>
          <a:xfrm>
            <a:off x="457200" y="1447800"/>
            <a:ext cx="8229600" cy="4191000"/>
          </a:xfrm>
        </p:spPr>
        <p:txBody>
          <a:bodyPr>
            <a:normAutofit/>
          </a:bodyPr>
          <a:lstStyle/>
          <a:p>
            <a:pPr lvl="0"/>
            <a:r>
              <a:rPr lang="en-CA" dirty="0"/>
              <a:t>Men’s Cooking class</a:t>
            </a:r>
          </a:p>
          <a:p>
            <a:pPr lvl="0"/>
            <a:r>
              <a:rPr lang="en-CA" dirty="0"/>
              <a:t>Healthy Beginnings, Healthy Life</a:t>
            </a:r>
          </a:p>
          <a:p>
            <a:pPr lvl="0"/>
            <a:r>
              <a:rPr lang="en-CA" dirty="0"/>
              <a:t>Smoking Cessation Counselling/Quit Cafe</a:t>
            </a:r>
          </a:p>
          <a:p>
            <a:pPr lvl="0"/>
            <a:r>
              <a:rPr lang="en-CA" dirty="0"/>
              <a:t>Community Health and Wellbeing Week activities</a:t>
            </a:r>
          </a:p>
          <a:p>
            <a:pPr lvl="0"/>
            <a:r>
              <a:rPr lang="en-CA" dirty="0"/>
              <a:t>Community Gardens (West Lorne and Rodney)</a:t>
            </a:r>
          </a:p>
          <a:p>
            <a:pPr lvl="0"/>
            <a:r>
              <a:rPr lang="en-CA" dirty="0"/>
              <a:t>Social Prescribing</a:t>
            </a:r>
          </a:p>
        </p:txBody>
      </p:sp>
    </p:spTree>
    <p:extLst>
      <p:ext uri="{BB962C8B-B14F-4D97-AF65-F5344CB8AC3E}">
        <p14:creationId xmlns:p14="http://schemas.microsoft.com/office/powerpoint/2010/main" val="218586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655638"/>
          </a:xfrm>
        </p:spPr>
        <p:txBody>
          <a:bodyPr>
            <a:normAutofit fontScale="90000"/>
          </a:bodyPr>
          <a:lstStyle/>
          <a:p>
            <a:r>
              <a:rPr lang="en-CA" dirty="0"/>
              <a:t>Definition of </a:t>
            </a:r>
            <a:br>
              <a:rPr lang="en-CA" dirty="0"/>
            </a:br>
            <a:r>
              <a:rPr lang="en-CA" dirty="0"/>
              <a:t>Systems Navigation</a:t>
            </a:r>
            <a:br>
              <a:rPr lang="en-CA" dirty="0"/>
            </a:br>
            <a:endParaRPr lang="en-CA" dirty="0"/>
          </a:p>
        </p:txBody>
      </p:sp>
      <p:sp>
        <p:nvSpPr>
          <p:cNvPr id="3" name="Content Placeholder 2"/>
          <p:cNvSpPr>
            <a:spLocks noGrp="1"/>
          </p:cNvSpPr>
          <p:nvPr>
            <p:ph idx="1"/>
          </p:nvPr>
        </p:nvSpPr>
        <p:spPr>
          <a:xfrm>
            <a:off x="544286" y="1676399"/>
            <a:ext cx="8229600" cy="3810001"/>
          </a:xfrm>
        </p:spPr>
        <p:txBody>
          <a:bodyPr/>
          <a:lstStyle/>
          <a:p>
            <a:r>
              <a:rPr lang="en-CA" dirty="0"/>
              <a:t>Assist individuals in navigating the health system, community programs and supports, and social services.</a:t>
            </a:r>
          </a:p>
          <a:p>
            <a:endParaRPr lang="en-CA" dirty="0"/>
          </a:p>
        </p:txBody>
      </p:sp>
    </p:spTree>
    <p:extLst>
      <p:ext uri="{BB962C8B-B14F-4D97-AF65-F5344CB8AC3E}">
        <p14:creationId xmlns:p14="http://schemas.microsoft.com/office/powerpoint/2010/main" val="383304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CA" dirty="0"/>
              <a:t>Definition of Community Development</a:t>
            </a:r>
            <a:br>
              <a:rPr lang="en-CA" dirty="0"/>
            </a:br>
            <a:endParaRPr lang="en-CA" dirty="0"/>
          </a:p>
        </p:txBody>
      </p:sp>
      <p:sp>
        <p:nvSpPr>
          <p:cNvPr id="3" name="Content Placeholder 2"/>
          <p:cNvSpPr>
            <a:spLocks noGrp="1"/>
          </p:cNvSpPr>
          <p:nvPr>
            <p:ph idx="1"/>
          </p:nvPr>
        </p:nvSpPr>
        <p:spPr>
          <a:xfrm>
            <a:off x="457200" y="1447800"/>
            <a:ext cx="8229600" cy="4191000"/>
          </a:xfrm>
        </p:spPr>
        <p:txBody>
          <a:bodyPr>
            <a:normAutofit fontScale="70000" lnSpcReduction="20000"/>
          </a:bodyPr>
          <a:lstStyle/>
          <a:p>
            <a:r>
              <a:rPr lang="en-CA" dirty="0"/>
              <a:t>The Community Developer seeks to empower individuals and groups of people by providing them with the skills they need to effect change in their own communities.</a:t>
            </a:r>
          </a:p>
          <a:p>
            <a:pPr lvl="0"/>
            <a:r>
              <a:rPr lang="en-CA" dirty="0"/>
              <a:t>Community Development starts from the principle that within any community there is a wealth of knowledge and experience which, if used in creative ways, can be channeled into collective action to achieve the communities' desired goals.  Examples:</a:t>
            </a:r>
          </a:p>
          <a:p>
            <a:pPr lvl="0"/>
            <a:endParaRPr lang="en-CA" dirty="0"/>
          </a:p>
          <a:p>
            <a:pPr lvl="0"/>
            <a:r>
              <a:rPr lang="en-CA" dirty="0"/>
              <a:t>Food Security-Community Gardens, Good Food Box Program</a:t>
            </a:r>
          </a:p>
          <a:p>
            <a:pPr lvl="0"/>
            <a:r>
              <a:rPr lang="en-CA" dirty="0"/>
              <a:t>2019 Canadian Index of Wellbeing Survey </a:t>
            </a:r>
          </a:p>
          <a:p>
            <a:pPr lvl="0"/>
            <a:r>
              <a:rPr lang="en-CA" dirty="0"/>
              <a:t>Homelessness and Housing Stability work</a:t>
            </a:r>
          </a:p>
          <a:p>
            <a:pPr marL="0" lvl="0" indent="0">
              <a:buNone/>
            </a:pPr>
            <a:endParaRPr lang="en-CA" dirty="0"/>
          </a:p>
          <a:p>
            <a:endParaRPr lang="en-CA" dirty="0"/>
          </a:p>
        </p:txBody>
      </p:sp>
    </p:spTree>
    <p:extLst>
      <p:ext uri="{BB962C8B-B14F-4D97-AF65-F5344CB8AC3E}">
        <p14:creationId xmlns:p14="http://schemas.microsoft.com/office/powerpoint/2010/main" val="3805820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2158</Words>
  <Application>Microsoft Office PowerPoint</Application>
  <PresentationFormat>On-screen Show (4:3)</PresentationFormat>
  <Paragraphs>243</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Script MT Bold</vt:lpstr>
      <vt:lpstr>Symbol</vt:lpstr>
      <vt:lpstr>Wingdings</vt:lpstr>
      <vt:lpstr>Office Theme</vt:lpstr>
      <vt:lpstr>Community Health Services</vt:lpstr>
      <vt:lpstr>Community Services Teams CHC funded</vt:lpstr>
      <vt:lpstr>Community Services Teams CSS Funded </vt:lpstr>
      <vt:lpstr>Community Services Teams </vt:lpstr>
      <vt:lpstr>Definition of Health Promotion</vt:lpstr>
      <vt:lpstr>Examples of Social Determinants of Health</vt:lpstr>
      <vt:lpstr>Some Current Health Promotion Activities  </vt:lpstr>
      <vt:lpstr>Definition of  Systems Navigation </vt:lpstr>
      <vt:lpstr>Definition of Community Development </vt:lpstr>
      <vt:lpstr>Community Services Teams </vt:lpstr>
      <vt:lpstr>Community Services Teams </vt:lpstr>
      <vt:lpstr>Community Services Teams </vt:lpstr>
      <vt:lpstr>Mental Health Team</vt:lpstr>
      <vt:lpstr>Community Services Teams </vt:lpstr>
      <vt:lpstr>Description of Services </vt:lpstr>
      <vt:lpstr>Services Available to Clients</vt:lpstr>
      <vt:lpstr>Some Groups Available to Clients</vt:lpstr>
      <vt:lpstr>Community Services Teams </vt:lpstr>
      <vt:lpstr>Community Support Services available for seniors in the West end of Elgin County Some examples:  </vt:lpstr>
      <vt:lpstr>Our Teams</vt:lpstr>
      <vt:lpstr>ASSISTED LIVING SERVICES</vt:lpstr>
      <vt:lpstr>Core  Services Available Could Include: </vt:lpstr>
      <vt:lpstr>PowerPoint Presentation</vt:lpstr>
      <vt:lpstr>PowerPoint Presentation</vt:lpstr>
      <vt:lpstr>PowerPoint Presentation</vt:lpstr>
      <vt:lpstr>PowerPoint Presentation</vt:lpstr>
      <vt:lpstr>QUESTIONS?</vt:lpstr>
    </vt:vector>
  </TitlesOfParts>
  <Company>Seed Communications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Sinclair</dc:creator>
  <cp:lastModifiedBy>Barry Fellinger</cp:lastModifiedBy>
  <cp:revision>52</cp:revision>
  <cp:lastPrinted>2013-12-13T18:23:04Z</cp:lastPrinted>
  <dcterms:created xsi:type="dcterms:W3CDTF">2013-05-13T16:50:23Z</dcterms:created>
  <dcterms:modified xsi:type="dcterms:W3CDTF">2021-10-20T16:10:57Z</dcterms:modified>
</cp:coreProperties>
</file>