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6" r:id="rId2"/>
    <p:sldId id="276" r:id="rId3"/>
    <p:sldId id="323" r:id="rId4"/>
    <p:sldId id="295" r:id="rId5"/>
    <p:sldId id="299" r:id="rId6"/>
    <p:sldId id="300" r:id="rId7"/>
    <p:sldId id="301" r:id="rId8"/>
    <p:sldId id="304" r:id="rId9"/>
    <p:sldId id="305" r:id="rId10"/>
    <p:sldId id="296" r:id="rId11"/>
    <p:sldId id="326" r:id="rId12"/>
    <p:sldId id="327" r:id="rId13"/>
    <p:sldId id="307" r:id="rId14"/>
    <p:sldId id="297" r:id="rId15"/>
    <p:sldId id="313" r:id="rId16"/>
    <p:sldId id="314" r:id="rId17"/>
    <p:sldId id="328" r:id="rId18"/>
    <p:sldId id="290" r:id="rId19"/>
    <p:sldId id="291" r:id="rId20"/>
    <p:sldId id="292" r:id="rId21"/>
    <p:sldId id="293" r:id="rId22"/>
    <p:sldId id="294" r:id="rId23"/>
    <p:sldId id="259" r:id="rId24"/>
    <p:sldId id="265" r:id="rId25"/>
    <p:sldId id="268" r:id="rId26"/>
    <p:sldId id="325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6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F0ED9-3805-4AA9-9D97-B2EE74E6C205}" type="datetimeFigureOut">
              <a:rPr lang="en-CA" smtClean="0"/>
              <a:t>2021-10-25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00D2B-7E63-47AA-B791-321EC858AF2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299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7DA1E7-EB2E-4B93-8E64-B1E78E0AFF8D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4E96B2-B559-4C1D-B508-58FF9FAA0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9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6DE1-A137-4EBE-BA05-759D08971912}" type="slidenum">
              <a:rPr lang="en-CA" smtClean="0"/>
              <a:pPr/>
              <a:t>15</a:t>
            </a:fld>
            <a:endParaRPr lang="en-CA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6DE1-A137-4EBE-BA05-759D08971912}" type="slidenum">
              <a:rPr lang="en-CA" smtClean="0"/>
              <a:pPr/>
              <a:t>16</a:t>
            </a:fld>
            <a:endParaRPr lang="en-CA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66DE1-A137-4EBE-BA05-759D08971912}" type="slidenum">
              <a:rPr lang="en-CA" smtClean="0"/>
              <a:pPr/>
              <a:t>17</a:t>
            </a:fld>
            <a:endParaRPr lang="en-CA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3E8E46-6344-4E2A-9E6A-290913C02BE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5FAE2C-B578-4E7E-A413-DADAAC3FD65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31548-1A99-449F-8AB1-8782CABABA0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31548-1A99-449F-8AB1-8782CABABA0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FE4D-1540-4EF6-A69F-9E0CF6AC5D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FE4D-1540-4EF6-A69F-9E0CF6AC5D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6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FE4D-1540-4EF6-A69F-9E0CF6AC5D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6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FE4D-1540-4EF6-A69F-9E0CF6AC5D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7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4FE4D-1540-4EF6-A69F-9E0CF6AC5D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31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A7C92-FA02-45D0-BFDE-221F625562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9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6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6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4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1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9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8AE76B-A1AE-C741-BFA4-03AEDC23EFE3}" type="datetimeFigureOut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71461F-1941-7649-B895-6BC7BECFD8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pic>
        <p:nvPicPr>
          <p:cNvPr id="4" name="Picture 3" descr="3434 WE_PPT Backg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96282"/>
            <a:ext cx="7772400" cy="1470025"/>
          </a:xfrm>
        </p:spPr>
        <p:txBody>
          <a:bodyPr/>
          <a:lstStyle/>
          <a:p>
            <a:r>
              <a:rPr lang="en-CA" dirty="0"/>
              <a:t>Community Health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8078"/>
            <a:ext cx="6400800" cy="1752600"/>
          </a:xfrm>
        </p:spPr>
        <p:txBody>
          <a:bodyPr/>
          <a:lstStyle/>
          <a:p>
            <a:r>
              <a:rPr lang="en-CA" dirty="0"/>
              <a:t>Presentation for  WECHC  </a:t>
            </a:r>
          </a:p>
          <a:p>
            <a:r>
              <a:rPr lang="en-CA" dirty="0"/>
              <a:t>Board Orientation</a:t>
            </a:r>
          </a:p>
          <a:p>
            <a:r>
              <a:rPr lang="en-CA" dirty="0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70726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Let’s Connect (Early Years) Team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Debi Feasey R.N.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 Larissa Church R.D.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Cindy DaCosta, E.C.E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Kelly Patterson , Child and Youth Worker (CYW)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Larissa: </a:t>
            </a:r>
            <a:r>
              <a:rPr lang="en-CA" dirty="0">
                <a:ea typeface="Calibri"/>
                <a:cs typeface="Times New Roman"/>
              </a:rPr>
              <a:t>Registered Dietitian: Nutrition Support and Advice for individuals and families 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CA" dirty="0">
                <a:ea typeface="Calibri"/>
                <a:cs typeface="Times New Roman"/>
              </a:rPr>
              <a:t>(all ages) (non-diabetic)</a:t>
            </a:r>
          </a:p>
          <a:p>
            <a:pPr marL="0" indent="0">
              <a:buNone/>
            </a:pPr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9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830"/>
            <a:ext cx="8229600" cy="48258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CA" sz="14000" b="1" dirty="0">
                <a:solidFill>
                  <a:srgbClr val="00B0F0"/>
                </a:solidFill>
              </a:rPr>
              <a:t>Let’s Connect (Early Years) Programs</a:t>
            </a:r>
          </a:p>
          <a:p>
            <a:pPr marL="0" indent="0" algn="ctr">
              <a:buNone/>
            </a:pPr>
            <a:endParaRPr lang="en-CA" sz="14000" b="1" dirty="0">
              <a:solidFill>
                <a:srgbClr val="00B0F0"/>
              </a:solidFill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Registered Nurse: Breastfeeding Support and Advice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Registered Early Childhood Educator: Individual tutoring up to grade 2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Prenatal Classes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Grow with Baby (West Lorne,  Dutton, Rodney)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Kitchen Kids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Baby Food Making/Beyond Baby Food Making</a:t>
            </a:r>
          </a:p>
          <a:p>
            <a:pPr marL="0" indent="0">
              <a:buNone/>
            </a:pPr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8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86" y="846138"/>
            <a:ext cx="8665028" cy="483675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CA" sz="14000" b="1" dirty="0">
                <a:solidFill>
                  <a:srgbClr val="00B0F0"/>
                </a:solidFill>
              </a:rPr>
              <a:t>Let’s Connect (Early Years) Sample Programs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Cooking Kids</a:t>
            </a:r>
            <a:endParaRPr lang="en-CA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Krazy Kitchen</a:t>
            </a:r>
            <a:endParaRPr lang="en-CA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Collective Kitchen Opportunities</a:t>
            </a:r>
            <a:endParaRPr lang="en-CA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Craving Change</a:t>
            </a:r>
            <a:endParaRPr lang="en-CA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Count Down to Christmas</a:t>
            </a:r>
            <a:endParaRPr lang="en-CA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Around the Kitchen Table (10-12 year olds)</a:t>
            </a:r>
            <a:endParaRPr lang="en-CA" sz="4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CA" sz="9600" dirty="0">
                <a:ea typeface="Calibri"/>
                <a:cs typeface="Times New Roman"/>
              </a:rPr>
              <a:t>Car Seat Education</a:t>
            </a:r>
            <a:endParaRPr lang="en-CA" sz="4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88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844824"/>
            <a:ext cx="2470220" cy="4071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614041"/>
          </a:xfrm>
        </p:spPr>
        <p:txBody>
          <a:bodyPr>
            <a:normAutofit/>
          </a:bodyPr>
          <a:lstStyle/>
          <a:p>
            <a:r>
              <a:rPr lang="en-CA" dirty="0"/>
              <a:t>Mental Health Team</a:t>
            </a:r>
          </a:p>
        </p:txBody>
      </p:sp>
    </p:spTree>
    <p:extLst>
      <p:ext uri="{BB962C8B-B14F-4D97-AF65-F5344CB8AC3E}">
        <p14:creationId xmlns:p14="http://schemas.microsoft.com/office/powerpoint/2010/main" val="137865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Mental Health Team</a:t>
            </a:r>
          </a:p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Melanie Silos-Crowell, M.S.W. </a:t>
            </a:r>
          </a:p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Robert Wojkowski, M.Sc. OT Reg. (Ont.)</a:t>
            </a:r>
          </a:p>
          <a:p>
            <a:pPr algn="ctr"/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Amanda Blackburn, M.S.W.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6564"/>
              </a:solidFill>
            </a:endParaRPr>
          </a:p>
          <a:p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6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Description of Services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654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Services include: </a:t>
            </a:r>
          </a:p>
          <a:p>
            <a:r>
              <a:rPr lang="en-CA" dirty="0"/>
              <a:t>RAM appointments</a:t>
            </a:r>
          </a:p>
          <a:p>
            <a:r>
              <a:rPr lang="en-CA" dirty="0"/>
              <a:t>Individual counselling and therapy</a:t>
            </a:r>
          </a:p>
          <a:p>
            <a:r>
              <a:rPr lang="en-CA" dirty="0"/>
              <a:t>Couples counselling</a:t>
            </a:r>
          </a:p>
          <a:p>
            <a:pPr>
              <a:spcBef>
                <a:spcPts val="1800"/>
              </a:spcBef>
            </a:pPr>
            <a:r>
              <a:rPr lang="en-CA" dirty="0"/>
              <a:t>Eligibility</a:t>
            </a:r>
          </a:p>
          <a:p>
            <a:pPr lvl="1"/>
            <a:r>
              <a:rPr lang="en-CA" dirty="0"/>
              <a:t>Medical Provider not needed</a:t>
            </a:r>
          </a:p>
          <a:p>
            <a:pPr lvl="1"/>
            <a:r>
              <a:rPr lang="en-CA" dirty="0"/>
              <a:t>Voluntary Service (Over 12yrs old.)</a:t>
            </a:r>
          </a:p>
          <a:p>
            <a:pPr lvl="1"/>
            <a:r>
              <a:rPr lang="en-CA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4081737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Services Available to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r>
              <a:rPr lang="en-CA" dirty="0"/>
              <a:t>Age breakdown:</a:t>
            </a:r>
          </a:p>
          <a:p>
            <a:pPr lvl="1"/>
            <a:r>
              <a:rPr lang="en-CA" dirty="0"/>
              <a:t>Up to 18yrs old (Mel)</a:t>
            </a:r>
          </a:p>
          <a:p>
            <a:pPr lvl="1"/>
            <a:r>
              <a:rPr lang="en-CA" dirty="0"/>
              <a:t>18-64 yrs old (Rob and Amanda)</a:t>
            </a:r>
          </a:p>
          <a:p>
            <a:pPr lvl="1">
              <a:buNone/>
            </a:pPr>
            <a:endParaRPr lang="en-CA" dirty="0"/>
          </a:p>
          <a:p>
            <a:r>
              <a:rPr lang="en-CA" dirty="0"/>
              <a:t>WECHC clients can access specialized assessment: Child and Adult Psychiatry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107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Some Groups Available to Clients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943"/>
            <a:ext cx="8229600" cy="4525963"/>
          </a:xfrm>
        </p:spPr>
        <p:txBody>
          <a:bodyPr/>
          <a:lstStyle/>
          <a:p>
            <a:r>
              <a:rPr lang="en-CA" dirty="0"/>
              <a:t>Happiness 101</a:t>
            </a:r>
          </a:p>
          <a:p>
            <a:r>
              <a:rPr lang="en-CA" dirty="0"/>
              <a:t>Quit Café</a:t>
            </a:r>
          </a:p>
          <a:p>
            <a:r>
              <a:rPr lang="en-CA" dirty="0"/>
              <a:t>Sleep Better</a:t>
            </a:r>
          </a:p>
          <a:p>
            <a:r>
              <a:rPr lang="en-CA" dirty="0"/>
              <a:t>Mindfulness</a:t>
            </a:r>
          </a:p>
          <a:p>
            <a:r>
              <a:rPr lang="en-CA" dirty="0"/>
              <a:t>Working with Emotions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467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Community Support Services Team (CSS)</a:t>
            </a:r>
          </a:p>
          <a:p>
            <a:pPr marL="0" indent="0" algn="ctr">
              <a:buNone/>
            </a:pPr>
            <a:endParaRPr lang="en-CA" sz="35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CA" sz="3300" b="1" dirty="0"/>
              <a:t>Shelly Vergeer, CSS/Volunteer Coordinator</a:t>
            </a:r>
          </a:p>
          <a:p>
            <a:pPr marL="0" indent="0" algn="ctr">
              <a:buNone/>
            </a:pPr>
            <a:r>
              <a:rPr lang="en-CA" sz="3300" b="1" dirty="0"/>
              <a:t> Jenna Noorenberghe, CSS Life Enrichment Lead</a:t>
            </a:r>
          </a:p>
          <a:p>
            <a:pPr marL="0" indent="0" algn="ctr">
              <a:buNone/>
            </a:pPr>
            <a:endParaRPr lang="en-CA" sz="3300" b="1" dirty="0"/>
          </a:p>
          <a:p>
            <a:pPr marL="0" indent="0" algn="ctr">
              <a:buNone/>
            </a:pPr>
            <a:endParaRPr lang="en-CA" sz="4400" b="1" dirty="0">
              <a:solidFill>
                <a:srgbClr val="006564"/>
              </a:solidFill>
            </a:endParaRPr>
          </a:p>
          <a:p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924800" cy="33210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</a:rPr>
              <a:t>Community Support Services available for seniors in the West end of Elgin County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Some examples: </a:t>
            </a:r>
            <a:br>
              <a:rPr lang="en-US" dirty="0"/>
            </a:br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69887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43000" y="3159125"/>
            <a:ext cx="6934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 dirty="0"/>
              <a:t>Meals on Wheels</a:t>
            </a:r>
          </a:p>
          <a:p>
            <a:pPr>
              <a:buFontTx/>
              <a:buChar char="•"/>
            </a:pPr>
            <a:r>
              <a:rPr lang="en-US" b="1" dirty="0"/>
              <a:t>Transportation (including accessible vehicle)</a:t>
            </a:r>
          </a:p>
          <a:p>
            <a:pPr>
              <a:buFontTx/>
              <a:buChar char="•"/>
            </a:pPr>
            <a:r>
              <a:rPr lang="en-US" b="1" dirty="0"/>
              <a:t>Friendly Visiting</a:t>
            </a:r>
          </a:p>
          <a:p>
            <a:pPr>
              <a:buFontTx/>
              <a:buChar char="•"/>
            </a:pPr>
            <a:r>
              <a:rPr lang="en-US" b="1" dirty="0"/>
              <a:t>Telephone Reassurance </a:t>
            </a:r>
          </a:p>
          <a:p>
            <a:pPr>
              <a:buFontTx/>
              <a:buChar char="•"/>
            </a:pPr>
            <a:r>
              <a:rPr lang="en-US" b="1" dirty="0"/>
              <a:t>Congregate Dining</a:t>
            </a:r>
          </a:p>
          <a:p>
            <a:pPr>
              <a:buFontTx/>
              <a:buChar char="•"/>
            </a:pPr>
            <a:r>
              <a:rPr lang="en-US" b="1" dirty="0"/>
              <a:t>Caregiver Support Training, Information and Education</a:t>
            </a:r>
          </a:p>
          <a:p>
            <a:pPr>
              <a:buFontTx/>
              <a:buChar char="•"/>
            </a:pPr>
            <a:r>
              <a:rPr lang="en-US" b="1" dirty="0"/>
              <a:t>Exercise and Falls Prevention</a:t>
            </a:r>
          </a:p>
          <a:p>
            <a:pPr>
              <a:buFontTx/>
              <a:buChar char="•"/>
            </a:pPr>
            <a:r>
              <a:rPr lang="en-US" b="1" dirty="0"/>
              <a:t>Digital Navigation Assistance </a:t>
            </a:r>
          </a:p>
          <a:p>
            <a:pPr>
              <a:buFontTx/>
              <a:buChar char="•"/>
            </a:pPr>
            <a:r>
              <a:rPr lang="en-US" b="1" dirty="0"/>
              <a:t>MS, ABI and Parkinson’s Support groups.</a:t>
            </a:r>
          </a:p>
          <a:p>
            <a:pPr>
              <a:buFontTx/>
              <a:buChar char="•"/>
            </a:pPr>
            <a:r>
              <a:rPr lang="en-US" b="1" dirty="0"/>
              <a:t>Volunteer Opportunities </a:t>
            </a:r>
          </a:p>
        </p:txBody>
      </p:sp>
      <p:pic>
        <p:nvPicPr>
          <p:cNvPr id="4103" name="Picture 9" descr="M:\My Documents\1_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7681" y="2994025"/>
            <a:ext cx="12398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49529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r>
              <a:rPr lang="en-CA" sz="3100" b="1" dirty="0">
                <a:solidFill>
                  <a:srgbClr val="006564"/>
                </a:solidFill>
              </a:rPr>
              <a:t>CHC funded</a:t>
            </a:r>
            <a:endParaRPr lang="en-US" sz="31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9099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Health Promotion </a:t>
            </a:r>
            <a:r>
              <a:rPr lang="en-CA" sz="3600" b="1" dirty="0">
                <a:solidFill>
                  <a:srgbClr val="00B0F0"/>
                </a:solidFill>
              </a:rPr>
              <a:t>Team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1 Health Promoter/System Navigator, 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1 Health Promoter/Community Developer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1 Homelessness Systems Navigator (on contract)</a:t>
            </a:r>
          </a:p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Let’s Connect (Early Years) Team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1 RN, 1 Dietitian, 1 ECE, 1 Child and Youth Worker</a:t>
            </a:r>
          </a:p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Mental Health Team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2 Social Workers, 1 O.T.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6564"/>
              </a:solidFill>
            </a:endParaRPr>
          </a:p>
          <a:p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9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Our Teams</a:t>
            </a: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>
                <a:solidFill>
                  <a:srgbClr val="006564"/>
                </a:solidFill>
              </a:rPr>
              <a:t>Community Services Teams</a:t>
            </a:r>
          </a:p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Assisted Living Team</a:t>
            </a:r>
          </a:p>
          <a:p>
            <a:pPr marL="0" indent="0" algn="ctr">
              <a:buNone/>
            </a:pPr>
            <a:r>
              <a:rPr lang="en-CA" sz="3500" b="1" dirty="0">
                <a:solidFill>
                  <a:srgbClr val="006564"/>
                </a:solidFill>
              </a:rPr>
              <a:t>1 A.L. PSW Coordinator- Betty Jo Drent</a:t>
            </a:r>
          </a:p>
          <a:p>
            <a:pPr marL="0" indent="0" algn="ctr">
              <a:buNone/>
            </a:pPr>
            <a:r>
              <a:rPr lang="en-CA" sz="3500" b="1" dirty="0">
                <a:solidFill>
                  <a:srgbClr val="006564"/>
                </a:solidFill>
              </a:rPr>
              <a:t>1 A.L. Client Services Coordinator-Tobi Maniacco</a:t>
            </a:r>
          </a:p>
          <a:p>
            <a:pPr marL="0" indent="0" algn="ctr">
              <a:buNone/>
            </a:pPr>
            <a:r>
              <a:rPr lang="en-CA" sz="3500" b="1" dirty="0">
                <a:solidFill>
                  <a:srgbClr val="006564"/>
                </a:solidFill>
              </a:rPr>
              <a:t> Full Time, Part time and Casual staff, PSWs and DSWs.</a:t>
            </a:r>
            <a:endParaRPr lang="en-CA" b="1" dirty="0">
              <a:solidFill>
                <a:srgbClr val="006564"/>
              </a:solidFill>
            </a:endParaRPr>
          </a:p>
          <a:p>
            <a:pPr marL="0" indent="0" algn="ctr">
              <a:buNone/>
            </a:pPr>
            <a:endParaRPr lang="en-CA" sz="4400" b="1" dirty="0">
              <a:solidFill>
                <a:srgbClr val="006564"/>
              </a:solidFill>
            </a:endParaRPr>
          </a:p>
          <a:p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5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800225"/>
            <a:ext cx="6553200" cy="2771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ASSISTED LIVING SERVICES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-963614" y="4571999"/>
            <a:ext cx="107934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>
              <a:latin typeface="Script MT Bold" pitchFamily="66" charset="0"/>
            </a:endParaRPr>
          </a:p>
          <a:p>
            <a:pPr algn="ctr"/>
            <a:endParaRPr lang="en-US" dirty="0">
              <a:latin typeface="Script MT Bold" pitchFamily="66" charset="0"/>
            </a:endParaRPr>
          </a:p>
        </p:txBody>
      </p:sp>
      <p:pic>
        <p:nvPicPr>
          <p:cNvPr id="4" name="Picture 3" descr="144 Main 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348990" y="3985796"/>
            <a:ext cx="2686050" cy="1409700"/>
          </a:xfrm>
          <a:prstGeom prst="rect">
            <a:avLst/>
          </a:prstGeom>
        </p:spPr>
      </p:pic>
      <p:pic>
        <p:nvPicPr>
          <p:cNvPr id="5" name="Picture 4" descr="CG 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13972" y="381000"/>
            <a:ext cx="3648075" cy="1924050"/>
          </a:xfrm>
          <a:prstGeom prst="rect">
            <a:avLst/>
          </a:prstGeom>
        </p:spPr>
      </p:pic>
      <p:pic>
        <p:nvPicPr>
          <p:cNvPr id="6" name="Picture 5" descr="CS2 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21982" y="381000"/>
            <a:ext cx="36480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9390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20675"/>
            <a:ext cx="7696200" cy="8223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2800" b="1" dirty="0">
                <a:solidFill>
                  <a:srgbClr val="00B0F0"/>
                </a:solidFill>
              </a:rPr>
              <a:t>Core  Services Available Could Include</a:t>
            </a:r>
            <a:r>
              <a:rPr sz="2800" b="1" dirty="0">
                <a:solidFill>
                  <a:srgbClr val="00B0F0"/>
                </a:solidFill>
              </a:rPr>
              <a:t>: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752600"/>
            <a:ext cx="8229600" cy="4495800"/>
          </a:xfrm>
        </p:spPr>
        <p:txBody>
          <a:bodyPr/>
          <a:lstStyle/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Bathing, dressing, other personal care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Medication assistance  and reminders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Grocery help or meal preparation 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Hot meal program 7 days/ week  through Bobier Villa(Dutton locations only)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Light Housekeeping/laundry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Response in an emergency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Security/Reassurance Checks</a:t>
            </a:r>
          </a:p>
          <a:p>
            <a:pPr marR="0" algn="l" eaLnBrk="1" hangingPunct="1">
              <a:buFont typeface="Wingdings" pitchFamily="2" charset="2"/>
              <a:buChar char="­"/>
            </a:pPr>
            <a:r>
              <a:rPr lang="en-US" sz="2400" b="1" dirty="0"/>
              <a:t>Emergency Response</a:t>
            </a:r>
          </a:p>
          <a:p>
            <a:pPr marR="0" algn="l" eaLnBrk="1" hangingPunct="1">
              <a:buFont typeface="Wingdings" pitchFamily="2" charset="2"/>
              <a:buChar char="­"/>
            </a:pPr>
            <a:endParaRPr lang="en-US" sz="2400" b="1" dirty="0"/>
          </a:p>
          <a:p>
            <a:pPr marR="0" eaLnBrk="1" hangingPunct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5071340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2618"/>
            <a:ext cx="8229600" cy="5613545"/>
          </a:xfrm>
        </p:spPr>
        <p:txBody>
          <a:bodyPr>
            <a:normAutofit fontScale="92500" lnSpcReduction="20000"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HISTORY OF PROGRAM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CA" dirty="0"/>
              <a:t>It all started with a small Supportive Housing Program funded through the Ministry of Health in 1998.  </a:t>
            </a:r>
          </a:p>
          <a:p>
            <a:r>
              <a:rPr lang="en-CA" dirty="0"/>
              <a:t>The program had 6 clients in 1 building with 4-5 staff members and has since expanded. </a:t>
            </a:r>
          </a:p>
          <a:p>
            <a:r>
              <a:rPr lang="en-CA" b="1" dirty="0">
                <a:solidFill>
                  <a:srgbClr val="00B0F0"/>
                </a:solidFill>
              </a:rPr>
              <a:t>CURRENTLY</a:t>
            </a:r>
          </a:p>
          <a:p>
            <a:r>
              <a:rPr lang="en-CA" dirty="0"/>
              <a:t>We currently service 28 plus clients throughout 4 buildings  and in their own homes in the local communities. </a:t>
            </a:r>
          </a:p>
          <a:p>
            <a:r>
              <a:rPr lang="en-CA" dirty="0"/>
              <a:t>As of November 1, 2021 we will have office space on Currie Road in Dutton for our Dutton staff to use.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854"/>
            <a:ext cx="8229600" cy="5320145"/>
          </a:xfrm>
        </p:spPr>
        <p:txBody>
          <a:bodyPr>
            <a:normAutofit fontScale="92500" lnSpcReduction="10000"/>
          </a:bodyPr>
          <a:lstStyle/>
          <a:p>
            <a:r>
              <a:rPr lang="en-CA" sz="3000" dirty="0"/>
              <a:t>The program provides personal support services and essential homemaking services free of charge to seniors and disabled adults with physical disabilities.  </a:t>
            </a:r>
          </a:p>
          <a:p>
            <a:r>
              <a:rPr lang="en-CA" sz="3000" dirty="0"/>
              <a:t>Their service requirements must justify the need for the availability of 24-hour service assistance. Currently staff are available by cell from the hours of 10pm-6am and live within a 30-minute response time) </a:t>
            </a:r>
          </a:p>
          <a:p>
            <a:r>
              <a:rPr lang="en-CA" sz="3000" dirty="0"/>
              <a:t>This program allows seniors to age at home, therefore avoiding premature Long Term Care Placement or spending time in a hospital bed awaiting another level of care option.  </a:t>
            </a:r>
            <a:endParaRPr lang="en-US" sz="3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4291"/>
            <a:ext cx="8229600" cy="5391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rgbClr val="00B0F0"/>
                </a:solidFill>
              </a:rPr>
              <a:t>WECHC is a keen advocate of education for our PSW/DSW staff.  Examples of training includes such areas as: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b="1" dirty="0"/>
              <a:t>Elder Abuse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b="1" dirty="0"/>
              <a:t>Geriatric Refreshers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b="1" dirty="0"/>
              <a:t>Gentle Persuasion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b="1" dirty="0"/>
              <a:t>Safe Food Handlers Training,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2400" b="1" dirty="0"/>
              <a:t>CPR/First Aid </a:t>
            </a:r>
          </a:p>
          <a:p>
            <a:pPr marL="0" indent="0">
              <a:buNone/>
            </a:pPr>
            <a:r>
              <a:rPr lang="en-CA" sz="2400" b="1" dirty="0"/>
              <a:t> along with a host of other relevant trainings to ensure our staff are well equipped to provide quality support to our Assisted Living clients.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80458"/>
            <a:ext cx="7696200" cy="189411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8800" b="1" dirty="0">
                <a:solidFill>
                  <a:srgbClr val="00B0F0"/>
                </a:solidFill>
              </a:rPr>
              <a:t>QUESTIONS?</a:t>
            </a:r>
            <a:endParaRPr sz="8800" b="1" dirty="0">
              <a:solidFill>
                <a:srgbClr val="00B0F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Thanks for reviewing</a:t>
            </a:r>
          </a:p>
        </p:txBody>
      </p:sp>
    </p:spTree>
    <p:extLst>
      <p:ext uri="{BB962C8B-B14F-4D97-AF65-F5344CB8AC3E}">
        <p14:creationId xmlns:p14="http://schemas.microsoft.com/office/powerpoint/2010/main" val="8961592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r>
              <a:rPr lang="en-CA" sz="3600" b="1" dirty="0">
                <a:solidFill>
                  <a:srgbClr val="006564"/>
                </a:solidFill>
              </a:rPr>
              <a:t>CSS Funded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3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Community Support Services for Seniors Team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1 Community Support Services for Seniors and Adults with Disabilities/Volunteer Coordinator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1 CSS Life Enrichment Lead 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1 Assisted Living Staffing Coordinator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1 Assisted Living Client Services Coordinator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</a:rPr>
              <a:t>Full time, part time and casual PSWs/DSWs</a:t>
            </a:r>
          </a:p>
          <a:p>
            <a:pPr marL="0" indent="0" algn="ctr">
              <a:buNone/>
            </a:pPr>
            <a:endParaRPr lang="en-CA" sz="4400" b="1" dirty="0">
              <a:solidFill>
                <a:srgbClr val="006564"/>
              </a:solidFill>
            </a:endParaRPr>
          </a:p>
          <a:p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2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b="1" dirty="0">
                <a:solidFill>
                  <a:srgbClr val="006564"/>
                </a:solidFill>
              </a:rPr>
              <a:t>Community Services Teams</a:t>
            </a:r>
            <a:br>
              <a:rPr lang="en-CA" sz="4800" b="1" dirty="0">
                <a:solidFill>
                  <a:srgbClr val="006564"/>
                </a:solidFill>
              </a:rPr>
            </a:br>
            <a:endParaRPr lang="en-US" sz="4800" b="1" dirty="0">
              <a:solidFill>
                <a:srgbClr val="00656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92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500" b="1" dirty="0">
                <a:solidFill>
                  <a:srgbClr val="00B0F0"/>
                </a:solidFill>
              </a:rPr>
              <a:t>Health Promotion </a:t>
            </a:r>
            <a:r>
              <a:rPr lang="en-CA" sz="3600" b="1" dirty="0">
                <a:solidFill>
                  <a:srgbClr val="00B0F0"/>
                </a:solidFill>
              </a:rPr>
              <a:t>Team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Stephanie Skelding, R.N.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Health Promoter/Systems Navigator, 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Diane Van Dyk, 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Health Promoter/Community Developer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Tanya Dale</a:t>
            </a:r>
          </a:p>
          <a:p>
            <a:pPr marL="0" indent="0" algn="ctr">
              <a:buNone/>
            </a:pPr>
            <a:r>
              <a:rPr lang="en-CA" b="1" dirty="0">
                <a:solidFill>
                  <a:srgbClr val="006564"/>
                </a:solidFill>
              </a:rPr>
              <a:t>Homelessness Systems Navigator</a:t>
            </a:r>
          </a:p>
          <a:p>
            <a:pPr marL="0" indent="0" algn="ctr">
              <a:buNone/>
            </a:pPr>
            <a:endParaRPr lang="en-CA" b="1" dirty="0">
              <a:solidFill>
                <a:srgbClr val="006564"/>
              </a:solidFill>
            </a:endParaRPr>
          </a:p>
          <a:p>
            <a:pPr marL="0" indent="0" algn="ctr">
              <a:buNone/>
            </a:pPr>
            <a:endParaRPr lang="en-CA" sz="4400" b="1" dirty="0">
              <a:solidFill>
                <a:srgbClr val="006564"/>
              </a:solidFill>
            </a:endParaRPr>
          </a:p>
          <a:p>
            <a:endParaRPr lang="en-US" sz="4400" dirty="0">
              <a:solidFill>
                <a:srgbClr val="0065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0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/>
              <a:t>Definition of Health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Health Promotion is based on the social determinants of health and is more than the absence of disease.  It is a resource for living that includes a sense of physical, mental, emotional, spiritual and social wellbeing.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95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Examples of Social Determinants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Income and social status</a:t>
            </a:r>
          </a:p>
          <a:p>
            <a:pPr lvl="0"/>
            <a:r>
              <a:rPr lang="en-CA" dirty="0"/>
              <a:t>Healthy child development</a:t>
            </a:r>
          </a:p>
          <a:p>
            <a:pPr lvl="0"/>
            <a:r>
              <a:rPr lang="en-CA" dirty="0"/>
              <a:t>Education</a:t>
            </a:r>
          </a:p>
          <a:p>
            <a:pPr lvl="0"/>
            <a:r>
              <a:rPr lang="en-CA" dirty="0"/>
              <a:t>Social and physical environments</a:t>
            </a:r>
          </a:p>
          <a:p>
            <a:pPr lvl="0"/>
            <a:r>
              <a:rPr lang="en-CA" dirty="0"/>
              <a:t>Employment and working conditions</a:t>
            </a:r>
          </a:p>
          <a:p>
            <a:pPr lvl="0"/>
            <a:r>
              <a:rPr lang="en-CA" dirty="0"/>
              <a:t>Personal health practices and coping skills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899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Some Current Health Promotion Activities 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Men’s Cooking class</a:t>
            </a:r>
          </a:p>
          <a:p>
            <a:pPr lvl="0"/>
            <a:r>
              <a:rPr lang="en-CA" dirty="0"/>
              <a:t>Healthy Beginnings, Healthy Life</a:t>
            </a:r>
          </a:p>
          <a:p>
            <a:pPr lvl="0"/>
            <a:r>
              <a:rPr lang="en-CA" dirty="0"/>
              <a:t>Smoking Cessation Counselling/Quit Cafe</a:t>
            </a:r>
          </a:p>
          <a:p>
            <a:pPr lvl="0"/>
            <a:r>
              <a:rPr lang="en-CA" dirty="0"/>
              <a:t>Community Health and Wellbeing Week activities</a:t>
            </a:r>
          </a:p>
          <a:p>
            <a:pPr lvl="0"/>
            <a:r>
              <a:rPr lang="en-CA" dirty="0"/>
              <a:t>Community Gardens (West Lorne and Rodney)</a:t>
            </a:r>
          </a:p>
          <a:p>
            <a:pPr lvl="0"/>
            <a:r>
              <a:rPr lang="en-CA" dirty="0"/>
              <a:t>Social Prescribing</a:t>
            </a:r>
          </a:p>
        </p:txBody>
      </p:sp>
    </p:spTree>
    <p:extLst>
      <p:ext uri="{BB962C8B-B14F-4D97-AF65-F5344CB8AC3E}">
        <p14:creationId xmlns:p14="http://schemas.microsoft.com/office/powerpoint/2010/main" val="218586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655638"/>
          </a:xfrm>
        </p:spPr>
        <p:txBody>
          <a:bodyPr>
            <a:normAutofit fontScale="90000"/>
          </a:bodyPr>
          <a:lstStyle/>
          <a:p>
            <a:r>
              <a:rPr lang="en-CA" dirty="0"/>
              <a:t>Definition of </a:t>
            </a:r>
            <a:br>
              <a:rPr lang="en-CA" dirty="0"/>
            </a:br>
            <a:r>
              <a:rPr lang="en-CA" dirty="0"/>
              <a:t>Systems Navigation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1676399"/>
            <a:ext cx="8229600" cy="3810001"/>
          </a:xfrm>
        </p:spPr>
        <p:txBody>
          <a:bodyPr/>
          <a:lstStyle/>
          <a:p>
            <a:r>
              <a:rPr lang="en-CA" dirty="0"/>
              <a:t>Assist individuals in navigating the health system, community programs and supports, and social services.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3041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CA" dirty="0"/>
              <a:t>Definition of Community Development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9100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The Community Developer seeks to empower individuals and groups of people by providing them with the skills they need to effect change in their own communities.</a:t>
            </a:r>
          </a:p>
          <a:p>
            <a:pPr lvl="0"/>
            <a:r>
              <a:rPr lang="en-CA" dirty="0"/>
              <a:t>Community Development starts from the principle that within any community there is a wealth of knowledge and experience which, if used in creative ways, can be channeled into collective action to achieve the communities' desired goals.  Examples:</a:t>
            </a:r>
          </a:p>
          <a:p>
            <a:pPr lvl="0"/>
            <a:endParaRPr lang="en-CA" dirty="0"/>
          </a:p>
          <a:p>
            <a:pPr lvl="0"/>
            <a:r>
              <a:rPr lang="en-CA" dirty="0"/>
              <a:t>Food Security-Community Gardens, Good Food Box Program</a:t>
            </a:r>
          </a:p>
          <a:p>
            <a:pPr lvl="0"/>
            <a:r>
              <a:rPr lang="en-CA" dirty="0"/>
              <a:t>2019 Canadian Index of Wellbeing Survey </a:t>
            </a:r>
          </a:p>
          <a:p>
            <a:pPr lvl="0"/>
            <a:r>
              <a:rPr lang="en-CA" dirty="0"/>
              <a:t>Homelessness and Housing Stability work</a:t>
            </a:r>
          </a:p>
          <a:p>
            <a:pPr marL="0" lv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582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1086</Words>
  <Application>Microsoft Office PowerPoint</Application>
  <PresentationFormat>On-screen Show (4:3)</PresentationFormat>
  <Paragraphs>179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Script MT Bold</vt:lpstr>
      <vt:lpstr>Symbol</vt:lpstr>
      <vt:lpstr>Wingdings</vt:lpstr>
      <vt:lpstr>Office Theme</vt:lpstr>
      <vt:lpstr>Community Health Services</vt:lpstr>
      <vt:lpstr>Community Services Teams CHC funded</vt:lpstr>
      <vt:lpstr>Community Services Teams CSS Funded </vt:lpstr>
      <vt:lpstr>Community Services Teams </vt:lpstr>
      <vt:lpstr>Definition of Health Promotion</vt:lpstr>
      <vt:lpstr>Examples of Social Determinants of Health</vt:lpstr>
      <vt:lpstr>Some Current Health Promotion Activities  </vt:lpstr>
      <vt:lpstr>Definition of  Systems Navigation </vt:lpstr>
      <vt:lpstr>Definition of Community Development </vt:lpstr>
      <vt:lpstr>Community Services Teams </vt:lpstr>
      <vt:lpstr>Community Services Teams </vt:lpstr>
      <vt:lpstr>Community Services Teams </vt:lpstr>
      <vt:lpstr>Mental Health Team</vt:lpstr>
      <vt:lpstr>Community Services Teams </vt:lpstr>
      <vt:lpstr>Description of Services </vt:lpstr>
      <vt:lpstr>Services Available to Clients</vt:lpstr>
      <vt:lpstr>Some Groups Available to Clients</vt:lpstr>
      <vt:lpstr>Community Services Teams </vt:lpstr>
      <vt:lpstr>Community Support Services available for seniors in the West end of Elgin County Some examples:  </vt:lpstr>
      <vt:lpstr>Our Teams</vt:lpstr>
      <vt:lpstr>ASSISTED LIVING SERVICES</vt:lpstr>
      <vt:lpstr>Core  Services Available Could Include: </vt:lpstr>
      <vt:lpstr>PowerPoint Presentation</vt:lpstr>
      <vt:lpstr>PowerPoint Presentation</vt:lpstr>
      <vt:lpstr>PowerPoint Presentation</vt:lpstr>
      <vt:lpstr>QUESTIONS?</vt:lpstr>
    </vt:vector>
  </TitlesOfParts>
  <Company>Seed Communications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Sinclair</dc:creator>
  <cp:lastModifiedBy>Barry Fellinger</cp:lastModifiedBy>
  <cp:revision>53</cp:revision>
  <cp:lastPrinted>2013-12-13T18:23:04Z</cp:lastPrinted>
  <dcterms:created xsi:type="dcterms:W3CDTF">2013-05-13T16:50:23Z</dcterms:created>
  <dcterms:modified xsi:type="dcterms:W3CDTF">2021-10-25T15:19:32Z</dcterms:modified>
</cp:coreProperties>
</file>