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466" r:id="rId2"/>
    <p:sldId id="469" r:id="rId3"/>
    <p:sldId id="426" r:id="rId4"/>
    <p:sldId id="478" r:id="rId5"/>
    <p:sldId id="479" r:id="rId6"/>
    <p:sldId id="480" r:id="rId7"/>
    <p:sldId id="481" r:id="rId8"/>
    <p:sldId id="438" r:id="rId9"/>
    <p:sldId id="482" r:id="rId10"/>
    <p:sldId id="483" r:id="rId11"/>
    <p:sldId id="484" r:id="rId12"/>
    <p:sldId id="449" r:id="rId13"/>
    <p:sldId id="468" r:id="rId14"/>
    <p:sldId id="467" r:id="rId15"/>
    <p:sldId id="474" r:id="rId16"/>
    <p:sldId id="451" r:id="rId17"/>
    <p:sldId id="475" r:id="rId18"/>
    <p:sldId id="453" r:id="rId19"/>
    <p:sldId id="455" r:id="rId20"/>
    <p:sldId id="457" r:id="rId21"/>
    <p:sldId id="471" r:id="rId22"/>
    <p:sldId id="470" r:id="rId23"/>
    <p:sldId id="472" r:id="rId24"/>
    <p:sldId id="473" r:id="rId25"/>
    <p:sldId id="461" r:id="rId26"/>
    <p:sldId id="463" r:id="rId27"/>
    <p:sldId id="476" r:id="rId28"/>
    <p:sldId id="465"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100" d="100"/>
          <a:sy n="100" d="100"/>
        </p:scale>
        <p:origin x="-2814" y="-5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1" d="100"/>
          <a:sy n="91" d="100"/>
        </p:scale>
        <p:origin x="-3714"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dirty="0"/>
              <a:t>Revenue total </a:t>
            </a:r>
            <a:r>
              <a:rPr lang="en-CA" dirty="0" smtClean="0"/>
              <a:t>$6.1</a:t>
            </a:r>
          </a:p>
          <a:p>
            <a:pPr>
              <a:defRPr/>
            </a:pPr>
            <a:r>
              <a:rPr lang="en-CA" dirty="0" smtClean="0"/>
              <a:t> </a:t>
            </a:r>
            <a:r>
              <a:rPr lang="en-CA" dirty="0"/>
              <a:t>million</a:t>
            </a:r>
          </a:p>
        </c:rich>
      </c:tx>
      <c:layout>
        <c:manualLayout>
          <c:xMode val="edge"/>
          <c:yMode val="edge"/>
          <c:x val="0.26343896037385572"/>
          <c:y val="3.0864197530864196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Revenue total $6.1 million</c:v>
                </c:pt>
              </c:strCache>
            </c:strRef>
          </c:tx>
          <c:explosion val="25"/>
          <c:cat>
            <c:strRef>
              <c:f>Sheet1!$A$2:$A$4</c:f>
              <c:strCache>
                <c:ptCount val="3"/>
                <c:pt idx="0">
                  <c:v>Government </c:v>
                </c:pt>
                <c:pt idx="1">
                  <c:v>Deferred Revenue</c:v>
                </c:pt>
                <c:pt idx="2">
                  <c:v>Other Income</c:v>
                </c:pt>
              </c:strCache>
            </c:strRef>
          </c:cat>
          <c:val>
            <c:numRef>
              <c:f>Sheet1!$B$2:$B$4</c:f>
              <c:numCache>
                <c:formatCode>General</c:formatCode>
                <c:ptCount val="3"/>
                <c:pt idx="0">
                  <c:v>5699</c:v>
                </c:pt>
                <c:pt idx="1">
                  <c:v>126</c:v>
                </c:pt>
                <c:pt idx="2">
                  <c:v>540</c:v>
                </c:pt>
              </c:numCache>
            </c:numRef>
          </c:val>
        </c:ser>
        <c:ser>
          <c:idx val="1"/>
          <c:order val="1"/>
          <c:tx>
            <c:strRef>
              <c:f>Sheet1!$C$1</c:f>
              <c:strCache>
                <c:ptCount val="1"/>
                <c:pt idx="0">
                  <c:v>5.9</c:v>
                </c:pt>
              </c:strCache>
            </c:strRef>
          </c:tx>
          <c:cat>
            <c:strRef>
              <c:f>Sheet1!$A$2:$A$4</c:f>
              <c:strCache>
                <c:ptCount val="3"/>
                <c:pt idx="0">
                  <c:v>Government </c:v>
                </c:pt>
                <c:pt idx="1">
                  <c:v>Deferred Revenue</c:v>
                </c:pt>
                <c:pt idx="2">
                  <c:v>Other Income</c:v>
                </c:pt>
              </c:strCache>
            </c:strRef>
          </c:cat>
          <c:val>
            <c:numRef>
              <c:f>Sheet1!$C$2:$C$4</c:f>
              <c:numCache>
                <c:formatCode>General</c:formatCode>
                <c:ptCount val="3"/>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Program Revenue</c:v>
                </c:pt>
              </c:strCache>
            </c:strRef>
          </c:tx>
          <c:explosion val="25"/>
          <c:cat>
            <c:strRef>
              <c:f>Sheet1!$A$2:$A$5</c:f>
              <c:strCache>
                <c:ptCount val="4"/>
                <c:pt idx="0">
                  <c:v>CHC</c:v>
                </c:pt>
                <c:pt idx="1">
                  <c:v>CSS</c:v>
                </c:pt>
                <c:pt idx="2">
                  <c:v>Assisted Living</c:v>
                </c:pt>
                <c:pt idx="3">
                  <c:v>Fund "3"</c:v>
                </c:pt>
              </c:strCache>
            </c:strRef>
          </c:cat>
          <c:val>
            <c:numRef>
              <c:f>Sheet1!$B$2:$B$5</c:f>
              <c:numCache>
                <c:formatCode>General</c:formatCode>
                <c:ptCount val="4"/>
                <c:pt idx="0">
                  <c:v>4772</c:v>
                </c:pt>
                <c:pt idx="1">
                  <c:v>257</c:v>
                </c:pt>
                <c:pt idx="2">
                  <c:v>1023</c:v>
                </c:pt>
                <c:pt idx="3">
                  <c:v>11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dirty="0"/>
              <a:t>Expenses </a:t>
            </a:r>
            <a:r>
              <a:rPr lang="en-CA" dirty="0" smtClean="0"/>
              <a:t>$6.1 </a:t>
            </a:r>
            <a:r>
              <a:rPr lang="en-CA" dirty="0"/>
              <a:t>million</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113821138211382E-2"/>
          <c:y val="0.14001555361135415"/>
          <c:w val="0.74003636130849493"/>
          <c:h val="0.82294740935160882"/>
        </c:manualLayout>
      </c:layout>
      <c:pie3DChart>
        <c:varyColors val="1"/>
        <c:ser>
          <c:idx val="0"/>
          <c:order val="0"/>
          <c:tx>
            <c:strRef>
              <c:f>Sheet1!$B$1</c:f>
              <c:strCache>
                <c:ptCount val="1"/>
                <c:pt idx="0">
                  <c:v>Expenses $6.1 million</c:v>
                </c:pt>
              </c:strCache>
            </c:strRef>
          </c:tx>
          <c:explosion val="25"/>
          <c:cat>
            <c:strRef>
              <c:f>Sheet1!$A$2:$A$4</c:f>
              <c:strCache>
                <c:ptCount val="3"/>
                <c:pt idx="0">
                  <c:v>Compensation</c:v>
                </c:pt>
                <c:pt idx="1">
                  <c:v>Supplies</c:v>
                </c:pt>
                <c:pt idx="2">
                  <c:v>Amortizaiton</c:v>
                </c:pt>
              </c:strCache>
            </c:strRef>
          </c:cat>
          <c:val>
            <c:numRef>
              <c:f>Sheet1!$B$2:$B$4</c:f>
              <c:numCache>
                <c:formatCode>General</c:formatCode>
                <c:ptCount val="3"/>
                <c:pt idx="0">
                  <c:v>4890</c:v>
                </c:pt>
                <c:pt idx="1">
                  <c:v>1016</c:v>
                </c:pt>
                <c:pt idx="2">
                  <c:v>155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5" tIns="45717" rIns="91435" bIns="45717" rtlCol="0"/>
          <a:lstStyle>
            <a:lvl1pPr algn="l">
              <a:defRPr sz="1200"/>
            </a:lvl1pPr>
          </a:lstStyle>
          <a:p>
            <a:endParaRPr lang="en-CA" dirty="0"/>
          </a:p>
        </p:txBody>
      </p:sp>
      <p:sp>
        <p:nvSpPr>
          <p:cNvPr id="3" name="Date Placeholder 2"/>
          <p:cNvSpPr>
            <a:spLocks noGrp="1"/>
          </p:cNvSpPr>
          <p:nvPr>
            <p:ph type="dt" sz="quarter" idx="1"/>
          </p:nvPr>
        </p:nvSpPr>
        <p:spPr>
          <a:xfrm>
            <a:off x="3970339" y="1"/>
            <a:ext cx="3038475" cy="465138"/>
          </a:xfrm>
          <a:prstGeom prst="rect">
            <a:avLst/>
          </a:prstGeom>
        </p:spPr>
        <p:txBody>
          <a:bodyPr vert="horz" lIns="91435" tIns="45717" rIns="91435" bIns="45717" rtlCol="0"/>
          <a:lstStyle>
            <a:lvl1pPr algn="r">
              <a:defRPr sz="1200"/>
            </a:lvl1pPr>
          </a:lstStyle>
          <a:p>
            <a:fld id="{E807D072-6BFD-4564-B7E7-962608C0DC0F}" type="datetimeFigureOut">
              <a:rPr lang="en-CA" smtClean="0"/>
              <a:t>22/10/2020</a:t>
            </a:fld>
            <a:endParaRPr lang="en-CA"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35" tIns="45717" rIns="91435" bIns="45717"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5" tIns="45717" rIns="91435" bIns="45717" rtlCol="0" anchor="b"/>
          <a:lstStyle>
            <a:lvl1pPr algn="r">
              <a:defRPr sz="1200"/>
            </a:lvl1pPr>
          </a:lstStyle>
          <a:p>
            <a:fld id="{A5D4105B-CFB9-4FCA-BC0E-D30BCA51FBFD}" type="slidenum">
              <a:rPr lang="en-CA" smtClean="0"/>
              <a:t>‹#›</a:t>
            </a:fld>
            <a:endParaRPr lang="en-CA" dirty="0"/>
          </a:p>
        </p:txBody>
      </p:sp>
    </p:spTree>
    <p:extLst>
      <p:ext uri="{BB962C8B-B14F-4D97-AF65-F5344CB8AC3E}">
        <p14:creationId xmlns:p14="http://schemas.microsoft.com/office/powerpoint/2010/main" val="3168599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7F2F1251-608C-42B7-8589-782DC3FFDF71}" type="datetimeFigureOut">
              <a:rPr lang="en-US" smtClean="0"/>
              <a:t>10/22/2020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C0FBB50C-952F-404A-81E4-2E37167EFD12}" type="slidenum">
              <a:rPr lang="en-US" smtClean="0"/>
              <a:t>‹#›</a:t>
            </a:fld>
            <a:endParaRPr lang="en-US" dirty="0"/>
          </a:p>
        </p:txBody>
      </p:sp>
    </p:spTree>
    <p:extLst>
      <p:ext uri="{BB962C8B-B14F-4D97-AF65-F5344CB8AC3E}">
        <p14:creationId xmlns:p14="http://schemas.microsoft.com/office/powerpoint/2010/main" val="103693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69988" y="685800"/>
            <a:ext cx="4675187" cy="3505200"/>
          </a:xfrm>
          <a:ln/>
        </p:spPr>
      </p:sp>
      <p:sp>
        <p:nvSpPr>
          <p:cNvPr id="75779"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69988" y="685800"/>
            <a:ext cx="4675187" cy="3505200"/>
          </a:xfrm>
          <a:ln/>
        </p:spPr>
      </p:sp>
      <p:sp>
        <p:nvSpPr>
          <p:cNvPr id="78851" name="Rectangle 3"/>
          <p:cNvSpPr>
            <a:spLocks noGrp="1" noChangeArrowheads="1"/>
          </p:cNvSpPr>
          <p:nvPr>
            <p:ph type="body" idx="1"/>
          </p:nvPr>
        </p:nvSpPr>
        <p:spPr>
          <a:noFill/>
        </p:spPr>
        <p:txBody>
          <a:bodyPr/>
          <a:lstStyle/>
          <a:p>
            <a:pPr eaLnBrk="1" hangingPunct="1"/>
            <a:r>
              <a:rPr lang="en-US" altLang="en-US" dirty="0" smtClean="0"/>
              <a:t>Will show sources of revenues in future slides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69988" y="685800"/>
            <a:ext cx="4675187" cy="3505200"/>
          </a:xfrm>
          <a:ln/>
        </p:spPr>
      </p:sp>
      <p:sp>
        <p:nvSpPr>
          <p:cNvPr id="79875" name="Rectangle 3"/>
          <p:cNvSpPr>
            <a:spLocks noGrp="1" noChangeArrowheads="1"/>
          </p:cNvSpPr>
          <p:nvPr>
            <p:ph type="body" idx="1"/>
          </p:nvPr>
        </p:nvSpPr>
        <p:spPr>
          <a:noFill/>
        </p:spPr>
        <p:txBody>
          <a:bodyPr/>
          <a:lstStyle/>
          <a:p>
            <a:pPr lvl="1" eaLnBrk="1" hangingPunct="1"/>
            <a:r>
              <a:rPr lang="en-US" altLang="en-US" dirty="0" smtClean="0"/>
              <a:t>Think of Global as ministry buying planned capacity </a:t>
            </a:r>
          </a:p>
          <a:p>
            <a:pPr lvl="1" eaLnBrk="1" hangingPunct="1"/>
            <a:r>
              <a:rPr lang="en-US" altLang="en-US" dirty="0" smtClean="0"/>
              <a:t>Bullet one - We see x inpatients, x outpatients, and x emergency visits a year.</a:t>
            </a:r>
          </a:p>
          <a:p>
            <a:pPr lvl="1" eaLnBrk="1" hangingPunct="1"/>
            <a:r>
              <a:rPr lang="en-US" altLang="en-US" dirty="0" smtClean="0"/>
              <a:t>Bullet two – We have x students – medical, x other health staff training. We have between $40 and 50 million in research grants a year. Teaching and Research - These responsibilities are given, but not explicitly represented in our Ministry relationship. Teaching factor in funding. Clinical Education budget. </a:t>
            </a:r>
          </a:p>
          <a:p>
            <a:pPr lvl="1" eaLnBrk="1" hangingPunct="1"/>
            <a:r>
              <a:rPr lang="en-US" altLang="en-US" dirty="0" smtClean="0"/>
              <a:t>Bullet 3 -Physicians are not part of the payroll, but the costs to support them are embedded in the hospital. We assign privileges annually. </a:t>
            </a:r>
          </a:p>
          <a:p>
            <a:pPr lvl="1" eaLnBrk="1" hangingPunct="1"/>
            <a:endParaRPr lang="en-US" altLang="en-US" dirty="0" smtClean="0"/>
          </a:p>
          <a:p>
            <a:pPr lvl="1" eaLnBrk="1" hangingPunct="1"/>
            <a:r>
              <a:rPr lang="en-US" altLang="en-US" dirty="0" smtClean="0"/>
              <a:t>Removed Bullet - ???? Implications of business decisions are not always evident on the balance sheet</a:t>
            </a:r>
          </a:p>
          <a:p>
            <a:pPr lvl="1" eaLnBrk="1" hangingPunct="1"/>
            <a:endParaRPr lang="en-US" altLang="en-US" dirty="0" smtClean="0"/>
          </a:p>
          <a:p>
            <a:pPr lvl="1" eaLnBrk="1" hangingPunct="1"/>
            <a:r>
              <a:rPr lang="en-US" altLang="en-US" dirty="0" smtClean="0"/>
              <a:t>Bullet 4 – this is the old story – shorten length of stay saves cheapest part of visit and bring in more up front then costs us more – drugs, procedure etc. Costs go up but revenue is fixed for the period – may help you relative to peers in future, but if all improving you get no more. </a:t>
            </a:r>
          </a:p>
          <a:p>
            <a:pPr lvl="1" eaLnBrk="1" hangingPunct="1"/>
            <a:endParaRPr lang="en-US" altLang="en-US" dirty="0" smtClean="0"/>
          </a:p>
          <a:p>
            <a:pPr lvl="1" eaLnBrk="1" hangingPunct="1"/>
            <a:r>
              <a:rPr lang="en-US" altLang="en-US" dirty="0" smtClean="0"/>
              <a:t>Bullet 5 – funding is complex – a lot of it is historic, and is adjusted annually based on a allocation of new funds based on formula. Many streams are priority based and shared based on activity allocations. </a:t>
            </a:r>
          </a:p>
          <a:p>
            <a:pPr lvl="1" eaLnBrk="1" hangingPunct="1"/>
            <a:endParaRPr lang="en-US" altLang="en-US" dirty="0" smtClean="0"/>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69988" y="685800"/>
            <a:ext cx="4675187" cy="3505200"/>
          </a:xfrm>
          <a:ln/>
        </p:spPr>
      </p:sp>
      <p:sp>
        <p:nvSpPr>
          <p:cNvPr id="80899"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69988" y="685800"/>
            <a:ext cx="4675187" cy="3505200"/>
          </a:xfrm>
          <a:ln/>
        </p:spPr>
      </p:sp>
      <p:sp>
        <p:nvSpPr>
          <p:cNvPr id="81923" name="Rectangle 3"/>
          <p:cNvSpPr>
            <a:spLocks noGrp="1" noChangeArrowheads="1"/>
          </p:cNvSpPr>
          <p:nvPr>
            <p:ph type="body" idx="1"/>
          </p:nvPr>
        </p:nvSpPr>
        <p:spPr>
          <a:noFill/>
        </p:spPr>
        <p:txBody>
          <a:bodyPr/>
          <a:lstStyle/>
          <a:p>
            <a:pPr eaLnBrk="1" hangingPunct="1"/>
            <a:r>
              <a:rPr lang="en-US" altLang="en-US" dirty="0" smtClean="0"/>
              <a:t>However increased market may mean increased future revenue! Or maybe not.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69988" y="685800"/>
            <a:ext cx="4675187" cy="3505200"/>
          </a:xfrm>
          <a:ln/>
        </p:spPr>
      </p:sp>
      <p:sp>
        <p:nvSpPr>
          <p:cNvPr id="87043" name="Rectangle 3"/>
          <p:cNvSpPr>
            <a:spLocks noGrp="1" noChangeArrowheads="1"/>
          </p:cNvSpPr>
          <p:nvPr>
            <p:ph type="body" idx="1"/>
          </p:nvPr>
        </p:nvSpPr>
        <p:spPr>
          <a:noFill/>
        </p:spPr>
        <p:txBody>
          <a:bodyPr/>
          <a:lstStyle/>
          <a:p>
            <a:pPr eaLnBrk="1" hangingPunct="1"/>
            <a:r>
              <a:rPr lang="en-US" altLang="en-US" dirty="0" smtClean="0"/>
              <a:t>The key here is to highlight the unique nature of SJHC – restructuring – healthy balance sheet – </a:t>
            </a:r>
          </a:p>
          <a:p>
            <a:pPr eaLnBrk="1" hangingPunct="1"/>
            <a:r>
              <a:rPr lang="en-US" altLang="en-US" dirty="0" smtClean="0"/>
              <a:t>Point them to detail in note 9 for restricted cash – note large part is for unspent deferred, equipment depreciation sinking funds, demolition of St. Mary’s – unrestricted – restricted column, etc.</a:t>
            </a:r>
          </a:p>
          <a:p>
            <a:pPr eaLnBrk="1" hangingPunct="1"/>
            <a:r>
              <a:rPr lang="en-US" altLang="en-US" dirty="0" smtClean="0"/>
              <a:t>Note investment income – protected and restricted each year for future capital – as long as we have ample cash.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69988" y="685800"/>
            <a:ext cx="4675187" cy="3505200"/>
          </a:xfrm>
          <a:ln/>
        </p:spPr>
      </p:sp>
      <p:sp>
        <p:nvSpPr>
          <p:cNvPr id="97283"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1169988" y="685800"/>
            <a:ext cx="4675187" cy="3505200"/>
          </a:xfrm>
          <a:ln/>
        </p:spPr>
      </p:sp>
      <p:sp>
        <p:nvSpPr>
          <p:cNvPr id="133123" name="Rectangle 3"/>
          <p:cNvSpPr>
            <a:spLocks noGrp="1" noChangeArrowheads="1"/>
          </p:cNvSpPr>
          <p:nvPr>
            <p:ph type="body" idx="1"/>
          </p:nvPr>
        </p:nvSpPr>
        <p:spPr>
          <a:noFill/>
        </p:spPr>
        <p:txBody>
          <a:bodyPr/>
          <a:lstStyle/>
          <a:p>
            <a:pPr eaLnBrk="1" hangingPunct="1"/>
            <a:r>
              <a:rPr lang="en-US" altLang="en-US" dirty="0" smtClean="0"/>
              <a:t>Working capital deficit overall $167 million – but we have a $90 million Ministry advance to sustain the hospital cash flow.</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69988" y="685800"/>
            <a:ext cx="4675187" cy="3505200"/>
          </a:xfrm>
          <a:ln/>
        </p:spPr>
      </p:sp>
      <p:sp>
        <p:nvSpPr>
          <p:cNvPr id="135171"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38AC25-6C98-4B56-AE51-927C20C892BD}" type="datetime1">
              <a:rPr lang="en-US" smtClean="0"/>
              <a:t>10/22/2020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187176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54656D-99F6-4193-B103-7D1C36A8768C}" type="datetime1">
              <a:rPr lang="en-US" smtClean="0"/>
              <a:t>10/22/2020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408442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543CE6-9194-45C7-A612-786A7CCF66C5}" type="datetime1">
              <a:rPr lang="en-US" smtClean="0"/>
              <a:t>10/22/2020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83526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1E386B-B6CB-475F-B480-F38724FC92D0}" type="datetime1">
              <a:rPr lang="en-US" smtClean="0"/>
              <a:t>10/22/2020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377463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B42F5F2-3172-4DDA-B341-6B6D8204A3A6}" type="datetime1">
              <a:rPr lang="en-US" smtClean="0"/>
              <a:t>10/22/2020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30938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A623EA-A1B9-409D-BA6F-FEA7EEC5A4A0}" type="datetime1">
              <a:rPr lang="en-US" smtClean="0"/>
              <a:t>10/22/2020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142710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C7C0BFA-E025-4AAD-BA79-2AFEFC6B388B}" type="datetime1">
              <a:rPr lang="en-US" smtClean="0"/>
              <a:t>10/22/2020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402014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AFCEAC1-338D-4B37-83C4-140067A34C0B}" type="datetime1">
              <a:rPr lang="en-US" smtClean="0"/>
              <a:t>10/22/2020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265131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624F66-4454-46D2-A279-4180FF41B2B3}" type="datetime1">
              <a:rPr lang="en-US" smtClean="0"/>
              <a:t>10/22/2020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28185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FD261CC-808C-4C27-A6D9-6624EFBD7716}" type="datetime1">
              <a:rPr lang="en-US" smtClean="0"/>
              <a:t>10/22/2020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506290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C595D75-8F4C-4D45-BB61-967D9C012455}" type="datetime1">
              <a:rPr lang="en-US" smtClean="0"/>
              <a:t>10/22/2020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771461F-1941-7649-B895-6BC7BECFD81F}" type="slidenum">
              <a:rPr lang="en-US" smtClean="0"/>
              <a:pPr/>
              <a:t>‹#›</a:t>
            </a:fld>
            <a:endParaRPr lang="en-US" dirty="0"/>
          </a:p>
        </p:txBody>
      </p:sp>
    </p:spTree>
    <p:extLst>
      <p:ext uri="{BB962C8B-B14F-4D97-AF65-F5344CB8AC3E}">
        <p14:creationId xmlns:p14="http://schemas.microsoft.com/office/powerpoint/2010/main" val="419269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pic>
        <p:nvPicPr>
          <p:cNvPr id="4" name="Picture 3" descr="3434 WE_PPT Background.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35954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Finance and Operations</a:t>
            </a:r>
            <a:br>
              <a:rPr lang="en-CA" dirty="0" smtClean="0"/>
            </a:br>
            <a:endParaRPr lang="en-CA" dirty="0"/>
          </a:p>
        </p:txBody>
      </p:sp>
      <p:sp>
        <p:nvSpPr>
          <p:cNvPr id="5" name="Text Placeholder 4"/>
          <p:cNvSpPr>
            <a:spLocks noGrp="1"/>
          </p:cNvSpPr>
          <p:nvPr>
            <p:ph type="body" idx="1"/>
          </p:nvPr>
        </p:nvSpPr>
        <p:spPr/>
        <p:txBody>
          <a:bodyPr/>
          <a:lstStyle/>
          <a:p>
            <a:r>
              <a:rPr lang="en-CA" dirty="0" smtClean="0"/>
              <a:t>Board Orientation October 20, 2020</a:t>
            </a:r>
            <a:endParaRPr lang="en-CA" dirty="0"/>
          </a:p>
        </p:txBody>
      </p:sp>
      <p:sp>
        <p:nvSpPr>
          <p:cNvPr id="6" name="Slide Number Placeholder 5"/>
          <p:cNvSpPr>
            <a:spLocks noGrp="1"/>
          </p:cNvSpPr>
          <p:nvPr>
            <p:ph type="sldNum" sz="quarter" idx="12"/>
          </p:nvPr>
        </p:nvSpPr>
        <p:spPr/>
        <p:txBody>
          <a:bodyPr/>
          <a:lstStyle/>
          <a:p>
            <a:fld id="{B771461F-1941-7649-B895-6BC7BECFD81F}" type="slidenum">
              <a:rPr lang="en-US" smtClean="0"/>
              <a:pPr/>
              <a:t>1</a:t>
            </a:fld>
            <a:endParaRPr lang="en-US" dirty="0"/>
          </a:p>
        </p:txBody>
      </p:sp>
    </p:spTree>
    <p:extLst>
      <p:ext uri="{BB962C8B-B14F-4D97-AF65-F5344CB8AC3E}">
        <p14:creationId xmlns:p14="http://schemas.microsoft.com/office/powerpoint/2010/main" val="1755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Revenue by Source 2019-20</a:t>
            </a:r>
            <a:endParaRPr lang="en-CA"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5090846"/>
              </p:ext>
            </p:extLst>
          </p:nvPr>
        </p:nvGraphicFramePr>
        <p:xfrm>
          <a:off x="704850" y="1703388"/>
          <a:ext cx="78105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B771461F-1941-7649-B895-6BC7BECFD81F}" type="slidenum">
              <a:rPr lang="en-US" smtClean="0"/>
              <a:pPr/>
              <a:t>10</a:t>
            </a:fld>
            <a:endParaRPr lang="en-US"/>
          </a:p>
        </p:txBody>
      </p:sp>
    </p:spTree>
    <p:extLst>
      <p:ext uri="{BB962C8B-B14F-4D97-AF65-F5344CB8AC3E}">
        <p14:creationId xmlns:p14="http://schemas.microsoft.com/office/powerpoint/2010/main" val="2612438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Expense Profile 2019-20</a:t>
            </a:r>
            <a:endParaRPr lang="en-CA"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820502"/>
              </p:ext>
            </p:extLst>
          </p:nvPr>
        </p:nvGraphicFramePr>
        <p:xfrm>
          <a:off x="704850" y="1703388"/>
          <a:ext cx="78105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B771461F-1941-7649-B895-6BC7BECFD81F}" type="slidenum">
              <a:rPr lang="en-US" smtClean="0"/>
              <a:pPr/>
              <a:t>11</a:t>
            </a:fld>
            <a:endParaRPr lang="en-US"/>
          </a:p>
        </p:txBody>
      </p:sp>
    </p:spTree>
    <p:extLst>
      <p:ext uri="{BB962C8B-B14F-4D97-AF65-F5344CB8AC3E}">
        <p14:creationId xmlns:p14="http://schemas.microsoft.com/office/powerpoint/2010/main" val="2832834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altLang="en-US" b="1" dirty="0" smtClean="0">
                <a:latin typeface="Calibri" panose="020F0502020204030204" pitchFamily="34" charset="0"/>
                <a:ea typeface="Verdana" panose="020B0604030504040204" pitchFamily="34" charset="0"/>
                <a:cs typeface="Verdana" panose="020B0604030504040204" pitchFamily="34" charset="0"/>
              </a:rPr>
              <a:t>Financial Processes</a:t>
            </a:r>
          </a:p>
        </p:txBody>
      </p:sp>
      <p:sp>
        <p:nvSpPr>
          <p:cNvPr id="29699" name="Rectangle 3"/>
          <p:cNvSpPr>
            <a:spLocks noGrp="1" noChangeArrowheads="1"/>
          </p:cNvSpPr>
          <p:nvPr>
            <p:ph type="body" idx="1"/>
          </p:nvPr>
        </p:nvSpPr>
        <p:spPr>
          <a:xfrm>
            <a:off x="611188" y="1557338"/>
            <a:ext cx="7810500" cy="4114800"/>
          </a:xfrm>
        </p:spPr>
        <p:txBody>
          <a:bodyPr>
            <a:normAutofit fontScale="62500" lnSpcReduction="20000"/>
          </a:bodyPr>
          <a:lstStyle/>
          <a:p>
            <a:r>
              <a:rPr lang="en-US" altLang="en-US" sz="3500" dirty="0" smtClean="0">
                <a:latin typeface="Calibri" panose="020F0502020204030204" pitchFamily="34" charset="0"/>
                <a:ea typeface="Verdana" panose="020B0604030504040204" pitchFamily="34" charset="0"/>
                <a:cs typeface="Verdana" panose="020B0604030504040204" pitchFamily="34" charset="0"/>
              </a:rPr>
              <a:t>Government</a:t>
            </a:r>
          </a:p>
          <a:p>
            <a:pPr lvl="1" eaLnBrk="1" hangingPunct="1"/>
            <a:r>
              <a:rPr lang="en-US" altLang="en-US" sz="3500" dirty="0" smtClean="0">
                <a:latin typeface="Calibri" panose="020F0502020204030204" pitchFamily="34" charset="0"/>
                <a:ea typeface="Verdana" panose="020B0604030504040204" pitchFamily="34" charset="0"/>
                <a:cs typeface="Verdana" panose="020B0604030504040204" pitchFamily="34" charset="0"/>
              </a:rPr>
              <a:t>Community Annual Planning Submission (CAPS) and Multi-Sector Service Accountability Agreement (M-SAA)</a:t>
            </a:r>
          </a:p>
          <a:p>
            <a:pPr lvl="1" eaLnBrk="1" hangingPunct="1"/>
            <a:r>
              <a:rPr lang="en-US" altLang="en-US" sz="3500" dirty="0" smtClean="0">
                <a:latin typeface="Calibri" panose="020F0502020204030204" pitchFamily="34" charset="0"/>
                <a:ea typeface="Verdana" panose="020B0604030504040204" pitchFamily="34" charset="0"/>
                <a:cs typeface="Verdana" panose="020B0604030504040204" pitchFamily="34" charset="0"/>
              </a:rPr>
              <a:t>Quarterly and annual financial and statistical reporting </a:t>
            </a:r>
          </a:p>
          <a:p>
            <a:pPr lvl="1" eaLnBrk="1" hangingPunct="1"/>
            <a:r>
              <a:rPr lang="en-US" altLang="en-US" sz="3500" dirty="0" smtClean="0">
                <a:latin typeface="Calibri" panose="020F0502020204030204" pitchFamily="34" charset="0"/>
                <a:ea typeface="Verdana" panose="020B0604030504040204" pitchFamily="34" charset="0"/>
                <a:cs typeface="Verdana" panose="020B0604030504040204" pitchFamily="34" charset="0"/>
              </a:rPr>
              <a:t>One-time funding reporting</a:t>
            </a:r>
          </a:p>
          <a:p>
            <a:r>
              <a:rPr lang="en-US" altLang="en-US" sz="3500" dirty="0" smtClean="0">
                <a:latin typeface="Calibri" panose="020F0502020204030204" pitchFamily="34" charset="0"/>
                <a:ea typeface="Verdana" panose="020B0604030504040204" pitchFamily="34" charset="0"/>
                <a:cs typeface="Verdana" panose="020B0604030504040204" pitchFamily="34" charset="0"/>
              </a:rPr>
              <a:t>Health Centre Business planning cycle</a:t>
            </a:r>
          </a:p>
          <a:p>
            <a:r>
              <a:rPr lang="en-US" altLang="en-US" sz="3500" dirty="0" smtClean="0">
                <a:latin typeface="Calibri" panose="020F0502020204030204" pitchFamily="34" charset="0"/>
                <a:ea typeface="Verdana" panose="020B0604030504040204" pitchFamily="34" charset="0"/>
                <a:cs typeface="Verdana" panose="020B0604030504040204" pitchFamily="34" charset="0"/>
              </a:rPr>
              <a:t>Internal Reporting Processes</a:t>
            </a:r>
          </a:p>
          <a:p>
            <a:r>
              <a:rPr lang="en-US" altLang="en-US" sz="3500" dirty="0" smtClean="0">
                <a:latin typeface="Calibri" panose="020F0502020204030204" pitchFamily="34" charset="0"/>
                <a:ea typeface="Verdana" panose="020B0604030504040204" pitchFamily="34" charset="0"/>
                <a:cs typeface="Verdana" panose="020B0604030504040204" pitchFamily="34" charset="0"/>
              </a:rPr>
              <a:t>Payroll</a:t>
            </a:r>
          </a:p>
          <a:p>
            <a:r>
              <a:rPr lang="en-US" altLang="en-US" sz="3500" dirty="0" smtClean="0">
                <a:latin typeface="Calibri" panose="020F0502020204030204" pitchFamily="34" charset="0"/>
                <a:ea typeface="Verdana" panose="020B0604030504040204" pitchFamily="34" charset="0"/>
                <a:cs typeface="Verdana" panose="020B0604030504040204" pitchFamily="34" charset="0"/>
              </a:rPr>
              <a:t>Financial Policies</a:t>
            </a:r>
          </a:p>
          <a:p>
            <a:r>
              <a:rPr lang="en-US" altLang="en-US" sz="3500" dirty="0" smtClean="0">
                <a:latin typeface="Calibri" panose="020F0502020204030204" pitchFamily="34" charset="0"/>
                <a:ea typeface="Verdana" panose="020B0604030504040204" pitchFamily="34" charset="0"/>
                <a:cs typeface="Verdana" panose="020B0604030504040204" pitchFamily="34" charset="0"/>
              </a:rPr>
              <a:t>Capital Protection</a:t>
            </a:r>
          </a:p>
          <a:p>
            <a:pPr eaLnBrk="1" hangingPunct="1"/>
            <a:endParaRPr lang="en-US" altLang="en-US" dirty="0" smtClean="0">
              <a:latin typeface="Arial" charset="0"/>
            </a:endParaRPr>
          </a:p>
        </p:txBody>
      </p:sp>
      <p:sp>
        <p:nvSpPr>
          <p:cNvPr id="29700" name="Text Box 1037"/>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9F972E2E-3347-4F87-91C6-DBABC9960104}" type="slidenum">
              <a:rPr lang="en-US" altLang="en-US"/>
              <a:pPr eaLnBrk="1" hangingPunct="1">
                <a:spcBef>
                  <a:spcPct val="50000"/>
                </a:spcBef>
              </a:pPr>
              <a:t>12</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12</a:t>
            </a:fld>
            <a:endParaRPr lang="en-US" dirty="0"/>
          </a:p>
        </p:txBody>
      </p:sp>
    </p:spTree>
    <p:extLst>
      <p:ext uri="{BB962C8B-B14F-4D97-AF65-F5344CB8AC3E}">
        <p14:creationId xmlns:p14="http://schemas.microsoft.com/office/powerpoint/2010/main" val="511806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Finance Team</a:t>
            </a:r>
            <a:endParaRPr lang="en-CA" b="1" dirty="0"/>
          </a:p>
        </p:txBody>
      </p:sp>
      <p:sp>
        <p:nvSpPr>
          <p:cNvPr id="4" name="Content Placeholder 3"/>
          <p:cNvSpPr>
            <a:spLocks noGrp="1"/>
          </p:cNvSpPr>
          <p:nvPr>
            <p:ph idx="1"/>
          </p:nvPr>
        </p:nvSpPr>
        <p:spPr/>
        <p:txBody>
          <a:bodyPr>
            <a:normAutofit/>
          </a:bodyPr>
          <a:lstStyle/>
          <a:p>
            <a:r>
              <a:rPr lang="en-CA" dirty="0" smtClean="0"/>
              <a:t>Lexi Leitch – Accountant</a:t>
            </a:r>
          </a:p>
          <a:p>
            <a:r>
              <a:rPr lang="en-CA" dirty="0" smtClean="0"/>
              <a:t>February 2018</a:t>
            </a:r>
          </a:p>
          <a:p>
            <a:r>
              <a:rPr lang="en-CA" dirty="0" smtClean="0"/>
              <a:t>Athabasca University – Bachelors of Business Administration - Accounting, CPA candidate</a:t>
            </a:r>
          </a:p>
          <a:p>
            <a:r>
              <a:rPr lang="en-CA" dirty="0" smtClean="0"/>
              <a:t>Accounts Payable, Payroll, Banking, Monthly Reporting</a:t>
            </a:r>
            <a:r>
              <a:rPr lang="en-CA" dirty="0"/>
              <a:t> </a:t>
            </a:r>
            <a:r>
              <a:rPr lang="en-CA" dirty="0" smtClean="0"/>
              <a:t>including financial statements preparation, reconciliations, and analysis, Budgeting, Benefits cost administration</a:t>
            </a:r>
          </a:p>
          <a:p>
            <a:endParaRPr lang="en-CA" dirty="0"/>
          </a:p>
        </p:txBody>
      </p:sp>
      <p:sp>
        <p:nvSpPr>
          <p:cNvPr id="3" name="Slide Number Placeholder 2"/>
          <p:cNvSpPr>
            <a:spLocks noGrp="1"/>
          </p:cNvSpPr>
          <p:nvPr>
            <p:ph type="sldNum" sz="quarter" idx="12"/>
          </p:nvPr>
        </p:nvSpPr>
        <p:spPr/>
        <p:txBody>
          <a:bodyPr/>
          <a:lstStyle/>
          <a:p>
            <a:fld id="{B771461F-1941-7649-B895-6BC7BECFD81F}" type="slidenum">
              <a:rPr lang="en-US" smtClean="0"/>
              <a:pPr/>
              <a:t>13</a:t>
            </a:fld>
            <a:endParaRPr lang="en-US" dirty="0"/>
          </a:p>
        </p:txBody>
      </p:sp>
    </p:spTree>
    <p:extLst>
      <p:ext uri="{BB962C8B-B14F-4D97-AF65-F5344CB8AC3E}">
        <p14:creationId xmlns:p14="http://schemas.microsoft.com/office/powerpoint/2010/main" val="3280407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b="1" dirty="0" smtClean="0"/>
              <a:t>Finance Environment</a:t>
            </a:r>
            <a:endParaRPr lang="en-CA" b="1" dirty="0"/>
          </a:p>
        </p:txBody>
      </p:sp>
      <p:sp>
        <p:nvSpPr>
          <p:cNvPr id="6" name="Content Placeholder 5"/>
          <p:cNvSpPr>
            <a:spLocks noGrp="1"/>
          </p:cNvSpPr>
          <p:nvPr>
            <p:ph idx="1"/>
          </p:nvPr>
        </p:nvSpPr>
        <p:spPr/>
        <p:txBody>
          <a:bodyPr>
            <a:noAutofit/>
          </a:bodyPr>
          <a:lstStyle/>
          <a:p>
            <a:r>
              <a:rPr lang="en-CA" sz="2400" dirty="0" smtClean="0"/>
              <a:t>CCIM (Microsoft Dynamics Great Plains) contracted through the Alliance (formerly AOHC) for General Ledger, budgeting and reporting, and Accounts Payable </a:t>
            </a:r>
          </a:p>
          <a:p>
            <a:pPr lvl="1"/>
            <a:r>
              <a:rPr lang="en-CA" sz="2400" dirty="0" smtClean="0"/>
              <a:t>14 cost centres</a:t>
            </a:r>
          </a:p>
          <a:p>
            <a:pPr lvl="1"/>
            <a:r>
              <a:rPr lang="en-CA" sz="2400" dirty="0" smtClean="0"/>
              <a:t>Four funding streams</a:t>
            </a:r>
          </a:p>
          <a:p>
            <a:pPr lvl="1"/>
            <a:r>
              <a:rPr lang="en-CA" sz="2400" dirty="0" smtClean="0"/>
              <a:t>Financial and statistical reporting under OHRS</a:t>
            </a:r>
          </a:p>
          <a:p>
            <a:r>
              <a:rPr lang="en-CA" sz="2400" dirty="0" smtClean="0"/>
              <a:t>EasyPay for Payroll</a:t>
            </a:r>
          </a:p>
          <a:p>
            <a:pPr lvl="1"/>
            <a:r>
              <a:rPr lang="en-CA" sz="2400" dirty="0" smtClean="0"/>
              <a:t>50+ employees (full and part time)</a:t>
            </a:r>
          </a:p>
          <a:p>
            <a:r>
              <a:rPr lang="en-CA" sz="2400" dirty="0" smtClean="0"/>
              <a:t>InfoHR for time and attendance</a:t>
            </a:r>
          </a:p>
          <a:p>
            <a:r>
              <a:rPr lang="en-CA" sz="2400" dirty="0" smtClean="0"/>
              <a:t>New integrated (with GP) payroll and HR system planned for implementation – funding on hold</a:t>
            </a:r>
            <a:endParaRPr lang="en-CA" sz="2400"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14</a:t>
            </a:fld>
            <a:endParaRPr lang="en-US" dirty="0"/>
          </a:p>
        </p:txBody>
      </p:sp>
    </p:spTree>
    <p:extLst>
      <p:ext uri="{BB962C8B-B14F-4D97-AF65-F5344CB8AC3E}">
        <p14:creationId xmlns:p14="http://schemas.microsoft.com/office/powerpoint/2010/main" val="1304910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b="1" dirty="0" smtClean="0"/>
              <a:t>Finance Team Successes</a:t>
            </a:r>
            <a:endParaRPr lang="en-CA" b="1" dirty="0"/>
          </a:p>
        </p:txBody>
      </p:sp>
      <p:sp>
        <p:nvSpPr>
          <p:cNvPr id="6" name="Content Placeholder 5"/>
          <p:cNvSpPr>
            <a:spLocks noGrp="1"/>
          </p:cNvSpPr>
          <p:nvPr>
            <p:ph idx="1"/>
          </p:nvPr>
        </p:nvSpPr>
        <p:spPr/>
        <p:txBody>
          <a:bodyPr/>
          <a:lstStyle/>
          <a:p>
            <a:r>
              <a:rPr lang="en-CA" dirty="0" smtClean="0"/>
              <a:t>Balanced budget</a:t>
            </a:r>
          </a:p>
          <a:p>
            <a:r>
              <a:rPr lang="en-CA" dirty="0" smtClean="0"/>
              <a:t>Detailed and timely reporting</a:t>
            </a:r>
          </a:p>
          <a:p>
            <a:r>
              <a:rPr lang="en-CA" dirty="0" smtClean="0"/>
              <a:t>Healthy relationships with funders, banks, vendors, auditors, leadership and staff</a:t>
            </a:r>
          </a:p>
          <a:p>
            <a:r>
              <a:rPr lang="en-CA" dirty="0" smtClean="0"/>
              <a:t>Support leadership engagement in financial accountability</a:t>
            </a:r>
          </a:p>
          <a:p>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15</a:t>
            </a:fld>
            <a:endParaRPr lang="en-US" dirty="0"/>
          </a:p>
        </p:txBody>
      </p:sp>
    </p:spTree>
    <p:extLst>
      <p:ext uri="{BB962C8B-B14F-4D97-AF65-F5344CB8AC3E}">
        <p14:creationId xmlns:p14="http://schemas.microsoft.com/office/powerpoint/2010/main" val="1745513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pPr eaLnBrk="1" hangingPunct="1"/>
            <a:r>
              <a:rPr lang="en-US" altLang="en-US" b="1" dirty="0" smtClean="0">
                <a:latin typeface="Calibri" panose="020F0502020204030204" pitchFamily="34" charset="0"/>
                <a:ea typeface="Verdana" panose="020B0604030504040204" pitchFamily="34" charset="0"/>
                <a:cs typeface="Verdana" panose="020B0604030504040204" pitchFamily="34" charset="0"/>
              </a:rPr>
              <a:t>Financial </a:t>
            </a:r>
            <a:r>
              <a:rPr lang="en-US" altLang="en-US" b="1" smtClean="0">
                <a:latin typeface="Calibri" panose="020F0502020204030204" pitchFamily="34" charset="0"/>
                <a:ea typeface="Verdana" panose="020B0604030504040204" pitchFamily="34" charset="0"/>
                <a:cs typeface="Verdana" panose="020B0604030504040204" pitchFamily="34" charset="0"/>
              </a:rPr>
              <a:t>Health Centre Challenges </a:t>
            </a:r>
            <a:endParaRPr lang="en-US" altLang="en-US" b="1" dirty="0" smtClean="0">
              <a:latin typeface="Calibri" panose="020F0502020204030204" pitchFamily="34" charset="0"/>
              <a:ea typeface="Verdana" panose="020B0604030504040204" pitchFamily="34" charset="0"/>
              <a:cs typeface="Verdana" panose="020B0604030504040204" pitchFamily="34" charset="0"/>
            </a:endParaRPr>
          </a:p>
        </p:txBody>
      </p:sp>
      <p:sp>
        <p:nvSpPr>
          <p:cNvPr id="65539" name="Rectangle 3"/>
          <p:cNvSpPr>
            <a:spLocks noGrp="1" noChangeArrowheads="1"/>
          </p:cNvSpPr>
          <p:nvPr>
            <p:ph type="body" idx="1"/>
          </p:nvPr>
        </p:nvSpPr>
        <p:spPr>
          <a:xfrm>
            <a:off x="250825" y="1341438"/>
            <a:ext cx="8353425" cy="4895850"/>
          </a:xfrm>
        </p:spPr>
        <p:txBody>
          <a:bodyPr>
            <a:normAutofit/>
          </a:bodyPr>
          <a:lstStyle/>
          <a:p>
            <a:r>
              <a:rPr lang="en-US" altLang="en-US" dirty="0" smtClean="0">
                <a:latin typeface="Calibri" panose="020F0502020204030204" pitchFamily="34" charset="0"/>
                <a:ea typeface="Verdana" panose="020B0604030504040204" pitchFamily="34" charset="0"/>
                <a:cs typeface="Verdana" panose="020B0604030504040204" pitchFamily="34" charset="0"/>
              </a:rPr>
              <a:t>Forecasting year end position in order to apply for reallocation for capital or other one-time</a:t>
            </a:r>
          </a:p>
          <a:p>
            <a:r>
              <a:rPr lang="en-US" altLang="en-US" dirty="0" smtClean="0">
                <a:latin typeface="Calibri" panose="020F0502020204030204" pitchFamily="34" charset="0"/>
                <a:ea typeface="Verdana" panose="020B0604030504040204" pitchFamily="34" charset="0"/>
                <a:cs typeface="Verdana" panose="020B0604030504040204" pitchFamily="34" charset="0"/>
              </a:rPr>
              <a:t>Ongoing gap in Ministry funding and actual operating pressures (e.g. Inflation, technology)</a:t>
            </a:r>
          </a:p>
          <a:p>
            <a:r>
              <a:rPr lang="en-US" altLang="en-US" dirty="0" smtClean="0">
                <a:latin typeface="Calibri" panose="020F0502020204030204" pitchFamily="34" charset="0"/>
                <a:ea typeface="Verdana" panose="020B0604030504040204" pitchFamily="34" charset="0"/>
                <a:cs typeface="Verdana" panose="020B0604030504040204" pitchFamily="34" charset="0"/>
              </a:rPr>
              <a:t>Financial flexibility</a:t>
            </a:r>
          </a:p>
          <a:p>
            <a:r>
              <a:rPr lang="en-US" altLang="en-US" dirty="0" smtClean="0">
                <a:latin typeface="Calibri" panose="020F0502020204030204" pitchFamily="34" charset="0"/>
                <a:ea typeface="Verdana" panose="020B0604030504040204" pitchFamily="34" charset="0"/>
                <a:cs typeface="Verdana" panose="020B0604030504040204" pitchFamily="34" charset="0"/>
              </a:rPr>
              <a:t>Building and IT cost funding</a:t>
            </a:r>
          </a:p>
        </p:txBody>
      </p:sp>
      <p:sp>
        <p:nvSpPr>
          <p:cNvPr id="65540" name="Text Box 8"/>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27CDF729-16D1-4790-B59B-FE2FCFB24B49}" type="slidenum">
              <a:rPr lang="en-US" altLang="en-US"/>
              <a:pPr eaLnBrk="1" hangingPunct="1">
                <a:spcBef>
                  <a:spcPct val="50000"/>
                </a:spcBef>
              </a:pPr>
              <a:t>16</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16</a:t>
            </a:fld>
            <a:endParaRPr lang="en-US" dirty="0"/>
          </a:p>
        </p:txBody>
      </p:sp>
    </p:spTree>
    <p:extLst>
      <p:ext uri="{BB962C8B-B14F-4D97-AF65-F5344CB8AC3E}">
        <p14:creationId xmlns:p14="http://schemas.microsoft.com/office/powerpoint/2010/main" val="668648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b="1" dirty="0" smtClean="0"/>
              <a:t>Finance Team Challenges</a:t>
            </a:r>
            <a:endParaRPr lang="en-CA" b="1" dirty="0"/>
          </a:p>
        </p:txBody>
      </p:sp>
      <p:sp>
        <p:nvSpPr>
          <p:cNvPr id="6" name="Content Placeholder 5"/>
          <p:cNvSpPr>
            <a:spLocks noGrp="1"/>
          </p:cNvSpPr>
          <p:nvPr>
            <p:ph idx="1"/>
          </p:nvPr>
        </p:nvSpPr>
        <p:spPr/>
        <p:txBody>
          <a:bodyPr/>
          <a:lstStyle/>
          <a:p>
            <a:r>
              <a:rPr lang="en-CA" dirty="0" smtClean="0"/>
              <a:t>Responding to changing funding environment</a:t>
            </a:r>
          </a:p>
          <a:p>
            <a:r>
              <a:rPr lang="en-CA" dirty="0" smtClean="0"/>
              <a:t>Systems reliance and response</a:t>
            </a:r>
          </a:p>
          <a:p>
            <a:r>
              <a:rPr lang="en-CA" dirty="0" smtClean="0"/>
              <a:t>Budget pressures </a:t>
            </a:r>
          </a:p>
          <a:p>
            <a:r>
              <a:rPr lang="en-CA" dirty="0" smtClean="0"/>
              <a:t>Ensuring consistency</a:t>
            </a:r>
          </a:p>
          <a:p>
            <a:pPr marL="0" indent="0">
              <a:buNone/>
            </a:pP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17</a:t>
            </a:fld>
            <a:endParaRPr lang="en-US" dirty="0"/>
          </a:p>
        </p:txBody>
      </p:sp>
    </p:spTree>
    <p:extLst>
      <p:ext uri="{BB962C8B-B14F-4D97-AF65-F5344CB8AC3E}">
        <p14:creationId xmlns:p14="http://schemas.microsoft.com/office/powerpoint/2010/main" val="4214080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latin typeface="Calibri" panose="020F0502020204030204" pitchFamily="34" charset="0"/>
                <a:ea typeface="Verdana" panose="020B0604030504040204" pitchFamily="34" charset="0"/>
                <a:cs typeface="Verdana" panose="020B0604030504040204" pitchFamily="34" charset="0"/>
              </a:rPr>
              <a:t>Other Portfolio Responsibilities</a:t>
            </a:r>
            <a:endParaRPr lang="en-CA" b="1" dirty="0">
              <a:latin typeface="Calibri" panose="020F0502020204030204" pitchFamily="34" charset="0"/>
              <a:ea typeface="Verdana" panose="020B0604030504040204" pitchFamily="34" charset="0"/>
              <a:cs typeface="Verdana" panose="020B0604030504040204" pitchFamily="34" charset="0"/>
            </a:endParaRPr>
          </a:p>
        </p:txBody>
      </p:sp>
      <p:sp>
        <p:nvSpPr>
          <p:cNvPr id="7" name="Content Placeholder 6"/>
          <p:cNvSpPr>
            <a:spLocks noGrp="1"/>
          </p:cNvSpPr>
          <p:nvPr>
            <p:ph idx="1"/>
          </p:nvPr>
        </p:nvSpPr>
        <p:spPr/>
        <p:txBody>
          <a:bodyPr/>
          <a:lstStyle/>
          <a:p>
            <a:r>
              <a:rPr lang="en-CA" dirty="0" smtClean="0">
                <a:latin typeface="Calibri" panose="020F0502020204030204" pitchFamily="34" charset="0"/>
                <a:ea typeface="Verdana" panose="020B0604030504040204" pitchFamily="34" charset="0"/>
                <a:cs typeface="Verdana" panose="020B0604030504040204" pitchFamily="34" charset="0"/>
              </a:rPr>
              <a:t>Privacy Officer</a:t>
            </a:r>
            <a:endParaRPr lang="en-CA" dirty="0">
              <a:latin typeface="Calibri" panose="020F0502020204030204" pitchFamily="34" charset="0"/>
              <a:ea typeface="Verdana" panose="020B0604030504040204" pitchFamily="34" charset="0"/>
              <a:cs typeface="Verdana" panose="020B0604030504040204" pitchFamily="34" charset="0"/>
            </a:endParaRPr>
          </a:p>
          <a:p>
            <a:r>
              <a:rPr lang="en-CA" dirty="0" smtClean="0">
                <a:latin typeface="Calibri" panose="020F0502020204030204" pitchFamily="34" charset="0"/>
                <a:ea typeface="Verdana" panose="020B0604030504040204" pitchFamily="34" charset="0"/>
                <a:cs typeface="Verdana" panose="020B0604030504040204" pitchFamily="34" charset="0"/>
              </a:rPr>
              <a:t>Information Technology</a:t>
            </a:r>
            <a:endParaRPr lang="en-CA" dirty="0">
              <a:latin typeface="Calibri" panose="020F0502020204030204" pitchFamily="34" charset="0"/>
              <a:ea typeface="Verdana" panose="020B0604030504040204" pitchFamily="34" charset="0"/>
              <a:cs typeface="Verdana" panose="020B0604030504040204" pitchFamily="34" charset="0"/>
            </a:endParaRPr>
          </a:p>
          <a:p>
            <a:r>
              <a:rPr lang="en-CA" dirty="0" smtClean="0">
                <a:latin typeface="Calibri" panose="020F0502020204030204" pitchFamily="34" charset="0"/>
                <a:ea typeface="Verdana" panose="020B0604030504040204" pitchFamily="34" charset="0"/>
                <a:cs typeface="Verdana" panose="020B0604030504040204" pitchFamily="34" charset="0"/>
              </a:rPr>
              <a:t>Administrative Support</a:t>
            </a:r>
            <a:endParaRPr lang="en-CA" dirty="0">
              <a:latin typeface="Calibri" panose="020F0502020204030204" pitchFamily="34" charset="0"/>
              <a:ea typeface="Verdana" panose="020B0604030504040204" pitchFamily="34" charset="0"/>
              <a:cs typeface="Verdana" panose="020B0604030504040204" pitchFamily="34" charset="0"/>
            </a:endParaRPr>
          </a:p>
          <a:p>
            <a:r>
              <a:rPr lang="en-CA" dirty="0" smtClean="0">
                <a:latin typeface="Calibri" panose="020F0502020204030204" pitchFamily="34" charset="0"/>
                <a:ea typeface="Verdana" panose="020B0604030504040204" pitchFamily="34" charset="0"/>
                <a:cs typeface="Verdana" panose="020B0604030504040204" pitchFamily="34" charset="0"/>
              </a:rPr>
              <a:t>Facilities</a:t>
            </a:r>
          </a:p>
          <a:p>
            <a:r>
              <a:rPr lang="en-CA" dirty="0" smtClean="0">
                <a:latin typeface="Calibri" panose="020F0502020204030204" pitchFamily="34" charset="0"/>
                <a:ea typeface="Verdana" panose="020B0604030504040204" pitchFamily="34" charset="0"/>
                <a:cs typeface="Verdana" panose="020B0604030504040204" pitchFamily="34" charset="0"/>
              </a:rPr>
              <a:t>Management rep – OH&amp;S</a:t>
            </a:r>
            <a:endParaRPr lang="en-CA" dirty="0">
              <a:latin typeface="Calibri" panose="020F050202020403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B771461F-1941-7649-B895-6BC7BECFD81F}" type="slidenum">
              <a:rPr lang="en-US" smtClean="0"/>
              <a:pPr/>
              <a:t>18</a:t>
            </a:fld>
            <a:endParaRPr lang="en-US" dirty="0"/>
          </a:p>
        </p:txBody>
      </p:sp>
    </p:spTree>
    <p:extLst>
      <p:ext uri="{BB962C8B-B14F-4D97-AF65-F5344CB8AC3E}">
        <p14:creationId xmlns:p14="http://schemas.microsoft.com/office/powerpoint/2010/main" val="2472877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b="1" dirty="0" smtClean="0">
                <a:latin typeface="Calibri" panose="020F0502020204030204" pitchFamily="34" charset="0"/>
                <a:ea typeface="Verdana" panose="020B0604030504040204" pitchFamily="34" charset="0"/>
                <a:cs typeface="Verdana" panose="020B0604030504040204" pitchFamily="34" charset="0"/>
              </a:rPr>
              <a:t>Privacy</a:t>
            </a:r>
            <a:endParaRPr lang="en-CA" b="1" dirty="0">
              <a:latin typeface="Calibri" panose="020F0502020204030204" pitchFamily="34" charset="0"/>
              <a:ea typeface="Verdana" panose="020B0604030504040204" pitchFamily="34" charset="0"/>
              <a:cs typeface="Verdana" panose="020B0604030504040204" pitchFamily="34" charset="0"/>
            </a:endParaRPr>
          </a:p>
        </p:txBody>
      </p:sp>
      <p:sp>
        <p:nvSpPr>
          <p:cNvPr id="5" name="Content Placeholder 4"/>
          <p:cNvSpPr>
            <a:spLocks noGrp="1"/>
          </p:cNvSpPr>
          <p:nvPr>
            <p:ph idx="1"/>
          </p:nvPr>
        </p:nvSpPr>
        <p:spPr/>
        <p:txBody>
          <a:bodyPr>
            <a:normAutofit/>
          </a:bodyPr>
          <a:lstStyle/>
          <a:p>
            <a:r>
              <a:rPr lang="en-CA" dirty="0" smtClean="0">
                <a:latin typeface="Calibri" panose="020F0502020204030204" pitchFamily="34" charset="0"/>
                <a:ea typeface="Verdana" panose="020B0604030504040204" pitchFamily="34" charset="0"/>
                <a:cs typeface="Verdana" panose="020B0604030504040204" pitchFamily="34" charset="0"/>
              </a:rPr>
              <a:t>Compliant with latest Privacy legislation including personal health information</a:t>
            </a:r>
          </a:p>
          <a:p>
            <a:r>
              <a:rPr lang="en-CA" dirty="0" smtClean="0">
                <a:latin typeface="Calibri" panose="020F0502020204030204" pitchFamily="34" charset="0"/>
                <a:ea typeface="Verdana" panose="020B0604030504040204" pitchFamily="34" charset="0"/>
                <a:cs typeface="Verdana" panose="020B0604030504040204" pitchFamily="34" charset="0"/>
              </a:rPr>
              <a:t>Establish relationship with expertise at the Alliance and Office of the Privacy Commissioner for Ontario</a:t>
            </a:r>
          </a:p>
          <a:p>
            <a:r>
              <a:rPr lang="en-CA" dirty="0" smtClean="0">
                <a:latin typeface="Calibri" panose="020F0502020204030204" pitchFamily="34" charset="0"/>
                <a:ea typeface="Verdana" panose="020B0604030504040204" pitchFamily="34" charset="0"/>
                <a:cs typeface="Verdana" panose="020B0604030504040204" pitchFamily="34" charset="0"/>
              </a:rPr>
              <a:t>Internal processes and controls over privacy including awareness/education and audits</a:t>
            </a:r>
            <a:endParaRPr lang="en-CA" dirty="0">
              <a:latin typeface="Calibri" panose="020F050202020403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B771461F-1941-7649-B895-6BC7BECFD81F}" type="slidenum">
              <a:rPr lang="en-US" smtClean="0"/>
              <a:pPr/>
              <a:t>19</a:t>
            </a:fld>
            <a:endParaRPr lang="en-US" dirty="0"/>
          </a:p>
        </p:txBody>
      </p:sp>
    </p:spTree>
    <p:extLst>
      <p:ext uri="{BB962C8B-B14F-4D97-AF65-F5344CB8AC3E}">
        <p14:creationId xmlns:p14="http://schemas.microsoft.com/office/powerpoint/2010/main" val="132840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Finance and Operations Portfolio</a:t>
            </a:r>
            <a:endParaRPr lang="en-CA" b="1" dirty="0"/>
          </a:p>
        </p:txBody>
      </p:sp>
      <p:sp>
        <p:nvSpPr>
          <p:cNvPr id="3" name="Content Placeholder 2"/>
          <p:cNvSpPr>
            <a:spLocks noGrp="1"/>
          </p:cNvSpPr>
          <p:nvPr>
            <p:ph idx="1"/>
          </p:nvPr>
        </p:nvSpPr>
        <p:spPr/>
        <p:txBody>
          <a:bodyPr/>
          <a:lstStyle/>
          <a:p>
            <a:r>
              <a:rPr lang="en-CA" dirty="0" smtClean="0"/>
              <a:t>Finance (Planning and Reporting, Cash Management, Payroll)</a:t>
            </a:r>
          </a:p>
          <a:p>
            <a:r>
              <a:rPr lang="en-CA" dirty="0" smtClean="0"/>
              <a:t>Information Technology and Services</a:t>
            </a:r>
          </a:p>
          <a:p>
            <a:r>
              <a:rPr lang="en-CA" dirty="0" smtClean="0"/>
              <a:t>Reception and Medical Administrative Support</a:t>
            </a:r>
          </a:p>
          <a:p>
            <a:r>
              <a:rPr lang="en-CA" dirty="0" smtClean="0"/>
              <a:t>Facilities </a:t>
            </a:r>
          </a:p>
          <a:p>
            <a:r>
              <a:rPr lang="en-CA" dirty="0" smtClean="0"/>
              <a:t>Privacy</a:t>
            </a:r>
          </a:p>
          <a:p>
            <a:endParaRPr lang="en-CA" dirty="0" smtClean="0"/>
          </a:p>
          <a:p>
            <a:endParaRPr lang="en-CA" dirty="0" smtClean="0"/>
          </a:p>
        </p:txBody>
      </p:sp>
      <p:sp>
        <p:nvSpPr>
          <p:cNvPr id="4" name="Slide Number Placeholder 3"/>
          <p:cNvSpPr>
            <a:spLocks noGrp="1"/>
          </p:cNvSpPr>
          <p:nvPr>
            <p:ph type="sldNum" sz="quarter" idx="12"/>
          </p:nvPr>
        </p:nvSpPr>
        <p:spPr/>
        <p:txBody>
          <a:bodyPr/>
          <a:lstStyle/>
          <a:p>
            <a:fld id="{B771461F-1941-7649-B895-6BC7BECFD81F}" type="slidenum">
              <a:rPr lang="en-US" smtClean="0"/>
              <a:pPr/>
              <a:t>2</a:t>
            </a:fld>
            <a:endParaRPr lang="en-US" dirty="0"/>
          </a:p>
        </p:txBody>
      </p:sp>
    </p:spTree>
    <p:extLst>
      <p:ext uri="{BB962C8B-B14F-4D97-AF65-F5344CB8AC3E}">
        <p14:creationId xmlns:p14="http://schemas.microsoft.com/office/powerpoint/2010/main" val="4161791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latin typeface="Calibri" panose="020F0502020204030204" pitchFamily="34" charset="0"/>
                <a:ea typeface="Verdana" panose="020B0604030504040204" pitchFamily="34" charset="0"/>
                <a:cs typeface="Verdana" panose="020B0604030504040204" pitchFamily="34" charset="0"/>
              </a:rPr>
              <a:t>Information Technology</a:t>
            </a:r>
            <a:endParaRPr lang="en-CA" b="1" dirty="0">
              <a:latin typeface="Calibri" panose="020F050202020403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r>
              <a:rPr lang="en-CA" sz="2400" dirty="0" smtClean="0">
                <a:latin typeface="Calibri" panose="020F0502020204030204" pitchFamily="34" charset="0"/>
                <a:ea typeface="Verdana" panose="020B0604030504040204" pitchFamily="34" charset="0"/>
                <a:cs typeface="Verdana" panose="020B0604030504040204" pitchFamily="34" charset="0"/>
              </a:rPr>
              <a:t>Manage contract with Compass CHC</a:t>
            </a:r>
          </a:p>
          <a:p>
            <a:r>
              <a:rPr lang="en-CA" sz="2400" dirty="0" smtClean="0">
                <a:latin typeface="Calibri" panose="020F0502020204030204" pitchFamily="34" charset="0"/>
                <a:ea typeface="Verdana" panose="020B0604030504040204" pitchFamily="34" charset="0"/>
                <a:cs typeface="Verdana" panose="020B0604030504040204" pitchFamily="34" charset="0"/>
              </a:rPr>
              <a:t>Ensure all systems and processes are effective and efficient</a:t>
            </a:r>
          </a:p>
          <a:p>
            <a:pPr lvl="1"/>
            <a:r>
              <a:rPr lang="en-CA" sz="2400" dirty="0" smtClean="0">
                <a:latin typeface="Calibri" panose="020F0502020204030204" pitchFamily="34" charset="0"/>
                <a:ea typeface="Verdana" panose="020B0604030504040204" pitchFamily="34" charset="0"/>
                <a:cs typeface="Verdana" panose="020B0604030504040204" pitchFamily="34" charset="0"/>
              </a:rPr>
              <a:t>Telus (formerly NOD) electronic medical record including external feeders</a:t>
            </a:r>
          </a:p>
          <a:p>
            <a:pPr lvl="1"/>
            <a:r>
              <a:rPr lang="en-CA" sz="2400" dirty="0" smtClean="0">
                <a:latin typeface="Calibri" panose="020F0502020204030204" pitchFamily="34" charset="0"/>
                <a:ea typeface="Verdana" panose="020B0604030504040204" pitchFamily="34" charset="0"/>
                <a:cs typeface="Verdana" panose="020B0604030504040204" pitchFamily="34" charset="0"/>
              </a:rPr>
              <a:t>NESDATrak for CSS</a:t>
            </a:r>
          </a:p>
          <a:p>
            <a:pPr lvl="1"/>
            <a:r>
              <a:rPr lang="en-CA" sz="2400" dirty="0" smtClean="0">
                <a:latin typeface="Calibri" panose="020F0502020204030204" pitchFamily="34" charset="0"/>
                <a:ea typeface="Verdana" panose="020B0604030504040204" pitchFamily="34" charset="0"/>
                <a:cs typeface="Verdana" panose="020B0604030504040204" pitchFamily="34" charset="0"/>
              </a:rPr>
              <a:t>CCIM for Finance</a:t>
            </a:r>
          </a:p>
          <a:p>
            <a:pPr lvl="1"/>
            <a:r>
              <a:rPr lang="en-CA" sz="2400" dirty="0" smtClean="0">
                <a:latin typeface="Calibri" panose="020F0502020204030204" pitchFamily="34" charset="0"/>
                <a:ea typeface="Verdana" panose="020B0604030504040204" pitchFamily="34" charset="0"/>
                <a:cs typeface="Verdana" panose="020B0604030504040204" pitchFamily="34" charset="0"/>
              </a:rPr>
              <a:t>InFo HR for time and attendance</a:t>
            </a:r>
          </a:p>
          <a:p>
            <a:r>
              <a:rPr lang="en-CA" sz="2400" dirty="0" smtClean="0">
                <a:latin typeface="Calibri" panose="020F0502020204030204" pitchFamily="34" charset="0"/>
                <a:ea typeface="Verdana" panose="020B0604030504040204" pitchFamily="34" charset="0"/>
                <a:cs typeface="Verdana" panose="020B0604030504040204" pitchFamily="34" charset="0"/>
              </a:rPr>
              <a:t>Ensure all data is relevant, timely, and reliable</a:t>
            </a:r>
          </a:p>
          <a:p>
            <a:r>
              <a:rPr lang="en-CA" sz="2400" dirty="0" smtClean="0">
                <a:latin typeface="Calibri" panose="020F0502020204030204" pitchFamily="34" charset="0"/>
                <a:ea typeface="Verdana" panose="020B0604030504040204" pitchFamily="34" charset="0"/>
                <a:cs typeface="Verdana" panose="020B0604030504040204" pitchFamily="34" charset="0"/>
              </a:rPr>
              <a:t>Effectively plan for systems replacement</a:t>
            </a:r>
          </a:p>
          <a:p>
            <a:pPr>
              <a:buFont typeface="Wingdings" panose="05000000000000000000" pitchFamily="2" charset="2"/>
              <a:buChar char="q"/>
            </a:pPr>
            <a:endParaRPr lang="en-CA" sz="2600" b="1" dirty="0" smtClean="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q"/>
            </a:pP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20</a:t>
            </a:fld>
            <a:endParaRPr lang="en-US" dirty="0"/>
          </a:p>
        </p:txBody>
      </p:sp>
    </p:spTree>
    <p:extLst>
      <p:ext uri="{BB962C8B-B14F-4D97-AF65-F5344CB8AC3E}">
        <p14:creationId xmlns:p14="http://schemas.microsoft.com/office/powerpoint/2010/main" val="2194525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Admin Team Responsibilities</a:t>
            </a:r>
            <a:endParaRPr lang="en-CA" b="1" dirty="0"/>
          </a:p>
        </p:txBody>
      </p:sp>
      <p:sp>
        <p:nvSpPr>
          <p:cNvPr id="3" name="Content Placeholder 2"/>
          <p:cNvSpPr>
            <a:spLocks noGrp="1"/>
          </p:cNvSpPr>
          <p:nvPr>
            <p:ph idx="1"/>
          </p:nvPr>
        </p:nvSpPr>
        <p:spPr/>
        <p:txBody>
          <a:bodyPr>
            <a:normAutofit fontScale="85000" lnSpcReduction="10000"/>
          </a:bodyPr>
          <a:lstStyle/>
          <a:p>
            <a:r>
              <a:rPr lang="en-CA" dirty="0" smtClean="0"/>
              <a:t>Reception</a:t>
            </a:r>
          </a:p>
          <a:p>
            <a:r>
              <a:rPr lang="en-CA" dirty="0" smtClean="0"/>
              <a:t>Appointment Booking</a:t>
            </a:r>
          </a:p>
          <a:p>
            <a:r>
              <a:rPr lang="en-CA" dirty="0" smtClean="0"/>
              <a:t>Provider Team </a:t>
            </a:r>
            <a:r>
              <a:rPr lang="en-CA" dirty="0"/>
              <a:t>S</a:t>
            </a:r>
            <a:r>
              <a:rPr lang="en-CA" dirty="0" smtClean="0"/>
              <a:t>upport (primary care, mental health, system navigation, health promotion)</a:t>
            </a:r>
          </a:p>
          <a:p>
            <a:r>
              <a:rPr lang="en-CA" dirty="0" smtClean="0"/>
              <a:t>Records/Chart Management including demographics, information requests, scanning and filing</a:t>
            </a:r>
          </a:p>
          <a:p>
            <a:r>
              <a:rPr lang="en-CA" dirty="0">
                <a:ea typeface="Verdana" panose="020B0604030504040204" pitchFamily="34" charset="0"/>
                <a:cs typeface="Verdana" panose="020B0604030504040204" pitchFamily="34" charset="0"/>
              </a:rPr>
              <a:t>Support all related office technology </a:t>
            </a:r>
            <a:r>
              <a:rPr lang="en-CA" dirty="0" smtClean="0">
                <a:ea typeface="Verdana" panose="020B0604030504040204" pitchFamily="34" charset="0"/>
                <a:cs typeface="Verdana" panose="020B0604030504040204" pitchFamily="34" charset="0"/>
              </a:rPr>
              <a:t>(EMR, telephones</a:t>
            </a:r>
            <a:r>
              <a:rPr lang="en-CA" dirty="0">
                <a:ea typeface="Verdana" panose="020B0604030504040204" pitchFamily="34" charset="0"/>
                <a:cs typeface="Verdana" panose="020B0604030504040204" pitchFamily="34" charset="0"/>
              </a:rPr>
              <a:t>, video conferencing, copiers</a:t>
            </a:r>
            <a:r>
              <a:rPr lang="en-CA" dirty="0" smtClean="0">
                <a:ea typeface="Verdana" panose="020B0604030504040204" pitchFamily="34" charset="0"/>
                <a:cs typeface="Verdana" panose="020B0604030504040204" pitchFamily="34" charset="0"/>
              </a:rPr>
              <a:t>)</a:t>
            </a:r>
            <a:endParaRPr lang="en-CA" dirty="0" smtClean="0"/>
          </a:p>
          <a:p>
            <a:r>
              <a:rPr lang="en-CA" dirty="0" smtClean="0"/>
              <a:t>Committee support</a:t>
            </a:r>
          </a:p>
          <a:p>
            <a:r>
              <a:rPr lang="en-CA" dirty="0" smtClean="0"/>
              <a:t>First aid and CPR training</a:t>
            </a: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21</a:t>
            </a:fld>
            <a:endParaRPr lang="en-US" dirty="0"/>
          </a:p>
        </p:txBody>
      </p:sp>
    </p:spTree>
    <p:extLst>
      <p:ext uri="{BB962C8B-B14F-4D97-AF65-F5344CB8AC3E}">
        <p14:creationId xmlns:p14="http://schemas.microsoft.com/office/powerpoint/2010/main" val="3198103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Administrative Support Team</a:t>
            </a:r>
            <a:endParaRPr lang="en-CA" b="1" dirty="0"/>
          </a:p>
        </p:txBody>
      </p:sp>
      <p:sp>
        <p:nvSpPr>
          <p:cNvPr id="3" name="Content Placeholder 2"/>
          <p:cNvSpPr>
            <a:spLocks noGrp="1"/>
          </p:cNvSpPr>
          <p:nvPr>
            <p:ph idx="1"/>
          </p:nvPr>
        </p:nvSpPr>
        <p:spPr/>
        <p:txBody>
          <a:bodyPr>
            <a:normAutofit fontScale="92500" lnSpcReduction="10000"/>
          </a:bodyPr>
          <a:lstStyle/>
          <a:p>
            <a:r>
              <a:rPr lang="en-CA" dirty="0">
                <a:ea typeface="Verdana" panose="020B0604030504040204" pitchFamily="34" charset="0"/>
                <a:cs typeface="Verdana" panose="020B0604030504040204" pitchFamily="34" charset="0"/>
              </a:rPr>
              <a:t>Team of four full time and two part time staff supporting care providers </a:t>
            </a:r>
            <a:endParaRPr lang="en-CA" dirty="0" smtClean="0"/>
          </a:p>
          <a:p>
            <a:pPr lvl="1"/>
            <a:r>
              <a:rPr lang="en-CA" sz="3200" dirty="0" smtClean="0"/>
              <a:t>Paula Alves (1994)</a:t>
            </a:r>
          </a:p>
          <a:p>
            <a:pPr lvl="1"/>
            <a:r>
              <a:rPr lang="en-CA" sz="3200" dirty="0" smtClean="0"/>
              <a:t>Marcy Machado (1999)</a:t>
            </a:r>
          </a:p>
          <a:p>
            <a:pPr lvl="1"/>
            <a:r>
              <a:rPr lang="en-CA" sz="3200" dirty="0" smtClean="0"/>
              <a:t>Heather Blakely (2008)</a:t>
            </a:r>
          </a:p>
          <a:p>
            <a:pPr lvl="1"/>
            <a:r>
              <a:rPr lang="en-CA" sz="3200" dirty="0" smtClean="0"/>
              <a:t>Stacey McDonald (2020 – relief)</a:t>
            </a:r>
          </a:p>
          <a:p>
            <a:pPr lvl="1"/>
            <a:r>
              <a:rPr lang="en-CA" sz="3200" dirty="0" smtClean="0"/>
              <a:t>Karen Temple (2020)</a:t>
            </a:r>
          </a:p>
          <a:p>
            <a:pPr lvl="1"/>
            <a:r>
              <a:rPr lang="en-CA" sz="3200" dirty="0" smtClean="0"/>
              <a:t>Kelly Patterson (2019 – relief)</a:t>
            </a:r>
          </a:p>
          <a:p>
            <a:pPr lvl="1"/>
            <a:r>
              <a:rPr lang="en-CA" sz="3200" dirty="0" smtClean="0"/>
              <a:t>Part time summer help as needed</a:t>
            </a:r>
          </a:p>
        </p:txBody>
      </p:sp>
      <p:sp>
        <p:nvSpPr>
          <p:cNvPr id="4" name="Slide Number Placeholder 3"/>
          <p:cNvSpPr>
            <a:spLocks noGrp="1"/>
          </p:cNvSpPr>
          <p:nvPr>
            <p:ph type="sldNum" sz="quarter" idx="12"/>
          </p:nvPr>
        </p:nvSpPr>
        <p:spPr/>
        <p:txBody>
          <a:bodyPr/>
          <a:lstStyle/>
          <a:p>
            <a:fld id="{B771461F-1941-7649-B895-6BC7BECFD81F}" type="slidenum">
              <a:rPr lang="en-US" smtClean="0"/>
              <a:pPr/>
              <a:t>22</a:t>
            </a:fld>
            <a:endParaRPr lang="en-US" dirty="0"/>
          </a:p>
        </p:txBody>
      </p:sp>
    </p:spTree>
    <p:extLst>
      <p:ext uri="{BB962C8B-B14F-4D97-AF65-F5344CB8AC3E}">
        <p14:creationId xmlns:p14="http://schemas.microsoft.com/office/powerpoint/2010/main" val="3228103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Admin Team Successes</a:t>
            </a:r>
            <a:endParaRPr lang="en-CA" b="1" dirty="0"/>
          </a:p>
        </p:txBody>
      </p:sp>
      <p:sp>
        <p:nvSpPr>
          <p:cNvPr id="3" name="Content Placeholder 2"/>
          <p:cNvSpPr>
            <a:spLocks noGrp="1"/>
          </p:cNvSpPr>
          <p:nvPr>
            <p:ph idx="1"/>
          </p:nvPr>
        </p:nvSpPr>
        <p:spPr/>
        <p:txBody>
          <a:bodyPr/>
          <a:lstStyle/>
          <a:p>
            <a:r>
              <a:rPr lang="en-CA" dirty="0" smtClean="0"/>
              <a:t>Go-to resource on a just in time basis for provider and client needs</a:t>
            </a:r>
          </a:p>
          <a:p>
            <a:r>
              <a:rPr lang="en-CA" dirty="0" smtClean="0"/>
              <a:t>Individual assignments and collective wisdom</a:t>
            </a:r>
          </a:p>
          <a:p>
            <a:r>
              <a:rPr lang="en-CA" dirty="0" smtClean="0"/>
              <a:t>Technology mastery</a:t>
            </a:r>
          </a:p>
          <a:p>
            <a:r>
              <a:rPr lang="en-CA" dirty="0" smtClean="0"/>
              <a:t>Low staff turnover</a:t>
            </a:r>
          </a:p>
          <a:p>
            <a:r>
              <a:rPr lang="en-CA" dirty="0" smtClean="0"/>
              <a:t>Response to COVID driven changing needs</a:t>
            </a:r>
          </a:p>
          <a:p>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23</a:t>
            </a:fld>
            <a:endParaRPr lang="en-US" dirty="0"/>
          </a:p>
        </p:txBody>
      </p:sp>
    </p:spTree>
    <p:extLst>
      <p:ext uri="{BB962C8B-B14F-4D97-AF65-F5344CB8AC3E}">
        <p14:creationId xmlns:p14="http://schemas.microsoft.com/office/powerpoint/2010/main" val="598337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Admin Team Challenges</a:t>
            </a:r>
            <a:endParaRPr lang="en-CA" b="1" dirty="0"/>
          </a:p>
        </p:txBody>
      </p:sp>
      <p:sp>
        <p:nvSpPr>
          <p:cNvPr id="3" name="Content Placeholder 2"/>
          <p:cNvSpPr>
            <a:spLocks noGrp="1"/>
          </p:cNvSpPr>
          <p:nvPr>
            <p:ph idx="1"/>
          </p:nvPr>
        </p:nvSpPr>
        <p:spPr/>
        <p:txBody>
          <a:bodyPr/>
          <a:lstStyle/>
          <a:p>
            <a:r>
              <a:rPr lang="en-CA" dirty="0" smtClean="0"/>
              <a:t>Limited resources to manage exceptional demands</a:t>
            </a:r>
          </a:p>
          <a:p>
            <a:r>
              <a:rPr lang="en-CA" dirty="0" smtClean="0"/>
              <a:t>First point of contact – getting it right for the client</a:t>
            </a: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24</a:t>
            </a:fld>
            <a:endParaRPr lang="en-US" dirty="0"/>
          </a:p>
        </p:txBody>
      </p:sp>
    </p:spTree>
    <p:extLst>
      <p:ext uri="{BB962C8B-B14F-4D97-AF65-F5344CB8AC3E}">
        <p14:creationId xmlns:p14="http://schemas.microsoft.com/office/powerpoint/2010/main" val="290355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latin typeface="Calibri" panose="020F0502020204030204" pitchFamily="34" charset="0"/>
                <a:ea typeface="Verdana" panose="020B0604030504040204" pitchFamily="34" charset="0"/>
                <a:cs typeface="Verdana" panose="020B0604030504040204" pitchFamily="34" charset="0"/>
              </a:rPr>
              <a:t>Facilities and Equipment</a:t>
            </a:r>
            <a:endParaRPr lang="en-CA" b="1" dirty="0">
              <a:latin typeface="Calibri" panose="020F050202020403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r>
              <a:rPr lang="en-CA" dirty="0" smtClean="0">
                <a:latin typeface="Calibri" panose="020F0502020204030204" pitchFamily="34" charset="0"/>
                <a:ea typeface="Verdana" panose="020B0604030504040204" pitchFamily="34" charset="0"/>
                <a:cs typeface="Verdana" panose="020B0604030504040204" pitchFamily="34" charset="0"/>
              </a:rPr>
              <a:t>18,000 square foot facility built in 2003</a:t>
            </a:r>
          </a:p>
          <a:p>
            <a:r>
              <a:rPr lang="en-CA" dirty="0" smtClean="0">
                <a:latin typeface="Calibri" panose="020F0502020204030204" pitchFamily="34" charset="0"/>
                <a:ea typeface="Verdana" panose="020B0604030504040204" pitchFamily="34" charset="0"/>
                <a:cs typeface="Verdana" panose="020B0604030504040204" pitchFamily="34" charset="0"/>
              </a:rPr>
              <a:t>Major expenses subject to LHIN approval and financial support</a:t>
            </a:r>
          </a:p>
          <a:p>
            <a:r>
              <a:rPr lang="en-CA" dirty="0" smtClean="0">
                <a:latin typeface="Calibri" panose="020F0502020204030204" pitchFamily="34" charset="0"/>
                <a:ea typeface="Verdana" panose="020B0604030504040204" pitchFamily="34" charset="0"/>
                <a:cs typeface="Verdana" panose="020B0604030504040204" pitchFamily="34" charset="0"/>
              </a:rPr>
              <a:t>Recent major project was HVAC replacement, funded by the Community Infrastructure Renewal Fund (CIRF) for $425 thousand. </a:t>
            </a: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25</a:t>
            </a:fld>
            <a:endParaRPr lang="en-US" dirty="0"/>
          </a:p>
        </p:txBody>
      </p:sp>
    </p:spTree>
    <p:extLst>
      <p:ext uri="{BB962C8B-B14F-4D97-AF65-F5344CB8AC3E}">
        <p14:creationId xmlns:p14="http://schemas.microsoft.com/office/powerpoint/2010/main" val="1591428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b="1" dirty="0" smtClean="0">
                <a:latin typeface="Calibri" panose="020F0502020204030204" pitchFamily="34" charset="0"/>
                <a:ea typeface="Segoe UI Symbol" panose="020B0502040204020203" pitchFamily="34" charset="0"/>
                <a:cs typeface="Verdana" panose="020B0604030504040204" pitchFamily="34" charset="0"/>
              </a:rPr>
              <a:t>Facilities and Equipment cont’d</a:t>
            </a:r>
            <a:endParaRPr lang="en-CA" b="1" dirty="0">
              <a:latin typeface="Calibri" panose="020F0502020204030204" pitchFamily="34" charset="0"/>
              <a:ea typeface="Segoe UI Symbol" panose="020B0502040204020203"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CA" dirty="0" smtClean="0">
                <a:latin typeface="Calibri" panose="020F0502020204030204" pitchFamily="34" charset="0"/>
                <a:ea typeface="Verdana" panose="020B0604030504040204" pitchFamily="34" charset="0"/>
                <a:cs typeface="Verdana" panose="020B0604030504040204" pitchFamily="34" charset="0"/>
              </a:rPr>
              <a:t>Roof recently replaced (2018)</a:t>
            </a:r>
          </a:p>
          <a:p>
            <a:r>
              <a:rPr lang="en-CA" dirty="0" smtClean="0">
                <a:latin typeface="Calibri" panose="020F0502020204030204" pitchFamily="34" charset="0"/>
                <a:ea typeface="Verdana" panose="020B0604030504040204" pitchFamily="34" charset="0"/>
                <a:cs typeface="Verdana" panose="020B0604030504040204" pitchFamily="34" charset="0"/>
              </a:rPr>
              <a:t>Other major planning items include hot water system, boiler, flooring, concrete, and asphalt – funding recently approved</a:t>
            </a:r>
          </a:p>
          <a:p>
            <a:r>
              <a:rPr lang="en-CA" dirty="0" smtClean="0">
                <a:latin typeface="Calibri" panose="020F0502020204030204" pitchFamily="34" charset="0"/>
                <a:ea typeface="Verdana" panose="020B0604030504040204" pitchFamily="34" charset="0"/>
                <a:cs typeface="Verdana" panose="020B0604030504040204" pitchFamily="34" charset="0"/>
              </a:rPr>
              <a:t>Exploring energy saving options such as solar panels; motion sensors (installed 2019)</a:t>
            </a:r>
          </a:p>
          <a:p>
            <a:r>
              <a:rPr lang="en-CA" dirty="0" smtClean="0">
                <a:latin typeface="Calibri" panose="020F0502020204030204" pitchFamily="34" charset="0"/>
                <a:ea typeface="Verdana" panose="020B0604030504040204" pitchFamily="34" charset="0"/>
                <a:cs typeface="Verdana" panose="020B0604030504040204" pitchFamily="34" charset="0"/>
              </a:rPr>
              <a:t>Recently replaced access control system and CCTV surveillance (2017)</a:t>
            </a:r>
          </a:p>
          <a:p>
            <a:r>
              <a:rPr lang="en-CA" dirty="0" smtClean="0">
                <a:latin typeface="Calibri" panose="020F0502020204030204" pitchFamily="34" charset="0"/>
                <a:ea typeface="Verdana" panose="020B0604030504040204" pitchFamily="34" charset="0"/>
                <a:cs typeface="Verdana" panose="020B0604030504040204" pitchFamily="34" charset="0"/>
              </a:rPr>
              <a:t>Building re-keyed within past two years</a:t>
            </a:r>
          </a:p>
          <a:p>
            <a:pPr>
              <a:buFont typeface="Wingdings" panose="05000000000000000000" pitchFamily="2" charset="2"/>
              <a:buChar char="q"/>
            </a:pP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26</a:t>
            </a:fld>
            <a:endParaRPr lang="en-US" dirty="0"/>
          </a:p>
        </p:txBody>
      </p:sp>
    </p:spTree>
    <p:extLst>
      <p:ext uri="{BB962C8B-B14F-4D97-AF65-F5344CB8AC3E}">
        <p14:creationId xmlns:p14="http://schemas.microsoft.com/office/powerpoint/2010/main" val="1329714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b="1" dirty="0" smtClean="0">
                <a:latin typeface="Calibri" panose="020F0502020204030204" pitchFamily="34" charset="0"/>
                <a:ea typeface="Segoe UI Symbol" panose="020B0502040204020203" pitchFamily="34" charset="0"/>
                <a:cs typeface="Verdana" panose="020B0604030504040204" pitchFamily="34" charset="0"/>
              </a:rPr>
              <a:t>Facilities and Equipment Challenges</a:t>
            </a:r>
            <a:endParaRPr lang="en-CA" b="1" dirty="0">
              <a:latin typeface="Calibri" panose="020F0502020204030204" pitchFamily="34" charset="0"/>
              <a:ea typeface="Segoe UI Symbol" panose="020B0502040204020203"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CA" dirty="0" smtClean="0">
                <a:latin typeface="Calibri" panose="020F0502020204030204" pitchFamily="34" charset="0"/>
                <a:ea typeface="Verdana" panose="020B0604030504040204" pitchFamily="34" charset="0"/>
                <a:cs typeface="Verdana" panose="020B0604030504040204" pitchFamily="34" charset="0"/>
              </a:rPr>
              <a:t>Front sliding doors, aging millwork and furniture, interior painting, basement groundwater management</a:t>
            </a:r>
          </a:p>
          <a:p>
            <a:r>
              <a:rPr lang="en-CA" dirty="0" smtClean="0">
                <a:latin typeface="Calibri" panose="020F0502020204030204" pitchFamily="34" charset="0"/>
                <a:ea typeface="Verdana" panose="020B0604030504040204" pitchFamily="34" charset="0"/>
                <a:cs typeface="Verdana" panose="020B0604030504040204" pitchFamily="34" charset="0"/>
              </a:rPr>
              <a:t>Cleaning services under three year agreement</a:t>
            </a:r>
          </a:p>
          <a:p>
            <a:endParaRPr lang="en-CA" dirty="0" smtClean="0">
              <a:latin typeface="Calibri" panose="020F0502020204030204" pitchFamily="34" charset="0"/>
              <a:ea typeface="Verdana" panose="020B0604030504040204" pitchFamily="34" charset="0"/>
              <a:cs typeface="Verdana" panose="020B0604030504040204" pitchFamily="34" charset="0"/>
            </a:endParaRPr>
          </a:p>
          <a:p>
            <a:pPr marL="0" indent="0">
              <a:buNone/>
            </a:pPr>
            <a:endParaRPr lang="en-CA" dirty="0"/>
          </a:p>
        </p:txBody>
      </p:sp>
      <p:sp>
        <p:nvSpPr>
          <p:cNvPr id="4" name="Slide Number Placeholder 3"/>
          <p:cNvSpPr>
            <a:spLocks noGrp="1"/>
          </p:cNvSpPr>
          <p:nvPr>
            <p:ph type="sldNum" sz="quarter" idx="12"/>
          </p:nvPr>
        </p:nvSpPr>
        <p:spPr/>
        <p:txBody>
          <a:bodyPr/>
          <a:lstStyle/>
          <a:p>
            <a:fld id="{B771461F-1941-7649-B895-6BC7BECFD81F}" type="slidenum">
              <a:rPr lang="en-US" smtClean="0"/>
              <a:pPr/>
              <a:t>27</a:t>
            </a:fld>
            <a:endParaRPr lang="en-US" dirty="0"/>
          </a:p>
        </p:txBody>
      </p:sp>
    </p:spTree>
    <p:extLst>
      <p:ext uri="{BB962C8B-B14F-4D97-AF65-F5344CB8AC3E}">
        <p14:creationId xmlns:p14="http://schemas.microsoft.com/office/powerpoint/2010/main" val="1470669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US" altLang="en-US" b="1" dirty="0" smtClean="0">
                <a:latin typeface="Calibri" panose="020F0502020204030204" pitchFamily="34" charset="0"/>
                <a:ea typeface="Verdana" panose="020B0604030504040204" pitchFamily="34" charset="0"/>
                <a:cs typeface="Verdana" panose="020B0604030504040204" pitchFamily="34" charset="0"/>
              </a:rPr>
              <a:t>In Closing</a:t>
            </a:r>
            <a:endParaRPr lang="en-US" altLang="en-US" b="1" dirty="0" smtClean="0">
              <a:solidFill>
                <a:srgbClr val="FFFF00"/>
              </a:solidFill>
              <a:latin typeface="Calibri" panose="020F0502020204030204" pitchFamily="34" charset="0"/>
              <a:ea typeface="Verdana" panose="020B0604030504040204" pitchFamily="34" charset="0"/>
              <a:cs typeface="Verdana" panose="020B0604030504040204" pitchFamily="34" charset="0"/>
            </a:endParaRPr>
          </a:p>
        </p:txBody>
      </p:sp>
      <p:sp>
        <p:nvSpPr>
          <p:cNvPr id="67587" name="Rectangle 3"/>
          <p:cNvSpPr>
            <a:spLocks noGrp="1" noChangeArrowheads="1"/>
          </p:cNvSpPr>
          <p:nvPr>
            <p:ph type="body" idx="1"/>
          </p:nvPr>
        </p:nvSpPr>
        <p:spPr>
          <a:xfrm>
            <a:off x="827584" y="1268760"/>
            <a:ext cx="7810500" cy="4968875"/>
          </a:xfrm>
          <a:extLst>
            <a:ext uri="{909E8E84-426E-40DD-AFC4-6F175D3DCCD1}">
              <a14:hiddenFill xmlns:a14="http://schemas.microsoft.com/office/drawing/2010/main">
                <a:solidFill>
                  <a:srgbClr val="FFFF00"/>
                </a:solidFill>
              </a14:hiddenFill>
            </a:ext>
          </a:extLst>
        </p:spPr>
        <p:txBody>
          <a:bodyPr>
            <a:normAutofit/>
          </a:bodyPr>
          <a:lstStyle/>
          <a:p>
            <a:pPr>
              <a:lnSpc>
                <a:spcPct val="90000"/>
              </a:lnSpc>
            </a:pPr>
            <a:r>
              <a:rPr lang="en-US" altLang="en-US" dirty="0" smtClean="0">
                <a:latin typeface="Calibri" panose="020F0502020204030204" pitchFamily="34" charset="0"/>
                <a:ea typeface="Verdana" panose="020B0604030504040204" pitchFamily="34" charset="0"/>
                <a:cs typeface="Verdana" panose="020B0604030504040204" pitchFamily="34" charset="0"/>
              </a:rPr>
              <a:t>The portfolio remains challenging in its diversity, as expected with a smaller organization</a:t>
            </a:r>
          </a:p>
          <a:p>
            <a:pPr>
              <a:lnSpc>
                <a:spcPct val="90000"/>
              </a:lnSpc>
            </a:pPr>
            <a:r>
              <a:rPr lang="en-US" altLang="en-US" dirty="0" smtClean="0">
                <a:latin typeface="Calibri" panose="020F0502020204030204" pitchFamily="34" charset="0"/>
                <a:ea typeface="Verdana" panose="020B0604030504040204" pitchFamily="34" charset="0"/>
                <a:cs typeface="Verdana" panose="020B0604030504040204" pitchFamily="34" charset="0"/>
              </a:rPr>
              <a:t>Financial systems and controls remain strong</a:t>
            </a:r>
          </a:p>
          <a:p>
            <a:pPr>
              <a:lnSpc>
                <a:spcPct val="90000"/>
              </a:lnSpc>
            </a:pPr>
            <a:r>
              <a:rPr lang="en-US" altLang="en-US" dirty="0" smtClean="0">
                <a:latin typeface="Calibri" panose="020F0502020204030204" pitchFamily="34" charset="0"/>
                <a:ea typeface="Verdana" panose="020B0604030504040204" pitchFamily="34" charset="0"/>
                <a:cs typeface="Verdana" panose="020B0604030504040204" pitchFamily="34" charset="0"/>
              </a:rPr>
              <a:t>Planning is key, taking advantage of funding opportunities to keep the facility a welcoming and effective space to provide care</a:t>
            </a:r>
          </a:p>
        </p:txBody>
      </p:sp>
      <p:sp>
        <p:nvSpPr>
          <p:cNvPr id="67588" name="Text Box 1029"/>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3EA6142A-331D-4CD2-89AA-3E9E99AB893E}" type="slidenum">
              <a:rPr lang="en-US" altLang="en-US"/>
              <a:pPr eaLnBrk="1" hangingPunct="1">
                <a:spcBef>
                  <a:spcPct val="50000"/>
                </a:spcBef>
              </a:pPr>
              <a:t>28</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28</a:t>
            </a:fld>
            <a:endParaRPr lang="en-US" dirty="0"/>
          </a:p>
        </p:txBody>
      </p:sp>
    </p:spTree>
    <p:extLst>
      <p:ext uri="{BB962C8B-B14F-4D97-AF65-F5344CB8AC3E}">
        <p14:creationId xmlns:p14="http://schemas.microsoft.com/office/powerpoint/2010/main" val="2532542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normAutofit/>
          </a:bodyPr>
          <a:lstStyle/>
          <a:p>
            <a:pPr eaLnBrk="1" hangingPunct="1"/>
            <a:r>
              <a:rPr lang="en-US" altLang="en-US" b="1" dirty="0" smtClean="0">
                <a:latin typeface="Calibri" panose="020F0502020204030204" pitchFamily="34" charset="0"/>
                <a:ea typeface="Verdana" panose="020B0604030504040204" pitchFamily="34" charset="0"/>
                <a:cs typeface="Verdana" panose="020B0604030504040204" pitchFamily="34" charset="0"/>
              </a:rPr>
              <a:t>Key Business Relationships </a:t>
            </a:r>
          </a:p>
        </p:txBody>
      </p:sp>
      <p:sp>
        <p:nvSpPr>
          <p:cNvPr id="8195" name="Rectangle 1033"/>
          <p:cNvSpPr>
            <a:spLocks noGrp="1" noChangeArrowheads="1"/>
          </p:cNvSpPr>
          <p:nvPr>
            <p:ph type="body" idx="1"/>
          </p:nvPr>
        </p:nvSpPr>
        <p:spPr>
          <a:xfrm>
            <a:off x="249560" y="1196752"/>
            <a:ext cx="8915400" cy="4941888"/>
          </a:xfrm>
        </p:spPr>
        <p:txBody>
          <a:bodyPr>
            <a:normAutofit fontScale="32500" lnSpcReduction="20000"/>
          </a:bodyPr>
          <a:lstStyle/>
          <a:p>
            <a:pPr>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Auditors</a:t>
            </a:r>
          </a:p>
          <a:p>
            <a:pPr lvl="1" eaLnBrk="1" hangingPunct="1">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Graham Scott Enns (2017-2021)</a:t>
            </a:r>
          </a:p>
          <a:p>
            <a:pPr>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Bankers</a:t>
            </a:r>
          </a:p>
          <a:p>
            <a:pPr lvl="1" eaLnBrk="1" hangingPunct="1">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Bank of Montreal</a:t>
            </a:r>
          </a:p>
          <a:p>
            <a:pPr>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Insurers</a:t>
            </a:r>
          </a:p>
          <a:p>
            <a:pPr lvl="1" eaLnBrk="1" hangingPunct="1">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Healthcare Insurance Reciprocal of Ontario (Liability - $10 million/$0 ded.)</a:t>
            </a:r>
          </a:p>
          <a:p>
            <a:pPr lvl="1" eaLnBrk="1" hangingPunct="1">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Frank Cowan (Property $5.2 million/$2,500 </a:t>
            </a:r>
            <a:r>
              <a:rPr lang="en-US" altLang="en-US" sz="6700" dirty="0" err="1" smtClean="0">
                <a:latin typeface="Calibri" panose="020F0502020204030204" pitchFamily="34" charset="0"/>
                <a:ea typeface="Verdana" panose="020B0604030504040204" pitchFamily="34" charset="0"/>
                <a:cs typeface="Verdana" panose="020B0604030504040204" pitchFamily="34" charset="0"/>
              </a:rPr>
              <a:t>ded</a:t>
            </a:r>
            <a:r>
              <a:rPr lang="en-US" altLang="en-US" sz="6700" dirty="0" smtClean="0">
                <a:latin typeface="Calibri" panose="020F0502020204030204" pitchFamily="34" charset="0"/>
                <a:ea typeface="Verdana" panose="020B0604030504040204" pitchFamily="34" charset="0"/>
                <a:cs typeface="Verdana" panose="020B0604030504040204" pitchFamily="34" charset="0"/>
              </a:rPr>
              <a:t>.)</a:t>
            </a:r>
          </a:p>
          <a:p>
            <a:pPr lvl="1" eaLnBrk="1" hangingPunct="1">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Auto (van - $5 million/$1,000 </a:t>
            </a:r>
            <a:r>
              <a:rPr lang="en-US" altLang="en-US" sz="6700" dirty="0" err="1" smtClean="0">
                <a:latin typeface="Calibri" panose="020F0502020204030204" pitchFamily="34" charset="0"/>
                <a:ea typeface="Verdana" panose="020B0604030504040204" pitchFamily="34" charset="0"/>
                <a:cs typeface="Verdana" panose="020B0604030504040204" pitchFamily="34" charset="0"/>
              </a:rPr>
              <a:t>ded</a:t>
            </a:r>
            <a:r>
              <a:rPr lang="en-US" altLang="en-US" sz="6700" dirty="0" smtClean="0">
                <a:latin typeface="Calibri" panose="020F0502020204030204" pitchFamily="34" charset="0"/>
                <a:ea typeface="Verdana" panose="020B0604030504040204" pitchFamily="34" charset="0"/>
                <a:cs typeface="Verdana" panose="020B0604030504040204" pitchFamily="34" charset="0"/>
              </a:rPr>
              <a:t>.)</a:t>
            </a:r>
          </a:p>
          <a:p>
            <a:pPr>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Legal Counsel	</a:t>
            </a:r>
          </a:p>
          <a:p>
            <a:pPr marL="0" indent="0">
              <a:lnSpc>
                <a:spcPct val="90000"/>
              </a:lnSpc>
              <a:buNone/>
            </a:pPr>
            <a:r>
              <a:rPr lang="en-US" altLang="en-US" sz="6700" dirty="0">
                <a:latin typeface="Calibri" panose="020F0502020204030204" pitchFamily="34" charset="0"/>
                <a:ea typeface="Verdana" panose="020B0604030504040204" pitchFamily="34" charset="0"/>
                <a:cs typeface="Verdana" panose="020B0604030504040204" pitchFamily="34" charset="0"/>
              </a:rPr>
              <a:t>	</a:t>
            </a:r>
            <a:r>
              <a:rPr lang="en-US" altLang="en-US" sz="6700" dirty="0" smtClean="0">
                <a:latin typeface="Calibri" panose="020F0502020204030204" pitchFamily="34" charset="0"/>
                <a:ea typeface="Verdana" panose="020B0604030504040204" pitchFamily="34" charset="0"/>
                <a:cs typeface="Verdana" panose="020B0604030504040204" pitchFamily="34" charset="0"/>
              </a:rPr>
              <a:t>Harrison Pensa </a:t>
            </a:r>
          </a:p>
          <a:p>
            <a:pPr>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IT Support</a:t>
            </a:r>
          </a:p>
          <a:p>
            <a:pPr marL="0" indent="0" eaLnBrk="1" hangingPunct="1">
              <a:lnSpc>
                <a:spcPct val="90000"/>
              </a:lnSpc>
              <a:buNone/>
            </a:pPr>
            <a:r>
              <a:rPr lang="en-US" altLang="en-US" sz="6700" dirty="0" smtClean="0">
                <a:latin typeface="Calibri" panose="020F0502020204030204" pitchFamily="34" charset="0"/>
                <a:ea typeface="Verdana" panose="020B0604030504040204" pitchFamily="34" charset="0"/>
                <a:cs typeface="Verdana" panose="020B0604030504040204" pitchFamily="34" charset="0"/>
              </a:rPr>
              <a:t>	Compass (North Hamilton) CHC (2018-2023)</a:t>
            </a:r>
          </a:p>
          <a:p>
            <a:pPr>
              <a:lnSpc>
                <a:spcPct val="90000"/>
              </a:lnSpc>
            </a:pPr>
            <a:r>
              <a:rPr lang="en-US" altLang="en-US" sz="6700" dirty="0" smtClean="0">
                <a:latin typeface="Calibri" panose="020F0502020204030204" pitchFamily="34" charset="0"/>
                <a:ea typeface="Verdana" panose="020B0604030504040204" pitchFamily="34" charset="0"/>
                <a:cs typeface="Verdana" panose="020B0604030504040204" pitchFamily="34" charset="0"/>
              </a:rPr>
              <a:t>Building Cleaning</a:t>
            </a:r>
          </a:p>
          <a:p>
            <a:pPr lvl="1" eaLnBrk="1" hangingPunct="1">
              <a:lnSpc>
                <a:spcPct val="90000"/>
              </a:lnSpc>
              <a:buFont typeface="Arial" panose="020B0604020202020204" pitchFamily="34" charset="0"/>
              <a:buChar char="•"/>
            </a:pPr>
            <a:r>
              <a:rPr lang="en-US" altLang="en-US" sz="6700" dirty="0" smtClean="0">
                <a:latin typeface="Calibri" panose="020F0502020204030204" pitchFamily="34" charset="0"/>
                <a:ea typeface="Verdana" panose="020B0604030504040204" pitchFamily="34" charset="0"/>
                <a:cs typeface="Verdana" panose="020B0604030504040204" pitchFamily="34" charset="0"/>
              </a:rPr>
              <a:t>RnR Cleaning Services (2019-2022)</a:t>
            </a:r>
            <a:endParaRPr lang="en-US" altLang="en-US" dirty="0" smtClean="0">
              <a:latin typeface="Arial" charset="0"/>
            </a:endParaRPr>
          </a:p>
          <a:p>
            <a:pPr eaLnBrk="1" hangingPunct="1">
              <a:lnSpc>
                <a:spcPct val="90000"/>
              </a:lnSpc>
            </a:pPr>
            <a:endParaRPr lang="en-US" altLang="en-US" dirty="0" smtClean="0">
              <a:latin typeface="Arial" charset="0"/>
            </a:endParaRPr>
          </a:p>
          <a:p>
            <a:pPr eaLnBrk="1" hangingPunct="1">
              <a:lnSpc>
                <a:spcPct val="90000"/>
              </a:lnSpc>
            </a:pPr>
            <a:endParaRPr lang="en-US" altLang="en-US" dirty="0" smtClean="0">
              <a:latin typeface="Arial" charset="0"/>
            </a:endParaRPr>
          </a:p>
          <a:p>
            <a:pPr eaLnBrk="1" hangingPunct="1">
              <a:lnSpc>
                <a:spcPct val="90000"/>
              </a:lnSpc>
            </a:pPr>
            <a:endParaRPr lang="en-US" altLang="en-US" dirty="0" smtClean="0"/>
          </a:p>
          <a:p>
            <a:pPr eaLnBrk="1" hangingPunct="1">
              <a:lnSpc>
                <a:spcPct val="90000"/>
              </a:lnSpc>
            </a:pPr>
            <a:endParaRPr lang="en-US" altLang="en-US" sz="1800" dirty="0" smtClean="0"/>
          </a:p>
          <a:p>
            <a:pPr eaLnBrk="1" hangingPunct="1">
              <a:lnSpc>
                <a:spcPct val="90000"/>
              </a:lnSpc>
            </a:pPr>
            <a:endParaRPr lang="en-US" altLang="en-US" sz="1800" dirty="0" smtClean="0"/>
          </a:p>
        </p:txBody>
      </p:sp>
      <p:sp>
        <p:nvSpPr>
          <p:cNvPr id="8196" name="Text Box 17"/>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FD880508-F7E6-47A0-872F-3E275C2C039C}" type="slidenum">
              <a:rPr lang="en-US" altLang="en-US"/>
              <a:pPr eaLnBrk="1" hangingPunct="1">
                <a:spcBef>
                  <a:spcPct val="50000"/>
                </a:spcBef>
              </a:pPr>
              <a:t>3</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3</a:t>
            </a:fld>
            <a:endParaRPr lang="en-US" dirty="0"/>
          </a:p>
        </p:txBody>
      </p:sp>
    </p:spTree>
    <p:extLst>
      <p:ext uri="{BB962C8B-B14F-4D97-AF65-F5344CB8AC3E}">
        <p14:creationId xmlns:p14="http://schemas.microsoft.com/office/powerpoint/2010/main" val="2735288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normAutofit fontScale="90000"/>
          </a:bodyPr>
          <a:lstStyle/>
          <a:p>
            <a:r>
              <a:rPr lang="en-US" altLang="en-US" sz="3100" b="1" dirty="0" smtClean="0">
                <a:latin typeface="Verdana" panose="020B0604030504040204" pitchFamily="34" charset="0"/>
                <a:ea typeface="Verdana" panose="020B0604030504040204" pitchFamily="34" charset="0"/>
                <a:cs typeface="Verdana" panose="020B0604030504040204" pitchFamily="34" charset="0"/>
              </a:rPr>
              <a:t>Introduction to Health Centre Financial Environment – Some Facts</a:t>
            </a:r>
            <a:r>
              <a:rPr lang="en-US" altLang="en-US" sz="2800" dirty="0">
                <a:latin typeface="Verdana" panose="020B0604030504040204" pitchFamily="34" charset="0"/>
                <a:ea typeface="Verdana" panose="020B0604030504040204" pitchFamily="34" charset="0"/>
                <a:cs typeface="Verdana" panose="020B0604030504040204" pitchFamily="34" charset="0"/>
              </a:rPr>
              <a:t/>
            </a:r>
            <a:br>
              <a:rPr lang="en-US" altLang="en-US" sz="2800" dirty="0">
                <a:latin typeface="Verdana" panose="020B0604030504040204" pitchFamily="34" charset="0"/>
                <a:ea typeface="Verdana" panose="020B0604030504040204" pitchFamily="34" charset="0"/>
                <a:cs typeface="Verdana" panose="020B0604030504040204" pitchFamily="34" charset="0"/>
              </a:rPr>
            </a:br>
            <a:r>
              <a:rPr lang="en-US" altLang="en-US" sz="3100" dirty="0" smtClean="0">
                <a:latin typeface="Verdana" panose="020B0604030504040204" pitchFamily="34" charset="0"/>
                <a:ea typeface="Verdana" panose="020B0604030504040204" pitchFamily="34" charset="0"/>
                <a:cs typeface="Verdana" panose="020B0604030504040204" pitchFamily="34" charset="0"/>
              </a:rPr>
              <a:t>e</a:t>
            </a:r>
            <a:endParaRPr lang="en-US" altLang="en-US"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1267" name="Rectangle 1027"/>
          <p:cNvSpPr>
            <a:spLocks noGrp="1" noChangeArrowheads="1"/>
          </p:cNvSpPr>
          <p:nvPr>
            <p:ph type="body" idx="1"/>
          </p:nvPr>
        </p:nvSpPr>
        <p:spPr>
          <a:xfrm>
            <a:off x="684213" y="1268413"/>
            <a:ext cx="7924800" cy="4343400"/>
          </a:xfrm>
        </p:spPr>
        <p:txBody>
          <a:bodyPr>
            <a:normAutofit fontScale="85000" lnSpcReduction="20000"/>
          </a:bodyPr>
          <a:lstStyle/>
          <a:p>
            <a:pPr eaLnBrk="1" hangingPunct="1">
              <a:buFont typeface="Wingdings" pitchFamily="2" charset="2"/>
              <a:buChar char="q"/>
            </a:pPr>
            <a:r>
              <a:rPr lang="en-US" altLang="en-US" sz="3000" dirty="0" smtClean="0">
                <a:latin typeface="Calibri" panose="020F0502020204030204" pitchFamily="34" charset="0"/>
                <a:ea typeface="Verdana" panose="020B0604030504040204" pitchFamily="34" charset="0"/>
                <a:cs typeface="Verdana" panose="020B0604030504040204" pitchFamily="34" charset="0"/>
              </a:rPr>
              <a:t>Effective April 1, 2007, LHINs replaced the Ministry as the primary contact for hospitals to the government.</a:t>
            </a:r>
          </a:p>
          <a:p>
            <a:pPr eaLnBrk="1" hangingPunct="1">
              <a:buFont typeface="Wingdings" pitchFamily="2" charset="2"/>
              <a:buChar char="q"/>
            </a:pPr>
            <a:r>
              <a:rPr lang="en-US" altLang="en-US" sz="3000" dirty="0" smtClean="0">
                <a:latin typeface="Calibri" panose="020F0502020204030204" pitchFamily="34" charset="0"/>
                <a:ea typeface="Verdana" panose="020B0604030504040204" pitchFamily="34" charset="0"/>
                <a:cs typeface="Verdana" panose="020B0604030504040204" pitchFamily="34" charset="0"/>
              </a:rPr>
              <a:t>CHCs are primarily funded to deliver health care as determined by the funder however we have the latitude to engage in other related activity outside of the funding agreement typically with LHIN support.</a:t>
            </a:r>
          </a:p>
          <a:p>
            <a:pPr eaLnBrk="1" hangingPunct="1">
              <a:buFont typeface="Wingdings" pitchFamily="2" charset="2"/>
              <a:buChar char="q"/>
            </a:pPr>
            <a:r>
              <a:rPr lang="en-US" altLang="en-US" sz="3000" dirty="0" smtClean="0">
                <a:latin typeface="Calibri" panose="020F0502020204030204" pitchFamily="34" charset="0"/>
                <a:ea typeface="Verdana" panose="020B0604030504040204" pitchFamily="34" charset="0"/>
                <a:cs typeface="Verdana" panose="020B0604030504040204" pitchFamily="34" charset="0"/>
              </a:rPr>
              <a:t>CHCs receive most of their funds from public sources, but are independent not-for-profit entities.</a:t>
            </a:r>
          </a:p>
          <a:p>
            <a:pPr eaLnBrk="1" hangingPunct="1">
              <a:buFont typeface="Wingdings" pitchFamily="2" charset="2"/>
              <a:buChar char="q"/>
            </a:pPr>
            <a:r>
              <a:rPr lang="en-US" altLang="en-US" sz="3000" dirty="0" smtClean="0">
                <a:latin typeface="Calibri" panose="020F0502020204030204" pitchFamily="34" charset="0"/>
                <a:ea typeface="Verdana" panose="020B0604030504040204" pitchFamily="34" charset="0"/>
                <a:cs typeface="Verdana" panose="020B0604030504040204" pitchFamily="34" charset="0"/>
              </a:rPr>
              <a:t>There is no provision within the funding agreements to fund volumes in excess of our plan. </a:t>
            </a:r>
          </a:p>
          <a:p>
            <a:pPr eaLnBrk="1" hangingPunct="1">
              <a:buFont typeface="Wingdings" pitchFamily="2" charset="2"/>
              <a:buChar char="q"/>
            </a:pPr>
            <a:r>
              <a:rPr lang="en-US" altLang="en-US" sz="3000" dirty="0" smtClean="0">
                <a:latin typeface="Calibri" panose="020F0502020204030204" pitchFamily="34" charset="0"/>
                <a:ea typeface="Verdana" panose="020B0604030504040204" pitchFamily="34" charset="0"/>
                <a:cs typeface="Verdana" panose="020B0604030504040204" pitchFamily="34" charset="0"/>
              </a:rPr>
              <a:t>There are no provisions to accumulate funds to offset one-time expenses</a:t>
            </a:r>
          </a:p>
          <a:p>
            <a:pPr eaLnBrk="1" hangingPunct="1">
              <a:buFont typeface="Arial" panose="020B0604020202020204" pitchFamily="34" charset="0"/>
              <a:buChar char="•"/>
            </a:pPr>
            <a:endParaRPr lang="en-US" altLang="en-US" sz="2200" dirty="0" smtClean="0">
              <a:latin typeface="Arial" charset="0"/>
            </a:endParaRPr>
          </a:p>
          <a:p>
            <a:pPr eaLnBrk="1" hangingPunct="1">
              <a:buFont typeface="Arial" panose="020B0604020202020204" pitchFamily="34" charset="0"/>
              <a:buChar char="•"/>
            </a:pPr>
            <a:endParaRPr lang="en-US" altLang="en-US" sz="2200" dirty="0" smtClean="0">
              <a:latin typeface="Arial" charset="0"/>
            </a:endParaRPr>
          </a:p>
          <a:p>
            <a:pPr eaLnBrk="1" hangingPunct="1">
              <a:buFont typeface="Arial" panose="020B0604020202020204" pitchFamily="34" charset="0"/>
              <a:buChar char="•"/>
            </a:pPr>
            <a:endParaRPr lang="en-US" altLang="en-US" sz="2200" dirty="0" smtClean="0">
              <a:latin typeface="Arial" charset="0"/>
            </a:endParaRPr>
          </a:p>
          <a:p>
            <a:pPr eaLnBrk="1" hangingPunct="1"/>
            <a:endParaRPr lang="en-US" altLang="en-US" dirty="0" smtClean="0"/>
          </a:p>
        </p:txBody>
      </p:sp>
      <p:sp>
        <p:nvSpPr>
          <p:cNvPr id="11268" name="Text Box 1028"/>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50C9FA3F-0395-4C79-BAFC-015646E2AE69}" type="slidenum">
              <a:rPr lang="en-US" altLang="en-US"/>
              <a:pPr eaLnBrk="1" hangingPunct="1">
                <a:spcBef>
                  <a:spcPct val="50000"/>
                </a:spcBef>
              </a:pPr>
              <a:t>4</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4</a:t>
            </a:fld>
            <a:endParaRPr lang="en-US"/>
          </a:p>
        </p:txBody>
      </p:sp>
    </p:spTree>
    <p:extLst>
      <p:ext uri="{BB962C8B-B14F-4D97-AF65-F5344CB8AC3E}">
        <p14:creationId xmlns:p14="http://schemas.microsoft.com/office/powerpoint/2010/main" val="1716386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198438"/>
            <a:ext cx="7658100" cy="1143000"/>
          </a:xfrm>
        </p:spPr>
        <p:txBody>
          <a:bodyPr>
            <a:noAutofit/>
          </a:bodyPr>
          <a:lstStyle/>
          <a:p>
            <a:pPr eaLnBrk="1" hangingPunct="1"/>
            <a:r>
              <a:rPr lang="en-US" altLang="en-US" sz="2800" b="1" dirty="0" smtClean="0">
                <a:latin typeface="Verdana" panose="020B0604030504040204" pitchFamily="34" charset="0"/>
                <a:ea typeface="Verdana" panose="020B0604030504040204" pitchFamily="34" charset="0"/>
                <a:cs typeface="Verdana" panose="020B0604030504040204" pitchFamily="34" charset="0"/>
              </a:rPr>
              <a:t>Introduction to Health Centre Financial Environment – Some Facts</a:t>
            </a:r>
          </a:p>
        </p:txBody>
      </p:sp>
      <p:sp>
        <p:nvSpPr>
          <p:cNvPr id="12291" name="Rectangle 3"/>
          <p:cNvSpPr>
            <a:spLocks noGrp="1" noChangeArrowheads="1"/>
          </p:cNvSpPr>
          <p:nvPr>
            <p:ph type="body" idx="1"/>
          </p:nvPr>
        </p:nvSpPr>
        <p:spPr>
          <a:xfrm>
            <a:off x="611188" y="1341438"/>
            <a:ext cx="8153400" cy="4572000"/>
          </a:xfrm>
        </p:spPr>
        <p:txBody>
          <a:bodyPr/>
          <a:lstStyle/>
          <a:p>
            <a:pPr eaLnBrk="1" hangingPunct="1">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CHC funding is segregated into three distinct streams which are mutually </a:t>
            </a:r>
            <a:r>
              <a:rPr lang="en-US" altLang="en-US" sz="2800" u="sng" dirty="0" smtClean="0">
                <a:latin typeface="Calibri" panose="020F0502020204030204" pitchFamily="34" charset="0"/>
                <a:ea typeface="Verdana" panose="020B0604030504040204" pitchFamily="34" charset="0"/>
                <a:cs typeface="Verdana" panose="020B0604030504040204" pitchFamily="34" charset="0"/>
              </a:rPr>
              <a:t>independent</a:t>
            </a:r>
            <a:r>
              <a:rPr lang="en-US" altLang="en-US" sz="2800" dirty="0" smtClean="0">
                <a:latin typeface="Calibri" panose="020F0502020204030204" pitchFamily="34" charset="0"/>
                <a:ea typeface="Verdana" panose="020B0604030504040204" pitchFamily="34" charset="0"/>
                <a:cs typeface="Verdana" panose="020B0604030504040204" pitchFamily="34" charset="0"/>
              </a:rPr>
              <a:t>, specifically CSS, “CHB”/CHC, and Fund 3</a:t>
            </a:r>
          </a:p>
          <a:p>
            <a:pPr eaLnBrk="1" hangingPunct="1">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Operations are base funded annually with some one-time (at discretion of the LHIN).</a:t>
            </a:r>
          </a:p>
          <a:p>
            <a:pPr eaLnBrk="1" hangingPunct="1">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Capital funding can be found through surplus operating funds within the year and or infrastructure grants, with approval</a:t>
            </a:r>
          </a:p>
          <a:p>
            <a:pPr eaLnBrk="1" hangingPunct="1">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Surplus operating funds are returned to the Ministry</a:t>
            </a:r>
          </a:p>
          <a:p>
            <a:pPr marL="0" indent="0" eaLnBrk="1" hangingPunct="1"/>
            <a:endParaRPr lang="en-US" altLang="en-US" sz="2200" dirty="0" smtClean="0">
              <a:latin typeface="Arial" charset="0"/>
            </a:endParaRPr>
          </a:p>
          <a:p>
            <a:pPr eaLnBrk="1" hangingPunct="1">
              <a:buFont typeface="Wingdings" pitchFamily="2" charset="2"/>
              <a:buChar char="q"/>
            </a:pPr>
            <a:endParaRPr lang="en-US" altLang="en-US" sz="2200" dirty="0" smtClean="0">
              <a:latin typeface="Arial" charset="0"/>
            </a:endParaRPr>
          </a:p>
        </p:txBody>
      </p:sp>
      <p:sp>
        <p:nvSpPr>
          <p:cNvPr id="12292" name="Text Box 2052"/>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FA260257-0B55-4432-BF6C-8EA98A350D6B}" type="slidenum">
              <a:rPr lang="en-US" altLang="en-US"/>
              <a:pPr eaLnBrk="1" hangingPunct="1">
                <a:spcBef>
                  <a:spcPct val="50000"/>
                </a:spcBef>
              </a:pPr>
              <a:t>5</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5</a:t>
            </a:fld>
            <a:endParaRPr lang="en-US"/>
          </a:p>
        </p:txBody>
      </p:sp>
    </p:spTree>
    <p:extLst>
      <p:ext uri="{BB962C8B-B14F-4D97-AF65-F5344CB8AC3E}">
        <p14:creationId xmlns:p14="http://schemas.microsoft.com/office/powerpoint/2010/main" val="3932192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14300" y="0"/>
            <a:ext cx="8648700" cy="1143000"/>
          </a:xfrm>
        </p:spPr>
        <p:txBody>
          <a:bodyPr>
            <a:noAutofit/>
          </a:bodyPr>
          <a:lstStyle/>
          <a:p>
            <a:pPr eaLnBrk="1" hangingPunct="1"/>
            <a:r>
              <a:rPr lang="en-US" altLang="en-US" sz="3200" b="1" dirty="0" smtClean="0">
                <a:latin typeface="Verdana" panose="020B0604030504040204" pitchFamily="34" charset="0"/>
                <a:ea typeface="Verdana" panose="020B0604030504040204" pitchFamily="34" charset="0"/>
                <a:cs typeface="Verdana" panose="020B0604030504040204" pitchFamily="34" charset="0"/>
              </a:rPr>
              <a:t>Introduction to Health Centre Financial Environment – Some Facts</a:t>
            </a:r>
          </a:p>
        </p:txBody>
      </p:sp>
      <p:sp>
        <p:nvSpPr>
          <p:cNvPr id="13315" name="Rectangle 1027"/>
          <p:cNvSpPr>
            <a:spLocks noGrp="1" noChangeArrowheads="1"/>
          </p:cNvSpPr>
          <p:nvPr>
            <p:ph type="body" idx="1"/>
          </p:nvPr>
        </p:nvSpPr>
        <p:spPr>
          <a:xfrm>
            <a:off x="539750" y="1557338"/>
            <a:ext cx="8001000" cy="4648200"/>
          </a:xfrm>
        </p:spPr>
        <p:txBody>
          <a:bodyPr>
            <a:noAutofit/>
          </a:bodyPr>
          <a:lstStyle/>
          <a:p>
            <a:pPr eaLnBrk="1" hangingPunct="1">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The largest component of CHC funding is “base funding” (historical), which is relatively stable and can be inflated annually. </a:t>
            </a:r>
          </a:p>
          <a:p>
            <a:pPr eaLnBrk="1" hangingPunct="1">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Base funding had been stagnant for several years, base adjustments were received in 2017, 2018, 2019, and 2020 focused on recruitment and retention plus funds for additional caseload in Assisted Living. </a:t>
            </a:r>
          </a:p>
        </p:txBody>
      </p:sp>
      <p:sp>
        <p:nvSpPr>
          <p:cNvPr id="13316" name="Text Box 1028"/>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46595248-FB22-42CE-A0A4-18A00BAFCBB7}" type="slidenum">
              <a:rPr lang="en-US" altLang="en-US"/>
              <a:pPr eaLnBrk="1" hangingPunct="1">
                <a:spcBef>
                  <a:spcPct val="50000"/>
                </a:spcBef>
              </a:pPr>
              <a:t>6</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6</a:t>
            </a:fld>
            <a:endParaRPr lang="en-US"/>
          </a:p>
        </p:txBody>
      </p:sp>
    </p:spTree>
    <p:extLst>
      <p:ext uri="{BB962C8B-B14F-4D97-AF65-F5344CB8AC3E}">
        <p14:creationId xmlns:p14="http://schemas.microsoft.com/office/powerpoint/2010/main" val="812278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66700" y="0"/>
            <a:ext cx="7734300" cy="1143000"/>
          </a:xfrm>
        </p:spPr>
        <p:txBody>
          <a:bodyPr>
            <a:noAutofit/>
          </a:bodyPr>
          <a:lstStyle/>
          <a:p>
            <a:pPr eaLnBrk="1" hangingPunct="1"/>
            <a:r>
              <a:rPr lang="en-US" altLang="en-US" sz="3600" b="1" dirty="0" smtClean="0">
                <a:latin typeface="Verdana" panose="020B0604030504040204" pitchFamily="34" charset="0"/>
                <a:ea typeface="Verdana" panose="020B0604030504040204" pitchFamily="34" charset="0"/>
                <a:cs typeface="Verdana" panose="020B0604030504040204" pitchFamily="34" charset="0"/>
              </a:rPr>
              <a:t>Introduction to CHCs Financial Environment</a:t>
            </a:r>
          </a:p>
        </p:txBody>
      </p:sp>
      <p:sp>
        <p:nvSpPr>
          <p:cNvPr id="14339" name="Rectangle 3"/>
          <p:cNvSpPr>
            <a:spLocks noGrp="1" noChangeArrowheads="1"/>
          </p:cNvSpPr>
          <p:nvPr>
            <p:ph type="body" idx="1"/>
          </p:nvPr>
        </p:nvSpPr>
        <p:spPr>
          <a:xfrm>
            <a:off x="539750" y="1412875"/>
            <a:ext cx="8359775" cy="4495800"/>
          </a:xfrm>
        </p:spPr>
        <p:txBody>
          <a:bodyPr/>
          <a:lstStyle/>
          <a:p>
            <a:pPr eaLnBrk="1" hangingPunct="1">
              <a:lnSpc>
                <a:spcPct val="80000"/>
              </a:lnSpc>
              <a:buFont typeface="Wingdings" pitchFamily="2" charset="2"/>
              <a:buChar char="q"/>
            </a:pPr>
            <a:r>
              <a:rPr lang="en-US" altLang="en-US" sz="2800" dirty="0" smtClean="0">
                <a:latin typeface="Calibri" panose="020F0502020204030204" pitchFamily="34" charset="0"/>
                <a:ea typeface="Verdana" panose="020B0604030504040204" pitchFamily="34" charset="0"/>
                <a:cs typeface="Verdana" panose="020B0604030504040204" pitchFamily="34" charset="0"/>
              </a:rPr>
              <a:t>Structural conflicts</a:t>
            </a:r>
          </a:p>
          <a:p>
            <a:pPr lvl="1" eaLnBrk="1" hangingPunct="1">
              <a:lnSpc>
                <a:spcPct val="80000"/>
              </a:lnSpc>
            </a:pPr>
            <a:r>
              <a:rPr lang="en-US" altLang="en-US" dirty="0" smtClean="0">
                <a:latin typeface="Calibri" panose="020F0502020204030204" pitchFamily="34" charset="0"/>
                <a:ea typeface="Verdana" panose="020B0604030504040204" pitchFamily="34" charset="0"/>
                <a:cs typeface="Verdana" panose="020B0604030504040204" pitchFamily="34" charset="0"/>
                <a:sym typeface="Symbol" pitchFamily="18" charset="2"/>
              </a:rPr>
              <a:t>Increasing consumer demand  finite resources and capacity in CHCs (dollars and staffing)</a:t>
            </a:r>
          </a:p>
          <a:p>
            <a:pPr lvl="1" eaLnBrk="1" hangingPunct="1">
              <a:lnSpc>
                <a:spcPct val="80000"/>
              </a:lnSpc>
            </a:pPr>
            <a:r>
              <a:rPr lang="en-US" altLang="en-US" dirty="0" smtClean="0">
                <a:latin typeface="Calibri" panose="020F0502020204030204" pitchFamily="34" charset="0"/>
                <a:ea typeface="Verdana" panose="020B0604030504040204" pitchFamily="34" charset="0"/>
                <a:cs typeface="Verdana" panose="020B0604030504040204" pitchFamily="34" charset="0"/>
                <a:sym typeface="Symbol" pitchFamily="18" charset="2"/>
              </a:rPr>
              <a:t>A CHC may reduce services to save money, and often must in order to meet one time costs, yet must remain within the funded corridor within the M-SAA </a:t>
            </a:r>
          </a:p>
          <a:p>
            <a:pPr lvl="1" eaLnBrk="1" hangingPunct="1">
              <a:lnSpc>
                <a:spcPct val="80000"/>
              </a:lnSpc>
            </a:pPr>
            <a:r>
              <a:rPr lang="en-US" altLang="en-US" dirty="0" smtClean="0">
                <a:latin typeface="Calibri" panose="020F0502020204030204" pitchFamily="34" charset="0"/>
                <a:ea typeface="Verdana" panose="020B0604030504040204" pitchFamily="34" charset="0"/>
                <a:cs typeface="Verdana" panose="020B0604030504040204" pitchFamily="34" charset="0"/>
                <a:sym typeface="Symbol" pitchFamily="18" charset="2"/>
              </a:rPr>
              <a:t>Cost of new technology and standards are escalating, but funding is historic (based on old technology and standards) </a:t>
            </a:r>
            <a:endParaRPr lang="en-US" altLang="en-US" dirty="0" smtClean="0">
              <a:latin typeface="Calibri" panose="020F0502020204030204" pitchFamily="34" charset="0"/>
              <a:ea typeface="Verdana" panose="020B0604030504040204" pitchFamily="34" charset="0"/>
              <a:cs typeface="Verdana" panose="020B0604030504040204" pitchFamily="34" charset="0"/>
            </a:endParaRPr>
          </a:p>
          <a:p>
            <a:pPr lvl="1" eaLnBrk="1" hangingPunct="1">
              <a:lnSpc>
                <a:spcPct val="80000"/>
              </a:lnSpc>
              <a:buFont typeface="Wingdings" pitchFamily="2" charset="2"/>
              <a:buNone/>
            </a:pPr>
            <a:endParaRPr lang="en-US" altLang="en-US" b="1" dirty="0" smtClean="0"/>
          </a:p>
        </p:txBody>
      </p:sp>
      <p:sp>
        <p:nvSpPr>
          <p:cNvPr id="14340" name="Text Box 3076"/>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8F0E094A-23B9-4A0F-A935-4077C30E131B}" type="slidenum">
              <a:rPr lang="en-US" altLang="en-US"/>
              <a:pPr eaLnBrk="1" hangingPunct="1">
                <a:spcBef>
                  <a:spcPct val="50000"/>
                </a:spcBef>
              </a:pPr>
              <a:t>7</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7</a:t>
            </a:fld>
            <a:endParaRPr lang="en-US"/>
          </a:p>
        </p:txBody>
      </p:sp>
    </p:spTree>
    <p:extLst>
      <p:ext uri="{BB962C8B-B14F-4D97-AF65-F5344CB8AC3E}">
        <p14:creationId xmlns:p14="http://schemas.microsoft.com/office/powerpoint/2010/main" val="3565116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500" y="0"/>
            <a:ext cx="8724900" cy="1143000"/>
          </a:xfrm>
        </p:spPr>
        <p:txBody>
          <a:bodyPr>
            <a:normAutofit/>
          </a:bodyPr>
          <a:lstStyle/>
          <a:p>
            <a:pPr eaLnBrk="1" hangingPunct="1"/>
            <a:r>
              <a:rPr lang="en-US" altLang="en-US" sz="3200" b="1" dirty="0" smtClean="0">
                <a:latin typeface="Calibri" panose="020F0502020204030204" pitchFamily="34" charset="0"/>
                <a:ea typeface="Verdana" panose="020B0604030504040204" pitchFamily="34" charset="0"/>
                <a:cs typeface="Verdana" panose="020B0604030504040204" pitchFamily="34" charset="0"/>
              </a:rPr>
              <a:t>West Elgin Community Health Centre 2019-20 Audited Financial Statements – Some Facts</a:t>
            </a:r>
          </a:p>
        </p:txBody>
      </p:sp>
      <p:sp>
        <p:nvSpPr>
          <p:cNvPr id="19459" name="Rectangle 4"/>
          <p:cNvSpPr>
            <a:spLocks noGrp="1" noChangeArrowheads="1"/>
          </p:cNvSpPr>
          <p:nvPr>
            <p:ph type="body" idx="1"/>
          </p:nvPr>
        </p:nvSpPr>
        <p:spPr>
          <a:xfrm>
            <a:off x="403225" y="1143000"/>
            <a:ext cx="8512175" cy="4497387"/>
          </a:xfrm>
          <a:noFill/>
        </p:spPr>
        <p:txBody>
          <a:bodyPr>
            <a:normAutofit/>
          </a:bodyPr>
          <a:lstStyle/>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Unqualified audit opinion</a:t>
            </a:r>
          </a:p>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Deficit from operations of $3 thousand (2019- $97 </a:t>
            </a:r>
            <a:r>
              <a:rPr lang="en-US" altLang="en-US" sz="2800" dirty="0" smtClean="0">
                <a:latin typeface="Calibri" panose="020F0502020204030204" pitchFamily="34" charset="0"/>
                <a:ea typeface="Verdana" panose="020B0604030504040204" pitchFamily="34" charset="0"/>
                <a:cs typeface="Verdana" panose="020B0604030504040204" pitchFamily="34" charset="0"/>
              </a:rPr>
              <a:t> </a:t>
            </a:r>
            <a:r>
              <a:rPr lang="en-US" altLang="en-US" sz="2800" dirty="0" smtClean="0">
                <a:latin typeface="Calibri" panose="020F0502020204030204" pitchFamily="34" charset="0"/>
                <a:ea typeface="Verdana" panose="020B0604030504040204" pitchFamily="34" charset="0"/>
                <a:cs typeface="Verdana" panose="020B0604030504040204" pitchFamily="34" charset="0"/>
              </a:rPr>
              <a:t>thousand surplus) and Current Ratio of .89:1</a:t>
            </a:r>
          </a:p>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Surplus funds repayable to the Ministry of $3 thousand</a:t>
            </a:r>
          </a:p>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Restricted investments ($70 thousand) comprised of Fund 3 discretionary net equity </a:t>
            </a:r>
          </a:p>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Net book value of assets is $2.3 million, cost of $3.9 million, replacement cost of $5.0 million est. </a:t>
            </a:r>
          </a:p>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No Long term debt</a:t>
            </a:r>
          </a:p>
          <a:p>
            <a:pPr>
              <a:lnSpc>
                <a:spcPct val="90000"/>
              </a:lnSpc>
            </a:pPr>
            <a:r>
              <a:rPr lang="en-US" altLang="en-US" sz="2800" dirty="0" smtClean="0">
                <a:latin typeface="Calibri" panose="020F0502020204030204" pitchFamily="34" charset="0"/>
                <a:ea typeface="Verdana" panose="020B0604030504040204" pitchFamily="34" charset="0"/>
                <a:cs typeface="Verdana" panose="020B0604030504040204" pitchFamily="34" charset="0"/>
              </a:rPr>
              <a:t>Deferred capital funding of $2.20 million</a:t>
            </a:r>
          </a:p>
        </p:txBody>
      </p:sp>
      <p:sp>
        <p:nvSpPr>
          <p:cNvPr id="19460" name="Text Box 5"/>
          <p:cNvSpPr txBox="1">
            <a:spLocks noChangeArrowheads="1"/>
          </p:cNvSpPr>
          <p:nvPr/>
        </p:nvSpPr>
        <p:spPr bwMode="auto">
          <a:xfrm>
            <a:off x="179388" y="6381750"/>
            <a:ext cx="504825" cy="274638"/>
          </a:xfrm>
          <a:prstGeom prst="rect">
            <a:avLst/>
          </a:prstGeom>
          <a:noFill/>
          <a:ln>
            <a:noFill/>
          </a:ln>
          <a:effectLst/>
          <a:extLst>
            <a:ext uri="{909E8E84-426E-40DD-AFC4-6F175D3DCCD1}">
              <a14:hiddenFill xmlns:a14="http://schemas.microsoft.com/office/drawing/2010/main">
                <a:solidFill>
                  <a:srgbClr val="F0E7C5"/>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fld id="{8BBD0618-9D87-465B-A234-FF2EB9501E86}" type="slidenum">
              <a:rPr lang="en-US" altLang="en-US"/>
              <a:pPr eaLnBrk="1" hangingPunct="1">
                <a:spcBef>
                  <a:spcPct val="50000"/>
                </a:spcBef>
              </a:pPr>
              <a:t>8</a:t>
            </a:fld>
            <a:endParaRPr lang="en-US" altLang="en-US" dirty="0"/>
          </a:p>
        </p:txBody>
      </p:sp>
      <p:sp>
        <p:nvSpPr>
          <p:cNvPr id="2" name="Slide Number Placeholder 1"/>
          <p:cNvSpPr>
            <a:spLocks noGrp="1"/>
          </p:cNvSpPr>
          <p:nvPr>
            <p:ph type="sldNum" sz="quarter" idx="12"/>
          </p:nvPr>
        </p:nvSpPr>
        <p:spPr/>
        <p:txBody>
          <a:bodyPr/>
          <a:lstStyle/>
          <a:p>
            <a:fld id="{B771461F-1941-7649-B895-6BC7BECFD81F}" type="slidenum">
              <a:rPr lang="en-US" smtClean="0"/>
              <a:pPr/>
              <a:t>8</a:t>
            </a:fld>
            <a:endParaRPr lang="en-US" dirty="0"/>
          </a:p>
        </p:txBody>
      </p:sp>
    </p:spTree>
    <p:extLst>
      <p:ext uri="{BB962C8B-B14F-4D97-AF65-F5344CB8AC3E}">
        <p14:creationId xmlns:p14="http://schemas.microsoft.com/office/powerpoint/2010/main" val="2468194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WECHC Revenue Profile 2019-20</a:t>
            </a:r>
            <a:endParaRPr lang="en-C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0956616"/>
              </p:ext>
            </p:extLst>
          </p:nvPr>
        </p:nvGraphicFramePr>
        <p:xfrm>
          <a:off x="704850" y="1703388"/>
          <a:ext cx="78105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B771461F-1941-7649-B895-6BC7BECFD81F}" type="slidenum">
              <a:rPr lang="en-US" smtClean="0"/>
              <a:pPr/>
              <a:t>9</a:t>
            </a:fld>
            <a:endParaRPr lang="en-US"/>
          </a:p>
        </p:txBody>
      </p:sp>
    </p:spTree>
    <p:extLst>
      <p:ext uri="{BB962C8B-B14F-4D97-AF65-F5344CB8AC3E}">
        <p14:creationId xmlns:p14="http://schemas.microsoft.com/office/powerpoint/2010/main" val="2124635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5714</TotalTime>
  <Words>1602</Words>
  <Application>Microsoft Office PowerPoint</Application>
  <PresentationFormat>On-screen Show (4:3)</PresentationFormat>
  <Paragraphs>216</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Finance and Operations </vt:lpstr>
      <vt:lpstr>Finance and Operations Portfolio</vt:lpstr>
      <vt:lpstr>Key Business Relationships </vt:lpstr>
      <vt:lpstr>Introduction to Health Centre Financial Environment – Some Facts e</vt:lpstr>
      <vt:lpstr>Introduction to Health Centre Financial Environment – Some Facts</vt:lpstr>
      <vt:lpstr>Introduction to Health Centre Financial Environment – Some Facts</vt:lpstr>
      <vt:lpstr>Introduction to CHCs Financial Environment</vt:lpstr>
      <vt:lpstr>West Elgin Community Health Centre 2019-20 Audited Financial Statements – Some Facts</vt:lpstr>
      <vt:lpstr>WECHC Revenue Profile 2019-20</vt:lpstr>
      <vt:lpstr>Revenue by Source 2019-20</vt:lpstr>
      <vt:lpstr>Expense Profile 2019-20</vt:lpstr>
      <vt:lpstr>Financial Processes</vt:lpstr>
      <vt:lpstr>Finance Team</vt:lpstr>
      <vt:lpstr>Finance Environment</vt:lpstr>
      <vt:lpstr>Finance Team Successes</vt:lpstr>
      <vt:lpstr>Financial Health Centre Challenges </vt:lpstr>
      <vt:lpstr>Finance Team Challenges</vt:lpstr>
      <vt:lpstr>Other Portfolio Responsibilities</vt:lpstr>
      <vt:lpstr>Privacy</vt:lpstr>
      <vt:lpstr>Information Technology</vt:lpstr>
      <vt:lpstr>Admin Team Responsibilities</vt:lpstr>
      <vt:lpstr>Administrative Support Team</vt:lpstr>
      <vt:lpstr>Admin Team Successes</vt:lpstr>
      <vt:lpstr>Admin Team Challenges</vt:lpstr>
      <vt:lpstr>Facilities and Equipment</vt:lpstr>
      <vt:lpstr>Facilities and Equipment cont’d</vt:lpstr>
      <vt:lpstr>Facilities and Equipment Challenges</vt:lpstr>
      <vt:lpstr>In Closing</vt:lpstr>
    </vt:vector>
  </TitlesOfParts>
  <Company>Seed Communications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Sinclair</dc:creator>
  <cp:lastModifiedBy>John Mockler</cp:lastModifiedBy>
  <cp:revision>519</cp:revision>
  <cp:lastPrinted>2018-09-30T14:31:52Z</cp:lastPrinted>
  <dcterms:created xsi:type="dcterms:W3CDTF">2013-05-13T16:50:23Z</dcterms:created>
  <dcterms:modified xsi:type="dcterms:W3CDTF">2020-10-22T21:12:59Z</dcterms:modified>
</cp:coreProperties>
</file>