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40" r:id="rId5"/>
    <p:sldMasterId id="2147483752" r:id="rId6"/>
    <p:sldMasterId id="2147483766" r:id="rId7"/>
  </p:sldMasterIdLst>
  <p:notesMasterIdLst>
    <p:notesMasterId r:id="rId33"/>
  </p:notesMasterIdLst>
  <p:handoutMasterIdLst>
    <p:handoutMasterId r:id="rId34"/>
  </p:handoutMasterIdLst>
  <p:sldIdLst>
    <p:sldId id="1685" r:id="rId8"/>
    <p:sldId id="2022" r:id="rId9"/>
    <p:sldId id="2001" r:id="rId10"/>
    <p:sldId id="1991" r:id="rId11"/>
    <p:sldId id="2025" r:id="rId12"/>
    <p:sldId id="1635" r:id="rId13"/>
    <p:sldId id="1978" r:id="rId14"/>
    <p:sldId id="2026" r:id="rId15"/>
    <p:sldId id="2017" r:id="rId16"/>
    <p:sldId id="2018" r:id="rId17"/>
    <p:sldId id="2019" r:id="rId18"/>
    <p:sldId id="2024" r:id="rId19"/>
    <p:sldId id="2009" r:id="rId20"/>
    <p:sldId id="1986" r:id="rId21"/>
    <p:sldId id="2036" r:id="rId22"/>
    <p:sldId id="1887" r:id="rId23"/>
    <p:sldId id="1878" r:id="rId24"/>
    <p:sldId id="1891" r:id="rId25"/>
    <p:sldId id="1907" r:id="rId26"/>
    <p:sldId id="2003" r:id="rId27"/>
    <p:sldId id="1910" r:id="rId28"/>
    <p:sldId id="2013" r:id="rId29"/>
    <p:sldId id="2014" r:id="rId30"/>
    <p:sldId id="1973" r:id="rId31"/>
    <p:sldId id="202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69E1DF84-94A9-414A-8DB9-B114789DF9C6}">
          <p14:sldIdLst>
            <p14:sldId id="1685"/>
            <p14:sldId id="2022"/>
            <p14:sldId id="2001"/>
            <p14:sldId id="1991"/>
            <p14:sldId id="2025"/>
            <p14:sldId id="1635"/>
            <p14:sldId id="1978"/>
            <p14:sldId id="2026"/>
            <p14:sldId id="2017"/>
            <p14:sldId id="2018"/>
            <p14:sldId id="2019"/>
            <p14:sldId id="2024"/>
            <p14:sldId id="2009"/>
            <p14:sldId id="1986"/>
            <p14:sldId id="2036"/>
            <p14:sldId id="1887"/>
            <p14:sldId id="1878"/>
            <p14:sldId id="1891"/>
            <p14:sldId id="1907"/>
            <p14:sldId id="2003"/>
            <p14:sldId id="1910"/>
            <p14:sldId id="2013"/>
            <p14:sldId id="2014"/>
            <p14:sldId id="1973"/>
            <p14:sldId id="2027"/>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F2DC89-7663-49C5-0A24-5447EADA1B01}" name="Daniel Doane" initials="DD" userId="S::daniel@mdahealth.ca::58d7093b-03a9-43a1-874e-c67b942978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erine Kresta" initials="KK" lastIdx="1" clrIdx="0">
    <p:extLst/>
  </p:cmAuthor>
  <p:cmAuthor id="2" name="Daniel Doane" initials="DD" lastIdx="13" clrIdx="1">
    <p:extLst/>
  </p:cmAuthor>
  <p:cmAuthor id="3" name="Jordana Benamor" initials="JB" lastIdx="4" clrIdx="2">
    <p:extLst/>
  </p:cmAuthor>
  <p:cmAuthor id="4" name="Katherine Kresta" initials="KK [2]"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a:srgbClr val="FC88F4"/>
    <a:srgbClr val="7BA7CC"/>
    <a:srgbClr val="E5EDF5"/>
    <a:srgbClr val="DE6703"/>
    <a:srgbClr val="315A7D"/>
    <a:srgbClr val="C8E6A4"/>
    <a:srgbClr val="FFFFFF"/>
    <a:srgbClr val="E9F5DB"/>
    <a:srgbClr val="659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CBF70-8FA1-49E3-BECE-7EB4DB7406D7}" v="332" dt="2020-11-23T20:28:05.734"/>
    <p1510:client id="{DFE07E8B-16E0-D645-B271-F8DE79FEE768}" v="673" dt="2020-11-23T20:32:28.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155" autoAdjust="0"/>
  </p:normalViewPr>
  <p:slideViewPr>
    <p:cSldViewPr snapToGrid="0" showGuides="1">
      <p:cViewPr>
        <p:scale>
          <a:sx n="113" d="100"/>
          <a:sy n="113" d="100"/>
        </p:scale>
        <p:origin x="-474" y="72"/>
      </p:cViewPr>
      <p:guideLst>
        <p:guide orient="horz" pos="2160"/>
        <p:guide pos="3840"/>
      </p:guideLst>
    </p:cSldViewPr>
  </p:slideViewPr>
  <p:notesTextViewPr>
    <p:cViewPr>
      <p:scale>
        <a:sx n="1" d="1"/>
        <a:sy n="1" d="1"/>
      </p:scale>
      <p:origin x="0" y="0"/>
    </p:cViewPr>
  </p:notesTextViewPr>
  <p:sorterViewPr>
    <p:cViewPr>
      <p:scale>
        <a:sx n="100" d="100"/>
        <a:sy n="100" d="100"/>
      </p:scale>
      <p:origin x="0" y="3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46"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84475AE-6F07-417F-980A-18EA6105E0F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a:extLst>
              <a:ext uri="{FF2B5EF4-FFF2-40B4-BE49-F238E27FC236}">
                <a16:creationId xmlns="" xmlns:a16="http://schemas.microsoft.com/office/drawing/2014/main" id="{001CD7FE-8FA5-4BE1-90B2-BD6AC438068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E89C34-2385-4F07-ABB1-E8FE49A6F46A}" type="datetimeFigureOut">
              <a:rPr lang="en-CA" smtClean="0"/>
              <a:t>2021-05-28</a:t>
            </a:fld>
            <a:endParaRPr lang="en-CA"/>
          </a:p>
        </p:txBody>
      </p:sp>
      <p:sp>
        <p:nvSpPr>
          <p:cNvPr id="4" name="Footer Placeholder 3">
            <a:extLst>
              <a:ext uri="{FF2B5EF4-FFF2-40B4-BE49-F238E27FC236}">
                <a16:creationId xmlns="" xmlns:a16="http://schemas.microsoft.com/office/drawing/2014/main" id="{BE813ED5-DB5E-424E-8489-7C117C9C909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a:extLst>
              <a:ext uri="{FF2B5EF4-FFF2-40B4-BE49-F238E27FC236}">
                <a16:creationId xmlns="" xmlns:a16="http://schemas.microsoft.com/office/drawing/2014/main" id="{2E1C22D5-19CE-40A7-9EF7-687646C77BD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F26A52D-C2D8-4146-90CE-F8BA79ED742D}" type="slidenum">
              <a:rPr lang="en-CA" smtClean="0"/>
              <a:t>‹#›</a:t>
            </a:fld>
            <a:endParaRPr lang="en-CA"/>
          </a:p>
        </p:txBody>
      </p:sp>
    </p:spTree>
    <p:extLst>
      <p:ext uri="{BB962C8B-B14F-4D97-AF65-F5344CB8AC3E}">
        <p14:creationId xmlns:p14="http://schemas.microsoft.com/office/powerpoint/2010/main" val="343700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AEFCC3-043F-45A0-B709-2500146CA191}" type="datetimeFigureOut">
              <a:rPr lang="en-CA" smtClean="0"/>
              <a:t>2021-05-28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18CC21-4CFE-49A9-BCD5-E9F1AAE38B9A}" type="slidenum">
              <a:rPr lang="en-CA" smtClean="0"/>
              <a:t>‹#›</a:t>
            </a:fld>
            <a:endParaRPr lang="en-CA"/>
          </a:p>
        </p:txBody>
      </p:sp>
    </p:spTree>
    <p:extLst>
      <p:ext uri="{BB962C8B-B14F-4D97-AF65-F5344CB8AC3E}">
        <p14:creationId xmlns:p14="http://schemas.microsoft.com/office/powerpoint/2010/main" val="224100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118CC21-4CFE-49A9-BCD5-E9F1AAE38B9A}" type="slidenum">
              <a:rPr lang="en-CA" smtClean="0"/>
              <a:t>2</a:t>
            </a:fld>
            <a:endParaRPr lang="en-CA"/>
          </a:p>
        </p:txBody>
      </p:sp>
    </p:spTree>
    <p:extLst>
      <p:ext uri="{BB962C8B-B14F-4D97-AF65-F5344CB8AC3E}">
        <p14:creationId xmlns:p14="http://schemas.microsoft.com/office/powerpoint/2010/main" val="169883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8CC21-4CFE-49A9-BCD5-E9F1AAE38B9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03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5738F41-6E5D-475D-8FC2-0FF6DCB3328F}" type="slidenum">
              <a:rPr lang="en-US" smtClean="0"/>
              <a:t>13</a:t>
            </a:fld>
            <a:endParaRPr lang="en-US"/>
          </a:p>
        </p:txBody>
      </p:sp>
    </p:spTree>
    <p:extLst>
      <p:ext uri="{BB962C8B-B14F-4D97-AF65-F5344CB8AC3E}">
        <p14:creationId xmlns:p14="http://schemas.microsoft.com/office/powerpoint/2010/main" val="268135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118CC21-4CFE-49A9-BCD5-E9F1AAE38B9A}" type="slidenum">
              <a:rPr lang="en-CA" smtClean="0"/>
              <a:t>14</a:t>
            </a:fld>
            <a:endParaRPr lang="en-CA"/>
          </a:p>
        </p:txBody>
      </p:sp>
    </p:spTree>
    <p:extLst>
      <p:ext uri="{BB962C8B-B14F-4D97-AF65-F5344CB8AC3E}">
        <p14:creationId xmlns:p14="http://schemas.microsoft.com/office/powerpoint/2010/main" val="300257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 xmlns:a16="http://schemas.microsoft.com/office/drawing/2014/main" id="{EC02EA3B-FFE9-4D96-8C25-9C08DC888DBE}"/>
              </a:ext>
            </a:extLst>
          </p:cNvPr>
          <p:cNvSpPr>
            <a:spLocks noGrp="1" noRot="1" noChangeAspect="1" noChangeArrowheads="1" noTextEdit="1"/>
          </p:cNvSpPr>
          <p:nvPr>
            <p:ph type="sldImg"/>
            <p:custDataLst>
              <p:tags r:id="rId1"/>
            </p:custDataLst>
          </p:nvPr>
        </p:nvSpPr>
        <p:spPr>
          <a:ln cap="flat">
            <a:headEnd type="none" w="med" len="med"/>
            <a:tailEnd type="none" w="med" len="med"/>
          </a:ln>
        </p:spPr>
      </p:sp>
      <p:sp>
        <p:nvSpPr>
          <p:cNvPr id="118787" name="Notes Placeholder 2">
            <a:extLst>
              <a:ext uri="{FF2B5EF4-FFF2-40B4-BE49-F238E27FC236}">
                <a16:creationId xmlns="" xmlns:a16="http://schemas.microsoft.com/office/drawing/2014/main" id="{D2B15200-44B6-4464-BD52-7F549AC11E4A}"/>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endParaRPr lang="en-US" altLang="en-US">
              <a:ea typeface="MS PGothic" panose="020B0600070205080204" pitchFamily="34" charset="-128"/>
            </a:endParaRPr>
          </a:p>
        </p:txBody>
      </p:sp>
    </p:spTree>
    <p:extLst>
      <p:ext uri="{BB962C8B-B14F-4D97-AF65-F5344CB8AC3E}">
        <p14:creationId xmlns:p14="http://schemas.microsoft.com/office/powerpoint/2010/main" val="378643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118CC21-4CFE-49A9-BCD5-E9F1AAE38B9A}" type="slidenum">
              <a:rPr lang="en-CA" smtClean="0"/>
              <a:t>25</a:t>
            </a:fld>
            <a:endParaRPr lang="en-CA"/>
          </a:p>
        </p:txBody>
      </p:sp>
    </p:spTree>
    <p:extLst>
      <p:ext uri="{BB962C8B-B14F-4D97-AF65-F5344CB8AC3E}">
        <p14:creationId xmlns:p14="http://schemas.microsoft.com/office/powerpoint/2010/main" val="78673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4">
            <a:extLst>
              <a:ext uri="{FF2B5EF4-FFF2-40B4-BE49-F238E27FC236}">
                <a16:creationId xmlns="" xmlns:a16="http://schemas.microsoft.com/office/drawing/2014/main" id="{52237105-EE45-4268-8615-6A116BBAD4CB}"/>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1305619"/>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hape 61">
            <a:extLst>
              <a:ext uri="{FF2B5EF4-FFF2-40B4-BE49-F238E27FC236}">
                <a16:creationId xmlns="" xmlns:a16="http://schemas.microsoft.com/office/drawing/2014/main" id="{05E33239-F7B7-40B3-9DDF-3DB282A43BCD}"/>
              </a:ext>
            </a:extLst>
          </p:cNvPr>
          <p:cNvSpPr/>
          <p:nvPr/>
        </p:nvSpPr>
        <p:spPr>
          <a:xfrm>
            <a:off x="2856065" y="1322892"/>
            <a:ext cx="6474959" cy="377026"/>
          </a:xfrm>
          <a:prstGeom prst="rect">
            <a:avLst/>
          </a:prstGeom>
          <a:ln w="38100">
            <a:solidFill>
              <a:schemeClr val="bg1"/>
            </a:solidFill>
            <a:miter lim="400000"/>
          </a:ln>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val="1"/>
            </a:ext>
          </a:extLst>
        </p:spPr>
        <p:txBody>
          <a:bodyPr wrap="square" lIns="19050" tIns="19050" rIns="19050" bIns="19050" anchor="ctr">
            <a:spAutoFit/>
          </a:bodyPr>
          <a:lstStyle/>
          <a:p>
            <a:pPr marL="457200" marR="457200" algn="ctr"/>
            <a:r>
              <a:rPr lang="en-US" sz="2200" b="1" spc="600">
                <a:solidFill>
                  <a:srgbClr val="FFFFFF"/>
                </a:solidFill>
                <a:latin typeface="Franklin Gothic Book" panose="020B0503020102020204" pitchFamily="34" charset="0"/>
                <a:ea typeface="Franklin Gothic Book" panose="020B0503020102020204" pitchFamily="34" charset="0"/>
                <a:cs typeface="Times New Roman" panose="02020603050405020304" pitchFamily="18" charset="0"/>
              </a:rPr>
              <a:t>ELGIN ONTARIO HEALTH TEAM</a:t>
            </a:r>
            <a:endParaRPr lang="en-CA" sz="2200" b="1" spc="600">
              <a:solidFill>
                <a:srgbClr val="FFFFFF"/>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16" name="Slide Number Placeholder 4">
            <a:extLst>
              <a:ext uri="{FF2B5EF4-FFF2-40B4-BE49-F238E27FC236}">
                <a16:creationId xmlns="" xmlns:a16="http://schemas.microsoft.com/office/drawing/2014/main" id="{4E0A772D-8FBA-4C31-B166-F15657E96CBE}"/>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pic>
        <p:nvPicPr>
          <p:cNvPr id="2" name="Picture 1">
            <a:extLst>
              <a:ext uri="{FF2B5EF4-FFF2-40B4-BE49-F238E27FC236}">
                <a16:creationId xmlns="" xmlns:a16="http://schemas.microsoft.com/office/drawing/2014/main" id="{97A7E2E0-436F-48EB-9087-4E4679DEE6F1}"/>
              </a:ext>
            </a:extLst>
          </p:cNvPr>
          <p:cNvPicPr>
            <a:picLocks noChangeAspect="1"/>
          </p:cNvPicPr>
          <p:nvPr userDrawn="1"/>
        </p:nvPicPr>
        <p:blipFill rotWithShape="1">
          <a:blip r:embed="rId2"/>
          <a:srcRect l="7080" t="7542" r="7950"/>
          <a:stretch/>
        </p:blipFill>
        <p:spPr>
          <a:xfrm>
            <a:off x="9989860" y="5518006"/>
            <a:ext cx="2104835" cy="798393"/>
          </a:xfrm>
          <a:prstGeom prst="rect">
            <a:avLst/>
          </a:prstGeom>
        </p:spPr>
      </p:pic>
    </p:spTree>
    <p:extLst>
      <p:ext uri="{BB962C8B-B14F-4D97-AF65-F5344CB8AC3E}">
        <p14:creationId xmlns:p14="http://schemas.microsoft.com/office/powerpoint/2010/main" val="2451225838"/>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10" name="TextBox 9">
            <a:extLst>
              <a:ext uri="{FF2B5EF4-FFF2-40B4-BE49-F238E27FC236}">
                <a16:creationId xmlns="" xmlns:a16="http://schemas.microsoft.com/office/drawing/2014/main" id="{F665223A-C995-4C50-89E6-44DBC6F0A917}"/>
              </a:ext>
            </a:extLst>
          </p:cNvPr>
          <p:cNvSpPr txBox="1"/>
          <p:nvPr/>
        </p:nvSpPr>
        <p:spPr>
          <a:xfrm>
            <a:off x="10974489" y="88339"/>
            <a:ext cx="1157244" cy="646331"/>
          </a:xfrm>
          <a:prstGeom prst="rect">
            <a:avLst/>
          </a:prstGeom>
          <a:noFill/>
        </p:spPr>
        <p:txBody>
          <a:bodyPr wrap="square" rtlCol="0">
            <a:spAutoFit/>
          </a:bodyPr>
          <a:lstStyle/>
          <a:p>
            <a:pPr algn="ctr"/>
            <a:r>
              <a:rPr lang="en-CA" sz="1600" b="1">
                <a:solidFill>
                  <a:schemeClr val="accent3">
                    <a:lumMod val="50000"/>
                  </a:schemeClr>
                </a:solidFill>
                <a:latin typeface="Arial Rounded MT Bold" panose="020F0704030504030204" pitchFamily="34" charset="0"/>
              </a:rPr>
              <a:t>Elgin</a:t>
            </a:r>
          </a:p>
          <a:p>
            <a:pPr algn="ctr"/>
            <a:r>
              <a:rPr lang="en-CA" sz="2000" b="1" spc="40" baseline="0">
                <a:solidFill>
                  <a:schemeClr val="accent4">
                    <a:lumMod val="40000"/>
                    <a:lumOff val="60000"/>
                  </a:schemeClr>
                </a:solidFill>
              </a:rPr>
              <a:t>OHT</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lide Number Placeholder 4">
            <a:extLst>
              <a:ext uri="{FF2B5EF4-FFF2-40B4-BE49-F238E27FC236}">
                <a16:creationId xmlns="" xmlns:a16="http://schemas.microsoft.com/office/drawing/2014/main" id="{0F5775B8-C52F-410E-9B6B-254309D55C71}"/>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1887127"/>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2" y="1407561"/>
            <a:ext cx="2238396" cy="4705562"/>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3"/>
            <a:ext cx="6963824" cy="4705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38" y="6459789"/>
            <a:ext cx="1312025"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5145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780" y="1277644"/>
            <a:ext cx="10058401" cy="4023360"/>
          </a:xfrm>
        </p:spPr>
        <p:txBody>
          <a:bodyPr/>
          <a:lstStyle>
            <a:lvl1pPr marL="257175" indent="-257175">
              <a:buFont typeface="Arial" panose="020B0604020202020204" pitchFamily="34" charset="0"/>
              <a:buChar char="•"/>
              <a:defRPr>
                <a:solidFill>
                  <a:schemeClr val="tx1">
                    <a:lumMod val="50000"/>
                  </a:schemeClr>
                </a:solidFill>
              </a:defRPr>
            </a:lvl1pPr>
            <a:lvl2pPr marL="388144" indent="-136922">
              <a:defRPr>
                <a:solidFill>
                  <a:schemeClr val="tx1">
                    <a:lumMod val="50000"/>
                  </a:schemeClr>
                </a:solidFill>
              </a:defRPr>
            </a:lvl2pPr>
            <a:lvl3pPr marL="514350" indent="-136922">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40628" y="6459789"/>
            <a:ext cx="1312025"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3241014"/>
      </p:ext>
    </p:extLst>
  </p:cSld>
  <p:clrMapOvr>
    <a:masterClrMapping/>
  </p:clrMapOvr>
  <p:extLst>
    <p:ext uri="{DCECCB84-F9BA-43D5-87BE-67443E8EF086}">
      <p15:sldGuideLst xmlns="" xmlns:p15="http://schemas.microsoft.com/office/powerpoint/2012/main">
        <p15:guide id="1" orient="horz" pos="2160">
          <p15:clr>
            <a:srgbClr val="FBAE40"/>
          </p15:clr>
        </p15:guide>
        <p15:guide id="2" pos="42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userDrawn="1">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userDrawn="1"/>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userDrawn="1"/>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7560805"/>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782" y="1277644"/>
            <a:ext cx="10058401" cy="4023360"/>
          </a:xfrm>
        </p:spPr>
        <p:txBody>
          <a:bodyPr/>
          <a:lstStyle>
            <a:lvl1pPr marL="257175" indent="-257175">
              <a:buFont typeface="Arial" panose="020B0604020202020204" pitchFamily="34" charset="0"/>
              <a:buChar char="•"/>
              <a:defRPr>
                <a:solidFill>
                  <a:schemeClr val="tx1">
                    <a:lumMod val="50000"/>
                  </a:schemeClr>
                </a:solidFill>
              </a:defRPr>
            </a:lvl1pPr>
            <a:lvl2pPr marL="388144" indent="-136922">
              <a:defRPr>
                <a:solidFill>
                  <a:schemeClr val="tx1">
                    <a:lumMod val="50000"/>
                  </a:schemeClr>
                </a:solidFill>
              </a:defRPr>
            </a:lvl2pPr>
            <a:lvl3pPr marL="514350" indent="-136922">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40630" y="6459793"/>
            <a:ext cx="1312025" cy="365125"/>
          </a:xfrm>
          <a:prstGeom prst="rect">
            <a:avLst/>
          </a:prstGeom>
        </p:spPr>
        <p:txBody>
          <a:bodyPr/>
          <a:lstStyle/>
          <a:p>
            <a:pPr algn="r" defTabSz="457200">
              <a:defRPr/>
            </a:pPr>
            <a:fld id="{330EA680-D336-4FF7-8B7A-9848BB0A1C32}" type="slidenum">
              <a:rPr lang="en-US" sz="788" smtClean="0">
                <a:solidFill>
                  <a:srgbClr val="FFFFFF"/>
                </a:solidFill>
              </a:rPr>
              <a:pPr algn="r" defTabSz="457200">
                <a:defRPr/>
              </a:pPr>
              <a:t>‹#›</a:t>
            </a:fld>
            <a:endParaRPr lang="en-US" sz="788">
              <a:solidFill>
                <a:srgbClr val="FFFFFF"/>
              </a:solidFill>
            </a:endParaRPr>
          </a:p>
        </p:txBody>
      </p:sp>
      <p:sp>
        <p:nvSpPr>
          <p:cNvPr id="7" name="Title 6">
            <a:extLst>
              <a:ext uri="{FF2B5EF4-FFF2-40B4-BE49-F238E27FC236}">
                <a16:creationId xmlns="" xmlns:a16="http://schemas.microsoft.com/office/drawing/2014/main" id="{1E6D25BD-9E21-4AB8-BEFA-C97C9D43D23B}"/>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2952102915"/>
      </p:ext>
    </p:extLst>
  </p:cSld>
  <p:clrMapOvr>
    <a:masterClrMapping/>
  </p:clrMapOvr>
  <p:extLst>
    <p:ext uri="{DCECCB84-F9BA-43D5-87BE-67443E8EF086}">
      <p15:sldGuideLst xmlns="" xmlns:p15="http://schemas.microsoft.com/office/powerpoint/2012/main">
        <p15:guide id="1" orient="horz" pos="2160">
          <p15:clr>
            <a:srgbClr val="FBAE40"/>
          </p15:clr>
        </p15:guide>
        <p15:guide id="2" pos="560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42"/>
            <a:ext cx="4937760" cy="4023359"/>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pPr algn="r" defTabSz="457200">
              <a:defRPr/>
            </a:pPr>
            <a:fld id="{330EA680-D336-4FF7-8B7A-9848BB0A1C32}" type="slidenum">
              <a:rPr lang="en-US" sz="788" smtClean="0">
                <a:solidFill>
                  <a:srgbClr val="FFFFFF"/>
                </a:solidFill>
              </a:rPr>
              <a:pPr algn="r" defTabSz="457200">
                <a:defRPr/>
              </a:pPr>
              <a:t>‹#›</a:t>
            </a:fld>
            <a:endParaRPr lang="en-US" sz="788">
              <a:solidFill>
                <a:srgbClr val="FFFFFF"/>
              </a:solidFill>
            </a:endParaRPr>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343149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8"/>
            <a:ext cx="2238396" cy="2162709"/>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1"/>
            <a:ext cx="6963824" cy="2162710"/>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pPr algn="r" defTabSz="457200">
              <a:defRPr/>
            </a:pPr>
            <a:fld id="{330EA680-D336-4FF7-8B7A-9848BB0A1C32}" type="slidenum">
              <a:rPr lang="en-US" sz="788" smtClean="0">
                <a:solidFill>
                  <a:srgbClr val="FFFFFF"/>
                </a:solidFill>
              </a:rPr>
              <a:pPr algn="r" defTabSz="457200">
                <a:defRPr/>
              </a:pPr>
              <a:t>‹#›</a:t>
            </a:fld>
            <a:endParaRPr lang="en-US" sz="788">
              <a:solidFill>
                <a:srgbClr val="FFFFFF"/>
              </a:solidFill>
            </a:endParaRPr>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
        <p:nvSpPr>
          <p:cNvPr id="6" name="Content Placeholder 3">
            <a:extLst>
              <a:ext uri="{FF2B5EF4-FFF2-40B4-BE49-F238E27FC236}">
                <a16:creationId xmlns="" xmlns:a16="http://schemas.microsoft.com/office/drawing/2014/main" id="{50EBC99A-B4A8-4E4A-A936-066C489CA69F}"/>
              </a:ext>
            </a:extLst>
          </p:cNvPr>
          <p:cNvSpPr>
            <a:spLocks noGrp="1"/>
          </p:cNvSpPr>
          <p:nvPr>
            <p:ph sz="half" idx="13"/>
          </p:nvPr>
        </p:nvSpPr>
        <p:spPr>
          <a:xfrm>
            <a:off x="1097280" y="3912749"/>
            <a:ext cx="10027920" cy="2445249"/>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065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1"/>
            <a:ext cx="2238396" cy="4705562"/>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4"/>
            <a:ext cx="6963824" cy="4705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pPr algn="r" defTabSz="457200">
              <a:defRPr/>
            </a:pPr>
            <a:fld id="{330EA680-D336-4FF7-8B7A-9848BB0A1C32}" type="slidenum">
              <a:rPr lang="en-US" sz="788" smtClean="0">
                <a:solidFill>
                  <a:srgbClr val="FFFFFF"/>
                </a:solidFill>
              </a:rPr>
              <a:pPr algn="r" defTabSz="457200">
                <a:defRPr/>
              </a:pPr>
              <a:t>‹#›</a:t>
            </a:fld>
            <a:endParaRPr lang="en-US" sz="788">
              <a:solidFill>
                <a:srgbClr val="FFFFFF"/>
              </a:solidFill>
            </a:endParaRPr>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954752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290422"/>
            <a:ext cx="4937760" cy="45786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290415"/>
            <a:ext cx="4937760" cy="4578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pPr algn="r" defTabSz="457200">
              <a:defRPr/>
            </a:pPr>
            <a:fld id="{330EA680-D336-4FF7-8B7A-9848BB0A1C32}" type="slidenum">
              <a:rPr lang="en-US" sz="788" smtClean="0">
                <a:solidFill>
                  <a:srgbClr val="FFFFFF"/>
                </a:solidFill>
              </a:rPr>
              <a:pPr algn="r" defTabSz="457200">
                <a:defRPr/>
              </a:pPr>
              <a:t>‹#›</a:t>
            </a:fld>
            <a:endParaRPr lang="en-US" sz="788">
              <a:solidFill>
                <a:srgbClr val="FFFFFF"/>
              </a:solidFill>
            </a:endParaRPr>
          </a:p>
        </p:txBody>
      </p:sp>
      <p:sp>
        <p:nvSpPr>
          <p:cNvPr id="2" name="Title 1">
            <a:extLst>
              <a:ext uri="{FF2B5EF4-FFF2-40B4-BE49-F238E27FC236}">
                <a16:creationId xmlns="" xmlns:a16="http://schemas.microsoft.com/office/drawing/2014/main" id="{0D30768F-8352-4942-8F05-179479626C9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38201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782" y="1277644"/>
            <a:ext cx="10058401" cy="4023360"/>
          </a:xfrm>
        </p:spPr>
        <p:txBody>
          <a:bodyPr/>
          <a:lstStyle>
            <a:lvl1pPr marL="257175" indent="-257175">
              <a:buFont typeface="Arial" panose="020B0604020202020204" pitchFamily="34" charset="0"/>
              <a:buChar char="•"/>
              <a:defRPr>
                <a:solidFill>
                  <a:schemeClr val="tx1">
                    <a:lumMod val="50000"/>
                  </a:schemeClr>
                </a:solidFill>
              </a:defRPr>
            </a:lvl1pPr>
            <a:lvl2pPr marL="388144" indent="-136922">
              <a:defRPr>
                <a:solidFill>
                  <a:schemeClr val="tx1">
                    <a:lumMod val="50000"/>
                  </a:schemeClr>
                </a:solidFill>
              </a:defRPr>
            </a:lvl2pPr>
            <a:lvl3pPr marL="514350" indent="-136922">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40630" y="6459793"/>
            <a:ext cx="1312025" cy="365125"/>
          </a:xfrm>
          <a:prstGeom prst="rect">
            <a:avLst/>
          </a:prstGeom>
        </p:spPr>
        <p:txBody>
          <a:bodyPr/>
          <a:lstStyle/>
          <a:p>
            <a:fld id="{330EA680-D336-4FF7-8B7A-9848BB0A1C32}" type="slidenum">
              <a:rPr lang="en-US" smtClean="0"/>
              <a:t>‹#›</a:t>
            </a:fld>
            <a:endParaRPr lang="en-US"/>
          </a:p>
        </p:txBody>
      </p:sp>
      <p:sp>
        <p:nvSpPr>
          <p:cNvPr id="7" name="Title 6">
            <a:extLst>
              <a:ext uri="{FF2B5EF4-FFF2-40B4-BE49-F238E27FC236}">
                <a16:creationId xmlns="" xmlns:a16="http://schemas.microsoft.com/office/drawing/2014/main" id="{1E6D25BD-9E21-4AB8-BEFA-C97C9D43D23B}"/>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2027508760"/>
      </p:ext>
    </p:extLst>
  </p:cSld>
  <p:clrMapOvr>
    <a:masterClrMapping/>
  </p:clrMapOvr>
  <p:extLst>
    <p:ext uri="{DCECCB84-F9BA-43D5-87BE-67443E8EF086}">
      <p15:sldGuideLst xmlns="" xmlns:p15="http://schemas.microsoft.com/office/powerpoint/2012/main">
        <p15:guide id="1" orient="horz" pos="2160">
          <p15:clr>
            <a:srgbClr val="FBAE40"/>
          </p15:clr>
        </p15:guide>
        <p15:guide id="2" pos="56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782670" y="6448071"/>
            <a:ext cx="1312025" cy="365125"/>
          </a:xfrm>
          <a:prstGeom prst="rect">
            <a:avLst/>
          </a:prstGeom>
        </p:spPr>
        <p:txBody>
          <a:bodyPr/>
          <a:lstStyle/>
          <a:p>
            <a:pPr algn="r" defTabSz="457200">
              <a:defRPr/>
            </a:pPr>
            <a:fld id="{330EA680-D336-4FF7-8B7A-9848BB0A1C32}" type="slidenum">
              <a:rPr lang="en-US" sz="788" smtClean="0">
                <a:solidFill>
                  <a:srgbClr val="FFFFFF"/>
                </a:solidFill>
              </a:rPr>
              <a:pPr algn="r" defTabSz="457200">
                <a:defRPr/>
              </a:pPr>
              <a:t>‹#›</a:t>
            </a:fld>
            <a:endParaRPr lang="en-US" sz="788">
              <a:solidFill>
                <a:srgbClr val="FFFFFF"/>
              </a:solidFill>
            </a:endParaRPr>
          </a:p>
        </p:txBody>
      </p:sp>
      <p:sp>
        <p:nvSpPr>
          <p:cNvPr id="3" name="Title 2">
            <a:extLst>
              <a:ext uri="{FF2B5EF4-FFF2-40B4-BE49-F238E27FC236}">
                <a16:creationId xmlns="" xmlns:a16="http://schemas.microsoft.com/office/drawing/2014/main" id="{3EA64194-12F9-47F4-B180-4CDB24F864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55905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13428" y="-9636"/>
            <a:ext cx="64008" cy="6858000"/>
          </a:xfrm>
          <a:prstGeom prst="rect">
            <a:avLst/>
          </a:prstGeom>
          <a:solidFill>
            <a:srgbClr val="315A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30557" y="584723"/>
            <a:ext cx="32004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57" y="2916444"/>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38874" y="6450157"/>
            <a:ext cx="2618511" cy="365125"/>
          </a:xfrm>
          <a:prstGeom prst="rect">
            <a:avLst/>
          </a:prstGeom>
        </p:spPr>
        <p:txBody>
          <a:bodyPr/>
          <a:lstStyle>
            <a:lvl1pPr algn="l">
              <a:defRPr/>
            </a:lvl1pPr>
          </a:lstStyle>
          <a:p>
            <a:pPr defTabSz="457200">
              <a:defRPr/>
            </a:pPr>
            <a:fld id="{F68C2622-9717-427E-9A81-CBD2351FE61B}" type="datetime1">
              <a:rPr lang="en-US" sz="675" smtClean="0">
                <a:solidFill>
                  <a:srgbClr val="FFFFFF"/>
                </a:solidFill>
              </a:rPr>
              <a:pPr defTabSz="457200">
                <a:defRPr/>
              </a:pPr>
              <a:t>5/28/2021</a:t>
            </a:fld>
            <a:endParaRPr lang="en-US" sz="675">
              <a:solidFill>
                <a:srgbClr val="FFFFFF"/>
              </a:solidFill>
            </a:endParaRPr>
          </a:p>
        </p:txBody>
      </p:sp>
      <p:sp>
        <p:nvSpPr>
          <p:cNvPr id="11" name="Slide Number Placeholder 4">
            <a:extLst>
              <a:ext uri="{FF2B5EF4-FFF2-40B4-BE49-F238E27FC236}">
                <a16:creationId xmlns="" xmlns:a16="http://schemas.microsoft.com/office/drawing/2014/main" id="{80AE54B1-31B3-465D-89C5-6142EA17B29A}"/>
              </a:ext>
            </a:extLst>
          </p:cNvPr>
          <p:cNvSpPr>
            <a:spLocks noGrp="1"/>
          </p:cNvSpPr>
          <p:nvPr>
            <p:ph type="sldNum" sz="quarter" idx="12"/>
          </p:nvPr>
        </p:nvSpPr>
        <p:spPr>
          <a:xfrm>
            <a:off x="10782670" y="6483240"/>
            <a:ext cx="1312025" cy="365125"/>
          </a:xfrm>
          <a:prstGeom prst="rect">
            <a:avLst/>
          </a:prstGeom>
        </p:spPr>
        <p:txBody>
          <a:bodyPr/>
          <a:lstStyle>
            <a:lvl1pPr>
              <a:defRPr>
                <a:solidFill>
                  <a:schemeClr val="tx1"/>
                </a:solidFill>
              </a:defRPr>
            </a:lvl1pPr>
          </a:lstStyle>
          <a:p>
            <a:pPr algn="r" defTabSz="457200">
              <a:defRPr/>
            </a:pPr>
            <a:fld id="{330EA680-D336-4FF7-8B7A-9848BB0A1C32}" type="slidenum">
              <a:rPr lang="en-US" sz="788" smtClean="0">
                <a:solidFill>
                  <a:srgbClr val="5F5F5F"/>
                </a:solidFill>
              </a:rPr>
              <a:pPr algn="r" defTabSz="457200">
                <a:defRPr/>
              </a:pPr>
              <a:t>‹#›</a:t>
            </a:fld>
            <a:endParaRPr lang="en-US" sz="788">
              <a:solidFill>
                <a:srgbClr val="5F5F5F"/>
              </a:solidFill>
            </a:endParaRPr>
          </a:p>
        </p:txBody>
      </p:sp>
      <p:pic>
        <p:nvPicPr>
          <p:cNvPr id="6" name="Picture 5">
            <a:extLst>
              <a:ext uri="{FF2B5EF4-FFF2-40B4-BE49-F238E27FC236}">
                <a16:creationId xmlns="" xmlns:a16="http://schemas.microsoft.com/office/drawing/2014/main" id="{F1EA6A58-3317-43DF-8377-A503A324EED3}"/>
              </a:ext>
            </a:extLst>
          </p:cNvPr>
          <p:cNvPicPr>
            <a:picLocks noChangeAspect="1"/>
          </p:cNvPicPr>
          <p:nvPr userDrawn="1"/>
        </p:nvPicPr>
        <p:blipFill rotWithShape="1">
          <a:blip r:embed="rId2"/>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2679000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65517" y="6459793"/>
            <a:ext cx="2618511" cy="365125"/>
          </a:xfrm>
          <a:prstGeom prst="rect">
            <a:avLst/>
          </a:prstGeom>
        </p:spPr>
        <p:txBody>
          <a:bodyPr/>
          <a:lstStyle>
            <a:lvl1pPr algn="l">
              <a:defRPr/>
            </a:lvl1pPr>
          </a:lstStyle>
          <a:p>
            <a:pPr defTabSz="457200">
              <a:defRPr/>
            </a:pPr>
            <a:fld id="{137DC665-1308-4BED-89F7-ECA45F900F52}" type="datetime1">
              <a:rPr lang="en-US" sz="675" smtClean="0">
                <a:solidFill>
                  <a:srgbClr val="FFFFFF"/>
                </a:solidFill>
              </a:rPr>
              <a:pPr defTabSz="457200">
                <a:defRPr/>
              </a:pPr>
              <a:t>5/28/2021</a:t>
            </a:fld>
            <a:endParaRPr lang="en-US" sz="675">
              <a:solidFill>
                <a:srgbClr val="FFFFFF"/>
              </a:solidFill>
            </a:endParaRPr>
          </a:p>
        </p:txBody>
      </p:sp>
      <p:sp>
        <p:nvSpPr>
          <p:cNvPr id="7" name="Slide Number Placeholder 6"/>
          <p:cNvSpPr>
            <a:spLocks noGrp="1"/>
          </p:cNvSpPr>
          <p:nvPr>
            <p:ph type="sldNum" sz="quarter" idx="12"/>
          </p:nvPr>
        </p:nvSpPr>
        <p:spPr>
          <a:xfrm>
            <a:off x="10800954" y="6459793"/>
            <a:ext cx="1312025" cy="365125"/>
          </a:xfrm>
          <a:prstGeom prst="rect">
            <a:avLst/>
          </a:prstGeom>
        </p:spPr>
        <p:txBody>
          <a:bodyPr/>
          <a:lstStyle>
            <a:lvl1pPr>
              <a:defRPr>
                <a:solidFill>
                  <a:schemeClr val="tx2"/>
                </a:solidFill>
              </a:defRPr>
            </a:lvl1pPr>
          </a:lstStyle>
          <a:p>
            <a:pPr algn="r" defTabSz="457200">
              <a:defRPr/>
            </a:pPr>
            <a:fld id="{330EA680-D336-4FF7-8B7A-9848BB0A1C32}" type="slidenum">
              <a:rPr lang="en-US" sz="788" smtClean="0">
                <a:solidFill>
                  <a:srgbClr val="5F5F5F"/>
                </a:solidFill>
              </a:rPr>
              <a:pPr algn="r" defTabSz="457200">
                <a:defRPr/>
              </a:pPr>
              <a:t>‹#›</a:t>
            </a:fld>
            <a:endParaRPr lang="en-US" sz="788">
              <a:solidFill>
                <a:srgbClr val="5F5F5F"/>
              </a:solidFill>
            </a:endParaRPr>
          </a:p>
        </p:txBody>
      </p:sp>
      <p:sp>
        <p:nvSpPr>
          <p:cNvPr id="19" name="Rectangle 18">
            <a:extLst>
              <a:ext uri="{FF2B5EF4-FFF2-40B4-BE49-F238E27FC236}">
                <a16:creationId xmlns="" xmlns:a16="http://schemas.microsoft.com/office/drawing/2014/main" id="{08E1C8CF-5E82-486D-ACD8-91FFDA5E9BB1}"/>
              </a:ext>
            </a:extLst>
          </p:cNvPr>
          <p:cNvSpPr/>
          <p:nvPr/>
        </p:nvSpPr>
        <p:spPr>
          <a:xfrm>
            <a:off x="19" y="0"/>
            <a:ext cx="59373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F7A489DA-4AE5-4981-BB2D-A17E146D0703}"/>
              </a:ext>
            </a:extLst>
          </p:cNvPr>
          <p:cNvSpPr/>
          <p:nvPr/>
        </p:nvSpPr>
        <p:spPr>
          <a:xfrm>
            <a:off x="5937368" y="0"/>
            <a:ext cx="6891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itle 1">
            <a:extLst>
              <a:ext uri="{FF2B5EF4-FFF2-40B4-BE49-F238E27FC236}">
                <a16:creationId xmlns="" xmlns:a16="http://schemas.microsoft.com/office/drawing/2014/main" id="{0C566E73-F30C-4728-AD2D-CC8AF0975A3C}"/>
              </a:ext>
            </a:extLst>
          </p:cNvPr>
          <p:cNvSpPr>
            <a:spLocks noGrp="1"/>
          </p:cNvSpPr>
          <p:nvPr>
            <p:ph type="title"/>
          </p:nvPr>
        </p:nvSpPr>
        <p:spPr>
          <a:xfrm>
            <a:off x="457204" y="594359"/>
            <a:ext cx="5152489" cy="2286000"/>
          </a:xfrm>
        </p:spPr>
        <p:txBody>
          <a:bodyPr anchor="b">
            <a:normAutofit/>
          </a:bodyPr>
          <a:lstStyle>
            <a:lvl1pPr>
              <a:defRPr sz="2700" b="0">
                <a:solidFill>
                  <a:srgbClr val="FFFFFF"/>
                </a:solidFill>
              </a:defRPr>
            </a:lvl1pPr>
          </a:lstStyle>
          <a:p>
            <a:r>
              <a:rPr lang="en-US"/>
              <a:t>Click to edit Master title style</a:t>
            </a:r>
          </a:p>
        </p:txBody>
      </p:sp>
      <p:sp>
        <p:nvSpPr>
          <p:cNvPr id="22" name="Content Placeholder 2">
            <a:extLst>
              <a:ext uri="{FF2B5EF4-FFF2-40B4-BE49-F238E27FC236}">
                <a16:creationId xmlns="" xmlns:a16="http://schemas.microsoft.com/office/drawing/2014/main" id="{2D1FC6F2-4AAF-4501-AA23-CA7B36C4899E}"/>
              </a:ext>
            </a:extLst>
          </p:cNvPr>
          <p:cNvSpPr>
            <a:spLocks noGrp="1"/>
          </p:cNvSpPr>
          <p:nvPr>
            <p:ph idx="1"/>
          </p:nvPr>
        </p:nvSpPr>
        <p:spPr>
          <a:xfrm>
            <a:off x="6753547" y="3190126"/>
            <a:ext cx="4539292" cy="2799194"/>
          </a:xfrm>
        </p:spPr>
        <p:txBody>
          <a:bodyPr/>
          <a:lstStyle>
            <a:lvl1pPr marL="257175" indent="-257175">
              <a:buClr>
                <a:schemeClr val="tx1"/>
              </a:buClr>
              <a:buFont typeface="+mj-lt"/>
              <a:buAutoNum type="arabicPeriod"/>
              <a:defRPr>
                <a:solidFill>
                  <a:schemeClr val="tx1"/>
                </a:solidFill>
              </a:defRPr>
            </a:lvl1pPr>
            <a:lvl2pPr marL="408051" indent="-257175">
              <a:buClr>
                <a:schemeClr val="tx1"/>
              </a:buClr>
              <a:buFont typeface="+mj-lt"/>
              <a:buAutoNum type="arabicPeriod"/>
              <a:defRPr>
                <a:solidFill>
                  <a:schemeClr val="tx1"/>
                </a:solidFill>
              </a:defRPr>
            </a:lvl2pPr>
            <a:lvl3pPr marL="545211" indent="-257175">
              <a:buClr>
                <a:schemeClr val="tx1"/>
              </a:buClr>
              <a:buFont typeface="+mj-lt"/>
              <a:buAutoNum type="arabicPeriod"/>
              <a:defRPr>
                <a:solidFill>
                  <a:schemeClr val="tx1"/>
                </a:solidFill>
              </a:defRPr>
            </a:lvl3pPr>
            <a:lvl4pPr marL="682371" indent="-257175">
              <a:buClr>
                <a:schemeClr val="tx1"/>
              </a:buClr>
              <a:buFont typeface="+mj-lt"/>
              <a:buAutoNum type="arabicPeriod"/>
              <a:defRPr>
                <a:solidFill>
                  <a:schemeClr val="tx1"/>
                </a:solidFill>
              </a:defRPr>
            </a:lvl4pPr>
            <a:lvl5pPr marL="819531" indent="-257175">
              <a:buClr>
                <a:schemeClr val="tx1"/>
              </a:buClr>
              <a:buFont typeface="+mj-lt"/>
              <a:buAutoNum type="arabicPeriod"/>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 xmlns:a16="http://schemas.microsoft.com/office/drawing/2014/main" id="{FE6EDDD8-DAF8-4B86-8682-128A8244B9A4}"/>
              </a:ext>
            </a:extLst>
          </p:cNvPr>
          <p:cNvSpPr>
            <a:spLocks noGrp="1"/>
          </p:cNvSpPr>
          <p:nvPr>
            <p:ph idx="13"/>
          </p:nvPr>
        </p:nvSpPr>
        <p:spPr>
          <a:xfrm>
            <a:off x="457204" y="3190126"/>
            <a:ext cx="5152489" cy="2799194"/>
          </a:xfrm>
        </p:spPr>
        <p:txBody>
          <a:bodyPr>
            <a:normAutofit/>
          </a:bodyPr>
          <a:lstStyle>
            <a:lvl1pPr marL="126206" indent="-126206">
              <a:buClr>
                <a:schemeClr val="bg1"/>
              </a:buClr>
              <a:buFont typeface="Arial" panose="020B0604020202020204" pitchFamily="34" charset="0"/>
              <a:buChar char="•"/>
              <a:defRPr sz="1125">
                <a:solidFill>
                  <a:schemeClr val="bg1"/>
                </a:solidFill>
              </a:defRPr>
            </a:lvl1pPr>
            <a:lvl2pPr marL="288036" indent="-137160">
              <a:buClr>
                <a:schemeClr val="bg1"/>
              </a:buClr>
              <a:buFont typeface="Arial" panose="020B0604020202020204" pitchFamily="34" charset="0"/>
              <a:buChar char="•"/>
              <a:defRPr sz="1125">
                <a:solidFill>
                  <a:schemeClr val="bg1"/>
                </a:solidFill>
              </a:defRPr>
            </a:lvl2pPr>
            <a:lvl3pPr marL="425196" indent="-137160">
              <a:buClr>
                <a:schemeClr val="bg1"/>
              </a:buClr>
              <a:buFont typeface="Arial" panose="020B0604020202020204" pitchFamily="34" charset="0"/>
              <a:buChar char="•"/>
              <a:defRPr sz="1125">
                <a:solidFill>
                  <a:schemeClr val="bg1"/>
                </a:solidFill>
              </a:defRPr>
            </a:lvl3pPr>
            <a:lvl4pPr marL="562356" indent="-137160">
              <a:buClr>
                <a:schemeClr val="bg1"/>
              </a:buClr>
              <a:buFont typeface="Arial" panose="020B0604020202020204" pitchFamily="34" charset="0"/>
              <a:buChar char="•"/>
              <a:defRPr sz="1125">
                <a:solidFill>
                  <a:schemeClr val="bg1"/>
                </a:solidFill>
              </a:defRPr>
            </a:lvl4pPr>
            <a:lvl5pPr marL="699516" indent="-137160">
              <a:buClr>
                <a:schemeClr val="bg1"/>
              </a:buClr>
              <a:buFont typeface="Arial" panose="020B0604020202020204" pitchFamily="34" charset="0"/>
              <a:buChar char="•"/>
              <a:defRPr sz="11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 xmlns:a16="http://schemas.microsoft.com/office/drawing/2014/main" id="{E472DCD5-9FFB-46C1-B87D-AAC9D65437E7}"/>
              </a:ext>
            </a:extLst>
          </p:cNvPr>
          <p:cNvPicPr>
            <a:picLocks noChangeAspect="1"/>
          </p:cNvPicPr>
          <p:nvPr userDrawn="1"/>
        </p:nvPicPr>
        <p:blipFill rotWithShape="1">
          <a:blip r:embed="rId2"/>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4016722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userDrawn="1">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userDrawn="1"/>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userDrawn="1"/>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575651"/>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4">
            <a:extLst>
              <a:ext uri="{FF2B5EF4-FFF2-40B4-BE49-F238E27FC236}">
                <a16:creationId xmlns="" xmlns:a16="http://schemas.microsoft.com/office/drawing/2014/main" id="{52237105-EE45-4268-8615-6A116BBAD4CB}"/>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72344285"/>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782" y="1277644"/>
            <a:ext cx="10058401" cy="4023360"/>
          </a:xfrm>
        </p:spPr>
        <p:txBody>
          <a:bodyPr/>
          <a:lstStyle>
            <a:lvl1pPr marL="257175" indent="-257175">
              <a:buFont typeface="Arial" panose="020B0604020202020204" pitchFamily="34" charset="0"/>
              <a:buChar char="•"/>
              <a:defRPr>
                <a:solidFill>
                  <a:schemeClr val="tx1">
                    <a:lumMod val="50000"/>
                  </a:schemeClr>
                </a:solidFill>
              </a:defRPr>
            </a:lvl1pPr>
            <a:lvl2pPr marL="388144" indent="-136922">
              <a:defRPr>
                <a:solidFill>
                  <a:schemeClr val="tx1">
                    <a:lumMod val="50000"/>
                  </a:schemeClr>
                </a:solidFill>
              </a:defRPr>
            </a:lvl2pPr>
            <a:lvl3pPr marL="514350" indent="-136922">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40630" y="6459793"/>
            <a:ext cx="1312025" cy="365125"/>
          </a:xfrm>
          <a:prstGeom prst="rect">
            <a:avLst/>
          </a:prstGeom>
        </p:spPr>
        <p:txBody>
          <a:bodyPr/>
          <a:lstStyle/>
          <a:p>
            <a:fld id="{330EA680-D336-4FF7-8B7A-9848BB0A1C32}" type="slidenum">
              <a:rPr lang="en-US" smtClean="0"/>
              <a:t>‹#›</a:t>
            </a:fld>
            <a:endParaRPr lang="en-US"/>
          </a:p>
        </p:txBody>
      </p:sp>
      <p:sp>
        <p:nvSpPr>
          <p:cNvPr id="7" name="Title 6">
            <a:extLst>
              <a:ext uri="{FF2B5EF4-FFF2-40B4-BE49-F238E27FC236}">
                <a16:creationId xmlns="" xmlns:a16="http://schemas.microsoft.com/office/drawing/2014/main" id="{1E6D25BD-9E21-4AB8-BEFA-C97C9D43D23B}"/>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2729296274"/>
      </p:ext>
    </p:extLst>
  </p:cSld>
  <p:clrMapOvr>
    <a:masterClrMapping/>
  </p:clrMapOvr>
  <p:extLst>
    <p:ext uri="{DCECCB84-F9BA-43D5-87BE-67443E8EF086}">
      <p15:sldGuideLst xmlns="" xmlns:p15="http://schemas.microsoft.com/office/powerpoint/2012/main">
        <p15:guide id="1" orient="horz" pos="2160">
          <p15:clr>
            <a:srgbClr val="FBAE40"/>
          </p15:clr>
        </p15:guide>
        <p15:guide id="2" pos="560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42"/>
            <a:ext cx="4937760" cy="4023359"/>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1233796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8"/>
            <a:ext cx="2238396" cy="2162709"/>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1"/>
            <a:ext cx="6963824" cy="2162710"/>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
        <p:nvSpPr>
          <p:cNvPr id="6" name="Content Placeholder 3">
            <a:extLst>
              <a:ext uri="{FF2B5EF4-FFF2-40B4-BE49-F238E27FC236}">
                <a16:creationId xmlns="" xmlns:a16="http://schemas.microsoft.com/office/drawing/2014/main" id="{50EBC99A-B4A8-4E4A-A936-066C489CA69F}"/>
              </a:ext>
            </a:extLst>
          </p:cNvPr>
          <p:cNvSpPr>
            <a:spLocks noGrp="1"/>
          </p:cNvSpPr>
          <p:nvPr>
            <p:ph sz="half" idx="13"/>
          </p:nvPr>
        </p:nvSpPr>
        <p:spPr>
          <a:xfrm>
            <a:off x="1097280" y="3912749"/>
            <a:ext cx="10027920" cy="2445249"/>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474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1"/>
            <a:ext cx="2238396" cy="4705562"/>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4"/>
            <a:ext cx="6963824" cy="4705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423460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290422"/>
            <a:ext cx="4937760" cy="45786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290415"/>
            <a:ext cx="4937760" cy="4578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0D30768F-8352-4942-8F05-179479626C9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95936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42"/>
            <a:ext cx="4937760" cy="4023359"/>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124946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
        <p:nvSpPr>
          <p:cNvPr id="3" name="Title 2">
            <a:extLst>
              <a:ext uri="{FF2B5EF4-FFF2-40B4-BE49-F238E27FC236}">
                <a16:creationId xmlns="" xmlns:a16="http://schemas.microsoft.com/office/drawing/2014/main" id="{3EA64194-12F9-47F4-B180-4CDB24F864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769996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13428" y="-9636"/>
            <a:ext cx="64008" cy="6858000"/>
          </a:xfrm>
          <a:prstGeom prst="rect">
            <a:avLst/>
          </a:prstGeom>
          <a:solidFill>
            <a:srgbClr val="315A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30557" y="584723"/>
            <a:ext cx="32004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57" y="2916444"/>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38874" y="6450157"/>
            <a:ext cx="2618511" cy="365125"/>
          </a:xfrm>
          <a:prstGeom prst="rect">
            <a:avLst/>
          </a:prstGeom>
        </p:spPr>
        <p:txBody>
          <a:bodyPr/>
          <a:lstStyle>
            <a:lvl1pPr algn="l">
              <a:defRPr/>
            </a:lvl1pPr>
          </a:lstStyle>
          <a:p>
            <a:fld id="{846CE7D5-CF57-46EF-B807-FDD0502418D4}" type="datetimeFigureOut">
              <a:rPr lang="en-US" smtClean="0"/>
              <a:t>5/28/2021</a:t>
            </a:fld>
            <a:endParaRPr lang="en-US"/>
          </a:p>
        </p:txBody>
      </p:sp>
      <p:sp>
        <p:nvSpPr>
          <p:cNvPr id="11" name="Slide Number Placeholder 4">
            <a:extLst>
              <a:ext uri="{FF2B5EF4-FFF2-40B4-BE49-F238E27FC236}">
                <a16:creationId xmlns="" xmlns:a16="http://schemas.microsoft.com/office/drawing/2014/main" id="{80AE54B1-31B3-465D-89C5-6142EA17B29A}"/>
              </a:ext>
            </a:extLst>
          </p:cNvPr>
          <p:cNvSpPr>
            <a:spLocks noGrp="1"/>
          </p:cNvSpPr>
          <p:nvPr>
            <p:ph type="sldNum" sz="quarter" idx="12"/>
          </p:nvPr>
        </p:nvSpPr>
        <p:spPr>
          <a:xfrm>
            <a:off x="10782670" y="6483240"/>
            <a:ext cx="1312025" cy="365125"/>
          </a:xfrm>
          <a:prstGeom prst="rect">
            <a:avLst/>
          </a:prstGeom>
        </p:spPr>
        <p:txBody>
          <a:bodyPr/>
          <a:lstStyle>
            <a:lvl1pPr>
              <a:defRPr>
                <a:solidFill>
                  <a:schemeClr val="tx1"/>
                </a:solidFill>
              </a:defRPr>
            </a:lvl1pPr>
          </a:lstStyle>
          <a:p>
            <a:fld id="{330EA680-D336-4FF7-8B7A-9848BB0A1C32}" type="slidenum">
              <a:rPr lang="en-US" smtClean="0"/>
              <a:t>‹#›</a:t>
            </a:fld>
            <a:endParaRPr lang="en-US"/>
          </a:p>
        </p:txBody>
      </p:sp>
      <p:pic>
        <p:nvPicPr>
          <p:cNvPr id="6" name="Picture 5">
            <a:extLst>
              <a:ext uri="{FF2B5EF4-FFF2-40B4-BE49-F238E27FC236}">
                <a16:creationId xmlns="" xmlns:a16="http://schemas.microsoft.com/office/drawing/2014/main" id="{2248F2FD-1A5D-418F-91CA-8A62A8DB501D}"/>
              </a:ext>
            </a:extLst>
          </p:cNvPr>
          <p:cNvPicPr>
            <a:picLocks noChangeAspect="1"/>
          </p:cNvPicPr>
          <p:nvPr/>
        </p:nvPicPr>
        <p:blipFill rotWithShape="1">
          <a:blip r:embed="rId2"/>
          <a:srcRect l="8544"/>
          <a:stretch/>
        </p:blipFill>
        <p:spPr>
          <a:xfrm>
            <a:off x="11015473" y="75954"/>
            <a:ext cx="1129462" cy="528912"/>
          </a:xfrm>
          <a:prstGeom prst="rect">
            <a:avLst/>
          </a:prstGeom>
        </p:spPr>
      </p:pic>
    </p:spTree>
    <p:extLst>
      <p:ext uri="{BB962C8B-B14F-4D97-AF65-F5344CB8AC3E}">
        <p14:creationId xmlns:p14="http://schemas.microsoft.com/office/powerpoint/2010/main" val="3348506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65517" y="6459793"/>
            <a:ext cx="2618511" cy="365125"/>
          </a:xfrm>
          <a:prstGeom prst="rect">
            <a:avLst/>
          </a:prstGeom>
        </p:spPr>
        <p:txBody>
          <a:bodyPr/>
          <a:lstStyle>
            <a:lvl1pPr algn="l">
              <a:defRPr/>
            </a:lvl1pPr>
          </a:lstStyle>
          <a:p>
            <a:fld id="{846CE7D5-CF57-46EF-B807-FDD0502418D4}" type="datetimeFigureOut">
              <a:rPr lang="en-US" smtClean="0"/>
              <a:t>5/28/2021</a:t>
            </a:fld>
            <a:endParaRPr lang="en-US"/>
          </a:p>
        </p:txBody>
      </p:sp>
      <p:sp>
        <p:nvSpPr>
          <p:cNvPr id="7" name="Slide Number Placeholder 6"/>
          <p:cNvSpPr>
            <a:spLocks noGrp="1"/>
          </p:cNvSpPr>
          <p:nvPr>
            <p:ph type="sldNum" sz="quarter" idx="12"/>
          </p:nvPr>
        </p:nvSpPr>
        <p:spPr>
          <a:xfrm>
            <a:off x="10800954" y="6459793"/>
            <a:ext cx="1312025" cy="365125"/>
          </a:xfrm>
          <a:prstGeom prst="rect">
            <a:avLst/>
          </a:prstGeom>
        </p:spPr>
        <p:txBody>
          <a:bodyPr/>
          <a:lstStyle>
            <a:lvl1pPr>
              <a:defRPr>
                <a:solidFill>
                  <a:schemeClr val="tx2"/>
                </a:solidFill>
              </a:defRPr>
            </a:lvl1pPr>
          </a:lstStyle>
          <a:p>
            <a:fld id="{330EA680-D336-4FF7-8B7A-9848BB0A1C32}" type="slidenum">
              <a:rPr lang="en-US" smtClean="0"/>
              <a:t>‹#›</a:t>
            </a:fld>
            <a:endParaRPr lang="en-US"/>
          </a:p>
        </p:txBody>
      </p:sp>
      <p:sp>
        <p:nvSpPr>
          <p:cNvPr id="19" name="Rectangle 18">
            <a:extLst>
              <a:ext uri="{FF2B5EF4-FFF2-40B4-BE49-F238E27FC236}">
                <a16:creationId xmlns="" xmlns:a16="http://schemas.microsoft.com/office/drawing/2014/main" id="{08E1C8CF-5E82-486D-ACD8-91FFDA5E9BB1}"/>
              </a:ext>
            </a:extLst>
          </p:cNvPr>
          <p:cNvSpPr/>
          <p:nvPr/>
        </p:nvSpPr>
        <p:spPr>
          <a:xfrm>
            <a:off x="19" y="0"/>
            <a:ext cx="59373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F7A489DA-4AE5-4981-BB2D-A17E146D0703}"/>
              </a:ext>
            </a:extLst>
          </p:cNvPr>
          <p:cNvSpPr/>
          <p:nvPr/>
        </p:nvSpPr>
        <p:spPr>
          <a:xfrm>
            <a:off x="5937368" y="0"/>
            <a:ext cx="6891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itle 1">
            <a:extLst>
              <a:ext uri="{FF2B5EF4-FFF2-40B4-BE49-F238E27FC236}">
                <a16:creationId xmlns="" xmlns:a16="http://schemas.microsoft.com/office/drawing/2014/main" id="{0C566E73-F30C-4728-AD2D-CC8AF0975A3C}"/>
              </a:ext>
            </a:extLst>
          </p:cNvPr>
          <p:cNvSpPr>
            <a:spLocks noGrp="1"/>
          </p:cNvSpPr>
          <p:nvPr>
            <p:ph type="title"/>
          </p:nvPr>
        </p:nvSpPr>
        <p:spPr>
          <a:xfrm>
            <a:off x="457204" y="594359"/>
            <a:ext cx="5152489" cy="2286000"/>
          </a:xfrm>
        </p:spPr>
        <p:txBody>
          <a:bodyPr anchor="b">
            <a:normAutofit/>
          </a:bodyPr>
          <a:lstStyle>
            <a:lvl1pPr>
              <a:defRPr sz="2700" b="0">
                <a:solidFill>
                  <a:srgbClr val="FFFFFF"/>
                </a:solidFill>
              </a:defRPr>
            </a:lvl1pPr>
          </a:lstStyle>
          <a:p>
            <a:r>
              <a:rPr lang="en-US"/>
              <a:t>Click to edit Master title style</a:t>
            </a:r>
          </a:p>
        </p:txBody>
      </p:sp>
      <p:sp>
        <p:nvSpPr>
          <p:cNvPr id="22" name="Content Placeholder 2">
            <a:extLst>
              <a:ext uri="{FF2B5EF4-FFF2-40B4-BE49-F238E27FC236}">
                <a16:creationId xmlns="" xmlns:a16="http://schemas.microsoft.com/office/drawing/2014/main" id="{2D1FC6F2-4AAF-4501-AA23-CA7B36C4899E}"/>
              </a:ext>
            </a:extLst>
          </p:cNvPr>
          <p:cNvSpPr>
            <a:spLocks noGrp="1"/>
          </p:cNvSpPr>
          <p:nvPr>
            <p:ph idx="1"/>
          </p:nvPr>
        </p:nvSpPr>
        <p:spPr>
          <a:xfrm>
            <a:off x="6753547" y="3190126"/>
            <a:ext cx="4539292" cy="2799194"/>
          </a:xfrm>
        </p:spPr>
        <p:txBody>
          <a:bodyPr/>
          <a:lstStyle>
            <a:lvl1pPr marL="257175" indent="-257175">
              <a:buClr>
                <a:schemeClr val="tx1"/>
              </a:buClr>
              <a:buFont typeface="+mj-lt"/>
              <a:buAutoNum type="arabicPeriod"/>
              <a:defRPr>
                <a:solidFill>
                  <a:schemeClr val="tx1"/>
                </a:solidFill>
              </a:defRPr>
            </a:lvl1pPr>
            <a:lvl2pPr marL="408051" indent="-257175">
              <a:buClr>
                <a:schemeClr val="tx1"/>
              </a:buClr>
              <a:buFont typeface="+mj-lt"/>
              <a:buAutoNum type="arabicPeriod"/>
              <a:defRPr>
                <a:solidFill>
                  <a:schemeClr val="tx1"/>
                </a:solidFill>
              </a:defRPr>
            </a:lvl2pPr>
            <a:lvl3pPr marL="545211" indent="-257175">
              <a:buClr>
                <a:schemeClr val="tx1"/>
              </a:buClr>
              <a:buFont typeface="+mj-lt"/>
              <a:buAutoNum type="arabicPeriod"/>
              <a:defRPr>
                <a:solidFill>
                  <a:schemeClr val="tx1"/>
                </a:solidFill>
              </a:defRPr>
            </a:lvl3pPr>
            <a:lvl4pPr marL="682371" indent="-257175">
              <a:buClr>
                <a:schemeClr val="tx1"/>
              </a:buClr>
              <a:buFont typeface="+mj-lt"/>
              <a:buAutoNum type="arabicPeriod"/>
              <a:defRPr>
                <a:solidFill>
                  <a:schemeClr val="tx1"/>
                </a:solidFill>
              </a:defRPr>
            </a:lvl4pPr>
            <a:lvl5pPr marL="819531" indent="-257175">
              <a:buClr>
                <a:schemeClr val="tx1"/>
              </a:buClr>
              <a:buFont typeface="+mj-lt"/>
              <a:buAutoNum type="arabicPeriod"/>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 xmlns:a16="http://schemas.microsoft.com/office/drawing/2014/main" id="{FE6EDDD8-DAF8-4B86-8682-128A8244B9A4}"/>
              </a:ext>
            </a:extLst>
          </p:cNvPr>
          <p:cNvSpPr>
            <a:spLocks noGrp="1"/>
          </p:cNvSpPr>
          <p:nvPr>
            <p:ph idx="13"/>
          </p:nvPr>
        </p:nvSpPr>
        <p:spPr>
          <a:xfrm>
            <a:off x="457204" y="3190126"/>
            <a:ext cx="5152489" cy="2799194"/>
          </a:xfrm>
        </p:spPr>
        <p:txBody>
          <a:bodyPr>
            <a:normAutofit/>
          </a:bodyPr>
          <a:lstStyle>
            <a:lvl1pPr marL="126206" indent="-126206">
              <a:buClr>
                <a:schemeClr val="bg1"/>
              </a:buClr>
              <a:buFont typeface="Arial" panose="020B0604020202020204" pitchFamily="34" charset="0"/>
              <a:buChar char="•"/>
              <a:defRPr sz="1125">
                <a:solidFill>
                  <a:schemeClr val="bg1"/>
                </a:solidFill>
              </a:defRPr>
            </a:lvl1pPr>
            <a:lvl2pPr marL="288036" indent="-137160">
              <a:buClr>
                <a:schemeClr val="bg1"/>
              </a:buClr>
              <a:buFont typeface="Arial" panose="020B0604020202020204" pitchFamily="34" charset="0"/>
              <a:buChar char="•"/>
              <a:defRPr sz="1125">
                <a:solidFill>
                  <a:schemeClr val="bg1"/>
                </a:solidFill>
              </a:defRPr>
            </a:lvl2pPr>
            <a:lvl3pPr marL="425196" indent="-137160">
              <a:buClr>
                <a:schemeClr val="bg1"/>
              </a:buClr>
              <a:buFont typeface="Arial" panose="020B0604020202020204" pitchFamily="34" charset="0"/>
              <a:buChar char="•"/>
              <a:defRPr sz="1125">
                <a:solidFill>
                  <a:schemeClr val="bg1"/>
                </a:solidFill>
              </a:defRPr>
            </a:lvl3pPr>
            <a:lvl4pPr marL="562356" indent="-137160">
              <a:buClr>
                <a:schemeClr val="bg1"/>
              </a:buClr>
              <a:buFont typeface="Arial" panose="020B0604020202020204" pitchFamily="34" charset="0"/>
              <a:buChar char="•"/>
              <a:defRPr sz="1125">
                <a:solidFill>
                  <a:schemeClr val="bg1"/>
                </a:solidFill>
              </a:defRPr>
            </a:lvl4pPr>
            <a:lvl5pPr marL="699516" indent="-137160">
              <a:buClr>
                <a:schemeClr val="bg1"/>
              </a:buClr>
              <a:buFont typeface="Arial" panose="020B0604020202020204" pitchFamily="34" charset="0"/>
              <a:buChar char="•"/>
              <a:defRPr sz="11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 xmlns:a16="http://schemas.microsoft.com/office/drawing/2014/main" id="{F4BA1108-6E87-42BA-81A5-BB20C890D1F0}"/>
              </a:ext>
            </a:extLst>
          </p:cNvPr>
          <p:cNvPicPr>
            <a:picLocks noChangeAspect="1"/>
          </p:cNvPicPr>
          <p:nvPr/>
        </p:nvPicPr>
        <p:blipFill rotWithShape="1">
          <a:blip r:embed="rId2"/>
          <a:srcRect l="8544"/>
          <a:stretch/>
        </p:blipFill>
        <p:spPr>
          <a:xfrm>
            <a:off x="11015473" y="75954"/>
            <a:ext cx="1129462" cy="528912"/>
          </a:xfrm>
          <a:prstGeom prst="rect">
            <a:avLst/>
          </a:prstGeom>
        </p:spPr>
      </p:pic>
      <p:pic>
        <p:nvPicPr>
          <p:cNvPr id="10" name="Picture 9">
            <a:extLst>
              <a:ext uri="{FF2B5EF4-FFF2-40B4-BE49-F238E27FC236}">
                <a16:creationId xmlns="" xmlns:a16="http://schemas.microsoft.com/office/drawing/2014/main" id="{90000221-9B0C-4345-96FE-84FCBE6DF845}"/>
              </a:ext>
            </a:extLst>
          </p:cNvPr>
          <p:cNvPicPr>
            <a:picLocks noChangeAspect="1"/>
          </p:cNvPicPr>
          <p:nvPr userDrawn="1"/>
        </p:nvPicPr>
        <p:blipFill rotWithShape="1">
          <a:blip r:embed="rId3"/>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175540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hape 61">
            <a:extLst>
              <a:ext uri="{FF2B5EF4-FFF2-40B4-BE49-F238E27FC236}">
                <a16:creationId xmlns="" xmlns:a16="http://schemas.microsoft.com/office/drawing/2014/main" id="{05E33239-F7B7-40B3-9DDF-3DB282A43BCD}"/>
              </a:ext>
            </a:extLst>
          </p:cNvPr>
          <p:cNvSpPr/>
          <p:nvPr/>
        </p:nvSpPr>
        <p:spPr>
          <a:xfrm>
            <a:off x="2856065" y="1322892"/>
            <a:ext cx="6474959" cy="377026"/>
          </a:xfrm>
          <a:prstGeom prst="rect">
            <a:avLst/>
          </a:prstGeom>
          <a:ln w="38100">
            <a:solidFill>
              <a:schemeClr val="bg1"/>
            </a:solidFill>
            <a:miter lim="400000"/>
          </a:ln>
          <a:extLst>
            <a:ext uri="{C572A759-6A51-4108-AA02-DFA0A04FC94B}">
              <ma14:wrappingTextBox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1"/>
            </a:ext>
          </a:extLst>
        </p:spPr>
        <p:txBody>
          <a:bodyPr wrap="square" lIns="19050" tIns="19050" rIns="19050" bIns="19050" anchor="ctr">
            <a:spAutoFit/>
          </a:bodyPr>
          <a:lstStyle/>
          <a:p>
            <a:pPr marL="457200" marR="457200" algn="ctr"/>
            <a:r>
              <a:rPr lang="en-US" sz="2200" b="1" spc="600">
                <a:solidFill>
                  <a:srgbClr val="FFFFFF"/>
                </a:solidFill>
                <a:latin typeface="Franklin Gothic Book" panose="020B0503020102020204" pitchFamily="34" charset="0"/>
                <a:ea typeface="Franklin Gothic Book" panose="020B0503020102020204" pitchFamily="34" charset="0"/>
                <a:cs typeface="Times New Roman" panose="02020603050405020304" pitchFamily="18" charset="0"/>
              </a:rPr>
              <a:t>ELGIN ONTARIO HEALTH TEAM</a:t>
            </a:r>
            <a:endParaRPr lang="en-CA" sz="2200" b="1" spc="600">
              <a:solidFill>
                <a:srgbClr val="FFFFFF"/>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16" name="Slide Number Placeholder 4">
            <a:extLst>
              <a:ext uri="{FF2B5EF4-FFF2-40B4-BE49-F238E27FC236}">
                <a16:creationId xmlns="" xmlns:a16="http://schemas.microsoft.com/office/drawing/2014/main" id="{4E0A772D-8FBA-4C31-B166-F15657E96CBE}"/>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0267285"/>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lide Number Placeholder 4">
            <a:extLst>
              <a:ext uri="{FF2B5EF4-FFF2-40B4-BE49-F238E27FC236}">
                <a16:creationId xmlns="" xmlns:a16="http://schemas.microsoft.com/office/drawing/2014/main" id="{0F5775B8-C52F-410E-9B6B-254309D55C71}"/>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813125837"/>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2" y="1407561"/>
            <a:ext cx="2238396" cy="4705562"/>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3"/>
            <a:ext cx="6963824" cy="4705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38" y="6459789"/>
            <a:ext cx="1312025"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371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728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4">
            <a:extLst>
              <a:ext uri="{FF2B5EF4-FFF2-40B4-BE49-F238E27FC236}">
                <a16:creationId xmlns="" xmlns:a16="http://schemas.microsoft.com/office/drawing/2014/main" id="{52237105-EE45-4268-8615-6A116BBAD4CB}"/>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0116205"/>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782" y="1277644"/>
            <a:ext cx="10058401" cy="4023360"/>
          </a:xfrm>
        </p:spPr>
        <p:txBody>
          <a:bodyPr/>
          <a:lstStyle>
            <a:lvl1pPr marL="257175" indent="-257175">
              <a:buFont typeface="Arial" panose="020B0604020202020204" pitchFamily="34" charset="0"/>
              <a:buChar char="•"/>
              <a:defRPr>
                <a:solidFill>
                  <a:schemeClr val="tx1">
                    <a:lumMod val="50000"/>
                  </a:schemeClr>
                </a:solidFill>
              </a:defRPr>
            </a:lvl1pPr>
            <a:lvl2pPr marL="388144" indent="-136922">
              <a:defRPr>
                <a:solidFill>
                  <a:schemeClr val="tx1">
                    <a:lumMod val="50000"/>
                  </a:schemeClr>
                </a:solidFill>
              </a:defRPr>
            </a:lvl2pPr>
            <a:lvl3pPr marL="514350" indent="-136922">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40630" y="6459793"/>
            <a:ext cx="1312025" cy="365125"/>
          </a:xfrm>
          <a:prstGeom prst="rect">
            <a:avLst/>
          </a:prstGeom>
        </p:spPr>
        <p:txBody>
          <a:bodyPr/>
          <a:lstStyle/>
          <a:p>
            <a:fld id="{330EA680-D336-4FF7-8B7A-9848BB0A1C32}" type="slidenum">
              <a:rPr lang="en-US" smtClean="0"/>
              <a:t>‹#›</a:t>
            </a:fld>
            <a:endParaRPr lang="en-US"/>
          </a:p>
        </p:txBody>
      </p:sp>
      <p:sp>
        <p:nvSpPr>
          <p:cNvPr id="7" name="Title 6">
            <a:extLst>
              <a:ext uri="{FF2B5EF4-FFF2-40B4-BE49-F238E27FC236}">
                <a16:creationId xmlns="" xmlns:a16="http://schemas.microsoft.com/office/drawing/2014/main" id="{1E6D25BD-9E21-4AB8-BEFA-C97C9D43D23B}"/>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811363374"/>
      </p:ext>
    </p:extLst>
  </p:cSld>
  <p:clrMapOvr>
    <a:masterClrMapping/>
  </p:clrMapOvr>
  <p:extLst>
    <p:ext uri="{DCECCB84-F9BA-43D5-87BE-67443E8EF086}">
      <p15:sldGuideLst xmlns="" xmlns:p15="http://schemas.microsoft.com/office/powerpoint/2012/main">
        <p15:guide id="1" orient="horz" pos="2160">
          <p15:clr>
            <a:srgbClr val="FBAE40"/>
          </p15:clr>
        </p15:guide>
        <p15:guide id="2" pos="560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42"/>
            <a:ext cx="4937760" cy="4023359"/>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Tree>
    <p:extLst>
      <p:ext uri="{BB962C8B-B14F-4D97-AF65-F5344CB8AC3E}">
        <p14:creationId xmlns:p14="http://schemas.microsoft.com/office/powerpoint/2010/main" val="401466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8"/>
            <a:ext cx="2238396" cy="2162709"/>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1"/>
            <a:ext cx="6963824" cy="2162710"/>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
        <p:nvSpPr>
          <p:cNvPr id="6" name="Content Placeholder 3">
            <a:extLst>
              <a:ext uri="{FF2B5EF4-FFF2-40B4-BE49-F238E27FC236}">
                <a16:creationId xmlns="" xmlns:a16="http://schemas.microsoft.com/office/drawing/2014/main" id="{50EBC99A-B4A8-4E4A-A936-066C489CA69F}"/>
              </a:ext>
            </a:extLst>
          </p:cNvPr>
          <p:cNvSpPr>
            <a:spLocks noGrp="1"/>
          </p:cNvSpPr>
          <p:nvPr>
            <p:ph sz="half" idx="13"/>
          </p:nvPr>
        </p:nvSpPr>
        <p:spPr>
          <a:xfrm>
            <a:off x="1097280" y="3912749"/>
            <a:ext cx="10027920" cy="2445249"/>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221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8"/>
            <a:ext cx="2238396" cy="2162709"/>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1"/>
            <a:ext cx="6963824" cy="2162710"/>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CA"/>
          </a:p>
        </p:txBody>
      </p:sp>
      <p:sp>
        <p:nvSpPr>
          <p:cNvPr id="6" name="Content Placeholder 3">
            <a:extLst>
              <a:ext uri="{FF2B5EF4-FFF2-40B4-BE49-F238E27FC236}">
                <a16:creationId xmlns="" xmlns:a16="http://schemas.microsoft.com/office/drawing/2014/main" id="{50EBC99A-B4A8-4E4A-A936-066C489CA69F}"/>
              </a:ext>
            </a:extLst>
          </p:cNvPr>
          <p:cNvSpPr>
            <a:spLocks noGrp="1"/>
          </p:cNvSpPr>
          <p:nvPr>
            <p:ph sz="half" idx="13"/>
          </p:nvPr>
        </p:nvSpPr>
        <p:spPr>
          <a:xfrm>
            <a:off x="1097280" y="3912749"/>
            <a:ext cx="10027920" cy="2445249"/>
          </a:xfrm>
        </p:spPr>
        <p:txBody>
          <a:bodyPr anchor="ct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778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1"/>
            <a:ext cx="2238396" cy="4705562"/>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4"/>
            <a:ext cx="6963824" cy="4705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80172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290422"/>
            <a:ext cx="4937760" cy="45786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290415"/>
            <a:ext cx="4937760" cy="4578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0D30768F-8352-4942-8F05-179479626C9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704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
        <p:nvSpPr>
          <p:cNvPr id="3" name="Title 2">
            <a:extLst>
              <a:ext uri="{FF2B5EF4-FFF2-40B4-BE49-F238E27FC236}">
                <a16:creationId xmlns="" xmlns:a16="http://schemas.microsoft.com/office/drawing/2014/main" id="{3EA64194-12F9-47F4-B180-4CDB24F864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93150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13428" y="-9636"/>
            <a:ext cx="64008" cy="6858000"/>
          </a:xfrm>
          <a:prstGeom prst="rect">
            <a:avLst/>
          </a:prstGeom>
          <a:solidFill>
            <a:srgbClr val="315A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30557" y="584723"/>
            <a:ext cx="32004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57" y="2916444"/>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38874" y="6450157"/>
            <a:ext cx="2618511" cy="365125"/>
          </a:xfrm>
          <a:prstGeom prst="rect">
            <a:avLst/>
          </a:prstGeom>
        </p:spPr>
        <p:txBody>
          <a:bodyPr/>
          <a:lstStyle>
            <a:lvl1pPr algn="l">
              <a:defRPr/>
            </a:lvl1pPr>
          </a:lstStyle>
          <a:p>
            <a:fld id="{846CE7D5-CF57-46EF-B807-FDD0502418D4}" type="datetimeFigureOut">
              <a:rPr lang="en-US" smtClean="0"/>
              <a:t>5/28/2021</a:t>
            </a:fld>
            <a:endParaRPr lang="en-US"/>
          </a:p>
        </p:txBody>
      </p:sp>
      <p:sp>
        <p:nvSpPr>
          <p:cNvPr id="11" name="Slide Number Placeholder 4">
            <a:extLst>
              <a:ext uri="{FF2B5EF4-FFF2-40B4-BE49-F238E27FC236}">
                <a16:creationId xmlns="" xmlns:a16="http://schemas.microsoft.com/office/drawing/2014/main" id="{80AE54B1-31B3-465D-89C5-6142EA17B29A}"/>
              </a:ext>
            </a:extLst>
          </p:cNvPr>
          <p:cNvSpPr>
            <a:spLocks noGrp="1"/>
          </p:cNvSpPr>
          <p:nvPr>
            <p:ph type="sldNum" sz="quarter" idx="12"/>
          </p:nvPr>
        </p:nvSpPr>
        <p:spPr>
          <a:xfrm>
            <a:off x="10782670" y="6483240"/>
            <a:ext cx="1312025" cy="365125"/>
          </a:xfrm>
          <a:prstGeom prst="rect">
            <a:avLst/>
          </a:prstGeom>
        </p:spPr>
        <p:txBody>
          <a:bodyPr/>
          <a:lstStyle>
            <a:lvl1pPr>
              <a:defRPr>
                <a:solidFill>
                  <a:schemeClr val="tx1"/>
                </a:solidFill>
              </a:defRPr>
            </a:lvl1pPr>
          </a:lstStyle>
          <a:p>
            <a:fld id="{330EA680-D336-4FF7-8B7A-9848BB0A1C32}" type="slidenum">
              <a:rPr lang="en-US" smtClean="0"/>
              <a:t>‹#›</a:t>
            </a:fld>
            <a:endParaRPr lang="en-US"/>
          </a:p>
        </p:txBody>
      </p:sp>
      <p:pic>
        <p:nvPicPr>
          <p:cNvPr id="6" name="Picture 5">
            <a:extLst>
              <a:ext uri="{FF2B5EF4-FFF2-40B4-BE49-F238E27FC236}">
                <a16:creationId xmlns="" xmlns:a16="http://schemas.microsoft.com/office/drawing/2014/main" id="{2248F2FD-1A5D-418F-91CA-8A62A8DB501D}"/>
              </a:ext>
            </a:extLst>
          </p:cNvPr>
          <p:cNvPicPr>
            <a:picLocks noChangeAspect="1"/>
          </p:cNvPicPr>
          <p:nvPr userDrawn="1"/>
        </p:nvPicPr>
        <p:blipFill rotWithShape="1">
          <a:blip r:embed="rId2"/>
          <a:srcRect l="8544"/>
          <a:stretch/>
        </p:blipFill>
        <p:spPr>
          <a:xfrm>
            <a:off x="11015473" y="75954"/>
            <a:ext cx="1129462" cy="528912"/>
          </a:xfrm>
          <a:prstGeom prst="rect">
            <a:avLst/>
          </a:prstGeom>
        </p:spPr>
      </p:pic>
    </p:spTree>
    <p:extLst>
      <p:ext uri="{BB962C8B-B14F-4D97-AF65-F5344CB8AC3E}">
        <p14:creationId xmlns:p14="http://schemas.microsoft.com/office/powerpoint/2010/main" val="2788068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65517" y="6459793"/>
            <a:ext cx="2618511" cy="365125"/>
          </a:xfrm>
          <a:prstGeom prst="rect">
            <a:avLst/>
          </a:prstGeom>
        </p:spPr>
        <p:txBody>
          <a:bodyPr/>
          <a:lstStyle>
            <a:lvl1pPr algn="l">
              <a:defRPr/>
            </a:lvl1pPr>
          </a:lstStyle>
          <a:p>
            <a:fld id="{846CE7D5-CF57-46EF-B807-FDD0502418D4}" type="datetimeFigureOut">
              <a:rPr lang="en-US" smtClean="0"/>
              <a:t>5/28/2021</a:t>
            </a:fld>
            <a:endParaRPr lang="en-US"/>
          </a:p>
        </p:txBody>
      </p:sp>
      <p:sp>
        <p:nvSpPr>
          <p:cNvPr id="7" name="Slide Number Placeholder 6"/>
          <p:cNvSpPr>
            <a:spLocks noGrp="1"/>
          </p:cNvSpPr>
          <p:nvPr>
            <p:ph type="sldNum" sz="quarter" idx="12"/>
          </p:nvPr>
        </p:nvSpPr>
        <p:spPr>
          <a:xfrm>
            <a:off x="10800954" y="6459793"/>
            <a:ext cx="1312025" cy="365125"/>
          </a:xfrm>
          <a:prstGeom prst="rect">
            <a:avLst/>
          </a:prstGeom>
        </p:spPr>
        <p:txBody>
          <a:bodyPr/>
          <a:lstStyle>
            <a:lvl1pPr>
              <a:defRPr>
                <a:solidFill>
                  <a:schemeClr val="tx2"/>
                </a:solidFill>
              </a:defRPr>
            </a:lvl1pPr>
          </a:lstStyle>
          <a:p>
            <a:fld id="{330EA680-D336-4FF7-8B7A-9848BB0A1C32}" type="slidenum">
              <a:rPr lang="en-US" smtClean="0"/>
              <a:t>‹#›</a:t>
            </a:fld>
            <a:endParaRPr lang="en-US"/>
          </a:p>
        </p:txBody>
      </p:sp>
      <p:sp>
        <p:nvSpPr>
          <p:cNvPr id="19" name="Rectangle 18">
            <a:extLst>
              <a:ext uri="{FF2B5EF4-FFF2-40B4-BE49-F238E27FC236}">
                <a16:creationId xmlns="" xmlns:a16="http://schemas.microsoft.com/office/drawing/2014/main" id="{08E1C8CF-5E82-486D-ACD8-91FFDA5E9BB1}"/>
              </a:ext>
            </a:extLst>
          </p:cNvPr>
          <p:cNvSpPr/>
          <p:nvPr/>
        </p:nvSpPr>
        <p:spPr>
          <a:xfrm>
            <a:off x="19" y="0"/>
            <a:ext cx="59373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F7A489DA-4AE5-4981-BB2D-A17E146D0703}"/>
              </a:ext>
            </a:extLst>
          </p:cNvPr>
          <p:cNvSpPr/>
          <p:nvPr/>
        </p:nvSpPr>
        <p:spPr>
          <a:xfrm>
            <a:off x="5937368" y="0"/>
            <a:ext cx="6891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itle 1">
            <a:extLst>
              <a:ext uri="{FF2B5EF4-FFF2-40B4-BE49-F238E27FC236}">
                <a16:creationId xmlns="" xmlns:a16="http://schemas.microsoft.com/office/drawing/2014/main" id="{0C566E73-F30C-4728-AD2D-CC8AF0975A3C}"/>
              </a:ext>
            </a:extLst>
          </p:cNvPr>
          <p:cNvSpPr>
            <a:spLocks noGrp="1"/>
          </p:cNvSpPr>
          <p:nvPr>
            <p:ph type="title"/>
          </p:nvPr>
        </p:nvSpPr>
        <p:spPr>
          <a:xfrm>
            <a:off x="457204" y="594359"/>
            <a:ext cx="5152489" cy="2286000"/>
          </a:xfrm>
        </p:spPr>
        <p:txBody>
          <a:bodyPr anchor="b">
            <a:normAutofit/>
          </a:bodyPr>
          <a:lstStyle>
            <a:lvl1pPr>
              <a:defRPr sz="2700" b="0">
                <a:solidFill>
                  <a:srgbClr val="FFFFFF"/>
                </a:solidFill>
              </a:defRPr>
            </a:lvl1pPr>
          </a:lstStyle>
          <a:p>
            <a:r>
              <a:rPr lang="en-US"/>
              <a:t>Click to edit Master title style</a:t>
            </a:r>
          </a:p>
        </p:txBody>
      </p:sp>
      <p:sp>
        <p:nvSpPr>
          <p:cNvPr id="22" name="Content Placeholder 2">
            <a:extLst>
              <a:ext uri="{FF2B5EF4-FFF2-40B4-BE49-F238E27FC236}">
                <a16:creationId xmlns="" xmlns:a16="http://schemas.microsoft.com/office/drawing/2014/main" id="{2D1FC6F2-4AAF-4501-AA23-CA7B36C4899E}"/>
              </a:ext>
            </a:extLst>
          </p:cNvPr>
          <p:cNvSpPr>
            <a:spLocks noGrp="1"/>
          </p:cNvSpPr>
          <p:nvPr>
            <p:ph idx="1"/>
          </p:nvPr>
        </p:nvSpPr>
        <p:spPr>
          <a:xfrm>
            <a:off x="6753547" y="3190126"/>
            <a:ext cx="4539292" cy="2799194"/>
          </a:xfrm>
        </p:spPr>
        <p:txBody>
          <a:bodyPr/>
          <a:lstStyle>
            <a:lvl1pPr marL="257175" indent="-257175">
              <a:buClr>
                <a:schemeClr val="tx1"/>
              </a:buClr>
              <a:buFont typeface="+mj-lt"/>
              <a:buAutoNum type="arabicPeriod"/>
              <a:defRPr>
                <a:solidFill>
                  <a:schemeClr val="tx1"/>
                </a:solidFill>
              </a:defRPr>
            </a:lvl1pPr>
            <a:lvl2pPr marL="408051" indent="-257175">
              <a:buClr>
                <a:schemeClr val="tx1"/>
              </a:buClr>
              <a:buFont typeface="+mj-lt"/>
              <a:buAutoNum type="arabicPeriod"/>
              <a:defRPr>
                <a:solidFill>
                  <a:schemeClr val="tx1"/>
                </a:solidFill>
              </a:defRPr>
            </a:lvl2pPr>
            <a:lvl3pPr marL="545211" indent="-257175">
              <a:buClr>
                <a:schemeClr val="tx1"/>
              </a:buClr>
              <a:buFont typeface="+mj-lt"/>
              <a:buAutoNum type="arabicPeriod"/>
              <a:defRPr>
                <a:solidFill>
                  <a:schemeClr val="tx1"/>
                </a:solidFill>
              </a:defRPr>
            </a:lvl3pPr>
            <a:lvl4pPr marL="682371" indent="-257175">
              <a:buClr>
                <a:schemeClr val="tx1"/>
              </a:buClr>
              <a:buFont typeface="+mj-lt"/>
              <a:buAutoNum type="arabicPeriod"/>
              <a:defRPr>
                <a:solidFill>
                  <a:schemeClr val="tx1"/>
                </a:solidFill>
              </a:defRPr>
            </a:lvl4pPr>
            <a:lvl5pPr marL="819531" indent="-257175">
              <a:buClr>
                <a:schemeClr val="tx1"/>
              </a:buClr>
              <a:buFont typeface="+mj-lt"/>
              <a:buAutoNum type="arabicPeriod"/>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 xmlns:a16="http://schemas.microsoft.com/office/drawing/2014/main" id="{FE6EDDD8-DAF8-4B86-8682-128A8244B9A4}"/>
              </a:ext>
            </a:extLst>
          </p:cNvPr>
          <p:cNvSpPr>
            <a:spLocks noGrp="1"/>
          </p:cNvSpPr>
          <p:nvPr>
            <p:ph idx="13"/>
          </p:nvPr>
        </p:nvSpPr>
        <p:spPr>
          <a:xfrm>
            <a:off x="457204" y="3190126"/>
            <a:ext cx="5152489" cy="2799194"/>
          </a:xfrm>
        </p:spPr>
        <p:txBody>
          <a:bodyPr>
            <a:normAutofit/>
          </a:bodyPr>
          <a:lstStyle>
            <a:lvl1pPr marL="126206" indent="-126206">
              <a:buClr>
                <a:schemeClr val="bg1"/>
              </a:buClr>
              <a:buFont typeface="Arial" panose="020B0604020202020204" pitchFamily="34" charset="0"/>
              <a:buChar char="•"/>
              <a:defRPr sz="1125">
                <a:solidFill>
                  <a:schemeClr val="bg1"/>
                </a:solidFill>
              </a:defRPr>
            </a:lvl1pPr>
            <a:lvl2pPr marL="288036" indent="-137160">
              <a:buClr>
                <a:schemeClr val="bg1"/>
              </a:buClr>
              <a:buFont typeface="Arial" panose="020B0604020202020204" pitchFamily="34" charset="0"/>
              <a:buChar char="•"/>
              <a:defRPr sz="1125">
                <a:solidFill>
                  <a:schemeClr val="bg1"/>
                </a:solidFill>
              </a:defRPr>
            </a:lvl2pPr>
            <a:lvl3pPr marL="425196" indent="-137160">
              <a:buClr>
                <a:schemeClr val="bg1"/>
              </a:buClr>
              <a:buFont typeface="Arial" panose="020B0604020202020204" pitchFamily="34" charset="0"/>
              <a:buChar char="•"/>
              <a:defRPr sz="1125">
                <a:solidFill>
                  <a:schemeClr val="bg1"/>
                </a:solidFill>
              </a:defRPr>
            </a:lvl3pPr>
            <a:lvl4pPr marL="562356" indent="-137160">
              <a:buClr>
                <a:schemeClr val="bg1"/>
              </a:buClr>
              <a:buFont typeface="Arial" panose="020B0604020202020204" pitchFamily="34" charset="0"/>
              <a:buChar char="•"/>
              <a:defRPr sz="1125">
                <a:solidFill>
                  <a:schemeClr val="bg1"/>
                </a:solidFill>
              </a:defRPr>
            </a:lvl4pPr>
            <a:lvl5pPr marL="699516" indent="-137160">
              <a:buClr>
                <a:schemeClr val="bg1"/>
              </a:buClr>
              <a:buFont typeface="Arial" panose="020B0604020202020204" pitchFamily="34" charset="0"/>
              <a:buChar char="•"/>
              <a:defRPr sz="11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 xmlns:a16="http://schemas.microsoft.com/office/drawing/2014/main" id="{F4BA1108-6E87-42BA-81A5-BB20C890D1F0}"/>
              </a:ext>
            </a:extLst>
          </p:cNvPr>
          <p:cNvPicPr>
            <a:picLocks noChangeAspect="1"/>
          </p:cNvPicPr>
          <p:nvPr userDrawn="1"/>
        </p:nvPicPr>
        <p:blipFill rotWithShape="1">
          <a:blip r:embed="rId2"/>
          <a:srcRect l="8544"/>
          <a:stretch/>
        </p:blipFill>
        <p:spPr>
          <a:xfrm>
            <a:off x="11015473" y="75954"/>
            <a:ext cx="1129462" cy="528912"/>
          </a:xfrm>
          <a:prstGeom prst="rect">
            <a:avLst/>
          </a:prstGeom>
        </p:spPr>
      </p:pic>
    </p:spTree>
    <p:extLst>
      <p:ext uri="{BB962C8B-B14F-4D97-AF65-F5344CB8AC3E}">
        <p14:creationId xmlns:p14="http://schemas.microsoft.com/office/powerpoint/2010/main" val="855391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hape 61">
            <a:extLst>
              <a:ext uri="{FF2B5EF4-FFF2-40B4-BE49-F238E27FC236}">
                <a16:creationId xmlns="" xmlns:a16="http://schemas.microsoft.com/office/drawing/2014/main" id="{05E33239-F7B7-40B3-9DDF-3DB282A43BCD}"/>
              </a:ext>
            </a:extLst>
          </p:cNvPr>
          <p:cNvSpPr/>
          <p:nvPr/>
        </p:nvSpPr>
        <p:spPr>
          <a:xfrm>
            <a:off x="2856065" y="1322892"/>
            <a:ext cx="6474959" cy="377026"/>
          </a:xfrm>
          <a:prstGeom prst="rect">
            <a:avLst/>
          </a:prstGeom>
          <a:ln w="38100">
            <a:solidFill>
              <a:schemeClr val="bg1"/>
            </a:solidFill>
            <a:miter lim="400000"/>
          </a:ln>
          <a:extLst>
            <a:ext uri="{C572A759-6A51-4108-AA02-DFA0A04FC94B}">
              <ma14:wrappingTextBox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1"/>
            </a:ext>
          </a:extLst>
        </p:spPr>
        <p:txBody>
          <a:bodyPr wrap="square" lIns="19050" tIns="19050" rIns="19050" bIns="19050" anchor="ctr">
            <a:spAutoFit/>
          </a:bodyPr>
          <a:lstStyle/>
          <a:p>
            <a:pPr marL="457200" marR="457200" algn="ctr"/>
            <a:r>
              <a:rPr lang="en-US" sz="2200" b="1" spc="600">
                <a:solidFill>
                  <a:srgbClr val="FFFFFF"/>
                </a:solidFill>
                <a:latin typeface="Franklin Gothic Book" panose="020B0503020102020204" pitchFamily="34" charset="0"/>
                <a:ea typeface="Franklin Gothic Book" panose="020B0503020102020204" pitchFamily="34" charset="0"/>
                <a:cs typeface="Times New Roman" panose="02020603050405020304" pitchFamily="18" charset="0"/>
              </a:rPr>
              <a:t>ELGIN ONTARIO HEALTH TEAM</a:t>
            </a:r>
            <a:endParaRPr lang="en-CA" sz="2200" b="1" spc="600">
              <a:solidFill>
                <a:srgbClr val="FFFFFF"/>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16" name="Slide Number Placeholder 4">
            <a:extLst>
              <a:ext uri="{FF2B5EF4-FFF2-40B4-BE49-F238E27FC236}">
                <a16:creationId xmlns="" xmlns:a16="http://schemas.microsoft.com/office/drawing/2014/main" id="{4E0A772D-8FBA-4C31-B166-F15657E96CBE}"/>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51765322"/>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3EA6C6D0-4A81-4CAF-91D6-510B4A04EC4A}"/>
              </a:ext>
            </a:extLst>
          </p:cNvPr>
          <p:cNvSpPr/>
          <p:nvPr/>
        </p:nvSpPr>
        <p:spPr>
          <a:xfrm>
            <a:off x="4323842" y="-14909"/>
            <a:ext cx="7868159" cy="3802527"/>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3" name="Freeform: Shape 12">
            <a:extLst>
              <a:ext uri="{FF2B5EF4-FFF2-40B4-BE49-F238E27FC236}">
                <a16:creationId xmlns="" xmlns:a16="http://schemas.microsoft.com/office/drawing/2014/main" id="{4E3011F2-3AD6-4145-BA88-69F34A6A67EC}"/>
              </a:ext>
            </a:extLst>
          </p:cNvPr>
          <p:cNvSpPr/>
          <p:nvPr/>
        </p:nvSpPr>
        <p:spPr>
          <a:xfrm>
            <a:off x="3119" y="-14909"/>
            <a:ext cx="12179215" cy="4151948"/>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 xmlns:a16="http://schemas.microsoft.com/office/drawing/2014/main" id="{DEF93991-6F08-4E60-89E4-1050801DD7A9}"/>
              </a:ext>
            </a:extLst>
          </p:cNvPr>
          <p:cNvSpPr/>
          <p:nvPr/>
        </p:nvSpPr>
        <p:spPr>
          <a:xfrm>
            <a:off x="3119" y="-14909"/>
            <a:ext cx="12179215" cy="195264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5" name="Freeform: Shape 14">
            <a:extLst>
              <a:ext uri="{FF2B5EF4-FFF2-40B4-BE49-F238E27FC236}">
                <a16:creationId xmlns="" xmlns:a16="http://schemas.microsoft.com/office/drawing/2014/main" id="{20F7CFB8-20D2-4F85-AD05-326A5119BDDA}"/>
              </a:ext>
            </a:extLst>
          </p:cNvPr>
          <p:cNvSpPr/>
          <p:nvPr/>
        </p:nvSpPr>
        <p:spPr>
          <a:xfrm>
            <a:off x="6463902" y="1995293"/>
            <a:ext cx="5722297" cy="178821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1">
                    <a:lumMod val="50000"/>
                  </a:schemeClr>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23" name="Rectangle 22">
            <a:extLst>
              <a:ext uri="{FF2B5EF4-FFF2-40B4-BE49-F238E27FC236}">
                <a16:creationId xmlns="" xmlns:a16="http://schemas.microsoft.com/office/drawing/2014/main" id="{D280A088-848B-4BE1-A9A9-9F4ED9B70ED9}"/>
              </a:ext>
            </a:extLst>
          </p:cNvPr>
          <p:cNvSpPr/>
          <p:nvPr/>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8BC9B472-748D-4E8B-B547-ED53C5C2CAD7}"/>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lide Number Placeholder 4">
            <a:extLst>
              <a:ext uri="{FF2B5EF4-FFF2-40B4-BE49-F238E27FC236}">
                <a16:creationId xmlns="" xmlns:a16="http://schemas.microsoft.com/office/drawing/2014/main" id="{0F5775B8-C52F-410E-9B6B-254309D55C71}"/>
              </a:ext>
            </a:extLst>
          </p:cNvPr>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0151294"/>
      </p:ext>
    </p:extLst>
  </p:cSld>
  <p:clrMapOvr>
    <a:masterClrMapping/>
  </p:clrMapOvr>
  <p:extLst>
    <p:ext uri="{DCECCB84-F9BA-43D5-87BE-67443E8EF086}">
      <p15:sldGuideLst xmlns="" xmlns:p15="http://schemas.microsoft.com/office/powerpoint/2012/main">
        <p15:guide id="1" orient="horz" pos="4065">
          <p15:clr>
            <a:srgbClr val="FBAE40"/>
          </p15:clr>
        </p15:guide>
        <p15:guide id="2" pos="564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2" y="1407561"/>
            <a:ext cx="2238396" cy="4705562"/>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3"/>
            <a:ext cx="6963824" cy="4705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38" y="6459789"/>
            <a:ext cx="1312025"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8296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3" y="1407561"/>
            <a:ext cx="2238396" cy="4705562"/>
          </a:xfrm>
        </p:spPr>
        <p:txBody>
          <a:bodyPr anchor="ctr">
            <a:normAutofit/>
          </a:bodyPr>
          <a:lstStyle>
            <a:lvl1pPr marL="0" indent="0">
              <a:buNone/>
              <a:defRPr sz="1800" i="1">
                <a:solidFill>
                  <a:schemeClr val="accent4"/>
                </a:solidFill>
              </a:defRPr>
            </a:lvl1pPr>
            <a:lvl2pPr marL="150876" indent="0">
              <a:buNone/>
              <a:defRPr sz="1650" i="1">
                <a:solidFill>
                  <a:schemeClr val="accent4"/>
                </a:solidFill>
              </a:defRPr>
            </a:lvl2pPr>
            <a:lvl3pPr marL="288036" indent="0">
              <a:buNone/>
              <a:defRPr sz="1650" i="1">
                <a:solidFill>
                  <a:schemeClr val="accent4"/>
                </a:solidFill>
              </a:defRPr>
            </a:lvl3pPr>
            <a:lvl4pPr marL="425196" indent="0">
              <a:buNone/>
              <a:defRPr sz="1650" i="1">
                <a:solidFill>
                  <a:schemeClr val="accent4"/>
                </a:solidFill>
              </a:defRPr>
            </a:lvl4pPr>
            <a:lvl5pPr marL="562356" indent="0">
              <a:buNone/>
              <a:defRPr sz="1650" i="1">
                <a:solidFill>
                  <a:schemeClr val="accent4"/>
                </a:solidFill>
              </a:defRPr>
            </a:lvl5pPr>
          </a:lstStyle>
          <a:p>
            <a:pPr lvl="0"/>
            <a:r>
              <a:rPr lang="en-US"/>
              <a:t>Click to edit Master text styles</a:t>
            </a:r>
          </a:p>
        </p:txBody>
      </p:sp>
      <p:sp>
        <p:nvSpPr>
          <p:cNvPr id="4" name="Content Placeholder 3"/>
          <p:cNvSpPr>
            <a:spLocks noGrp="1"/>
          </p:cNvSpPr>
          <p:nvPr>
            <p:ph sz="half" idx="2"/>
          </p:nvPr>
        </p:nvSpPr>
        <p:spPr>
          <a:xfrm>
            <a:off x="4191856" y="1407564"/>
            <a:ext cx="6963824" cy="4705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3D7FEB05-A0A5-4DF1-A86C-55969E99CF9D}"/>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360229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74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290422"/>
            <a:ext cx="4937760" cy="45786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290415"/>
            <a:ext cx="4937760" cy="4578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36641" y="6459793"/>
            <a:ext cx="1312025" cy="365125"/>
          </a:xfrm>
          <a:prstGeom prst="rect">
            <a:avLst/>
          </a:prstGeom>
        </p:spPr>
        <p:txBody>
          <a:bodyPr/>
          <a:lstStyle/>
          <a:p>
            <a:fld id="{330EA680-D336-4FF7-8B7A-9848BB0A1C32}" type="slidenum">
              <a:rPr lang="en-US" smtClean="0"/>
              <a:t>‹#›</a:t>
            </a:fld>
            <a:endParaRPr lang="en-US"/>
          </a:p>
        </p:txBody>
      </p:sp>
      <p:sp>
        <p:nvSpPr>
          <p:cNvPr id="2" name="Title 1">
            <a:extLst>
              <a:ext uri="{FF2B5EF4-FFF2-40B4-BE49-F238E27FC236}">
                <a16:creationId xmlns="" xmlns:a16="http://schemas.microsoft.com/office/drawing/2014/main" id="{0D30768F-8352-4942-8F05-179479626C9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79414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782670" y="6448071"/>
            <a:ext cx="1312025" cy="365125"/>
          </a:xfrm>
          <a:prstGeom prst="rect">
            <a:avLst/>
          </a:prstGeom>
        </p:spPr>
        <p:txBody>
          <a:bodyPr/>
          <a:lstStyle/>
          <a:p>
            <a:fld id="{330EA680-D336-4FF7-8B7A-9848BB0A1C32}" type="slidenum">
              <a:rPr lang="en-US" smtClean="0"/>
              <a:t>‹#›</a:t>
            </a:fld>
            <a:endParaRPr lang="en-US"/>
          </a:p>
        </p:txBody>
      </p:sp>
      <p:sp>
        <p:nvSpPr>
          <p:cNvPr id="3" name="Title 2">
            <a:extLst>
              <a:ext uri="{FF2B5EF4-FFF2-40B4-BE49-F238E27FC236}">
                <a16:creationId xmlns="" xmlns:a16="http://schemas.microsoft.com/office/drawing/2014/main" id="{3EA64194-12F9-47F4-B180-4CDB24F864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04476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13428" y="-9636"/>
            <a:ext cx="64008" cy="6858000"/>
          </a:xfrm>
          <a:prstGeom prst="rect">
            <a:avLst/>
          </a:prstGeom>
          <a:solidFill>
            <a:srgbClr val="315A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30557" y="584723"/>
            <a:ext cx="32004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57" y="2916444"/>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38874" y="6450157"/>
            <a:ext cx="2618511" cy="365125"/>
          </a:xfrm>
          <a:prstGeom prst="rect">
            <a:avLst/>
          </a:prstGeom>
        </p:spPr>
        <p:txBody>
          <a:bodyPr/>
          <a:lstStyle>
            <a:lvl1pPr algn="l">
              <a:defRPr/>
            </a:lvl1pPr>
          </a:lstStyle>
          <a:p>
            <a:fld id="{846CE7D5-CF57-46EF-B807-FDD0502418D4}" type="datetimeFigureOut">
              <a:rPr lang="en-US" smtClean="0"/>
              <a:t>5/28/2021</a:t>
            </a:fld>
            <a:endParaRPr lang="en-US"/>
          </a:p>
        </p:txBody>
      </p:sp>
      <p:sp>
        <p:nvSpPr>
          <p:cNvPr id="11" name="Slide Number Placeholder 4">
            <a:extLst>
              <a:ext uri="{FF2B5EF4-FFF2-40B4-BE49-F238E27FC236}">
                <a16:creationId xmlns="" xmlns:a16="http://schemas.microsoft.com/office/drawing/2014/main" id="{80AE54B1-31B3-465D-89C5-6142EA17B29A}"/>
              </a:ext>
            </a:extLst>
          </p:cNvPr>
          <p:cNvSpPr>
            <a:spLocks noGrp="1"/>
          </p:cNvSpPr>
          <p:nvPr>
            <p:ph type="sldNum" sz="quarter" idx="12"/>
          </p:nvPr>
        </p:nvSpPr>
        <p:spPr>
          <a:xfrm>
            <a:off x="10782670" y="6483240"/>
            <a:ext cx="1312025" cy="365125"/>
          </a:xfrm>
          <a:prstGeom prst="rect">
            <a:avLst/>
          </a:prstGeom>
        </p:spPr>
        <p:txBody>
          <a:bodyPr/>
          <a:lstStyle>
            <a:lvl1pPr>
              <a:defRPr>
                <a:solidFill>
                  <a:schemeClr val="tx1"/>
                </a:solidFill>
              </a:defRPr>
            </a:lvl1pPr>
          </a:lstStyle>
          <a:p>
            <a:fld id="{330EA680-D336-4FF7-8B7A-9848BB0A1C32}" type="slidenum">
              <a:rPr lang="en-US" smtClean="0"/>
              <a:t>‹#›</a:t>
            </a:fld>
            <a:endParaRPr lang="en-US"/>
          </a:p>
        </p:txBody>
      </p:sp>
      <p:pic>
        <p:nvPicPr>
          <p:cNvPr id="6" name="Picture 5">
            <a:extLst>
              <a:ext uri="{FF2B5EF4-FFF2-40B4-BE49-F238E27FC236}">
                <a16:creationId xmlns="" xmlns:a16="http://schemas.microsoft.com/office/drawing/2014/main" id="{3295511A-D118-460D-B8F5-97EDA9255C65}"/>
              </a:ext>
            </a:extLst>
          </p:cNvPr>
          <p:cNvPicPr>
            <a:picLocks noChangeAspect="1"/>
          </p:cNvPicPr>
          <p:nvPr userDrawn="1"/>
        </p:nvPicPr>
        <p:blipFill rotWithShape="1">
          <a:blip r:embed="rId2"/>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179664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65517" y="6459793"/>
            <a:ext cx="2618511" cy="365125"/>
          </a:xfrm>
          <a:prstGeom prst="rect">
            <a:avLst/>
          </a:prstGeom>
        </p:spPr>
        <p:txBody>
          <a:bodyPr/>
          <a:lstStyle>
            <a:lvl1pPr algn="l">
              <a:defRPr/>
            </a:lvl1pPr>
          </a:lstStyle>
          <a:p>
            <a:fld id="{846CE7D5-CF57-46EF-B807-FDD0502418D4}" type="datetimeFigureOut">
              <a:rPr lang="en-US" smtClean="0"/>
              <a:t>5/28/2021</a:t>
            </a:fld>
            <a:endParaRPr lang="en-US"/>
          </a:p>
        </p:txBody>
      </p:sp>
      <p:sp>
        <p:nvSpPr>
          <p:cNvPr id="7" name="Slide Number Placeholder 6"/>
          <p:cNvSpPr>
            <a:spLocks noGrp="1"/>
          </p:cNvSpPr>
          <p:nvPr>
            <p:ph type="sldNum" sz="quarter" idx="12"/>
          </p:nvPr>
        </p:nvSpPr>
        <p:spPr>
          <a:xfrm>
            <a:off x="10800954" y="6459793"/>
            <a:ext cx="1312025" cy="365125"/>
          </a:xfrm>
          <a:prstGeom prst="rect">
            <a:avLst/>
          </a:prstGeom>
        </p:spPr>
        <p:txBody>
          <a:bodyPr/>
          <a:lstStyle>
            <a:lvl1pPr>
              <a:defRPr>
                <a:solidFill>
                  <a:schemeClr val="tx2"/>
                </a:solidFill>
              </a:defRPr>
            </a:lvl1pPr>
          </a:lstStyle>
          <a:p>
            <a:fld id="{330EA680-D336-4FF7-8B7A-9848BB0A1C32}" type="slidenum">
              <a:rPr lang="en-US" smtClean="0"/>
              <a:t>‹#›</a:t>
            </a:fld>
            <a:endParaRPr lang="en-US"/>
          </a:p>
        </p:txBody>
      </p:sp>
      <p:sp>
        <p:nvSpPr>
          <p:cNvPr id="19" name="Rectangle 18">
            <a:extLst>
              <a:ext uri="{FF2B5EF4-FFF2-40B4-BE49-F238E27FC236}">
                <a16:creationId xmlns="" xmlns:a16="http://schemas.microsoft.com/office/drawing/2014/main" id="{08E1C8CF-5E82-486D-ACD8-91FFDA5E9BB1}"/>
              </a:ext>
            </a:extLst>
          </p:cNvPr>
          <p:cNvSpPr/>
          <p:nvPr/>
        </p:nvSpPr>
        <p:spPr>
          <a:xfrm>
            <a:off x="19" y="0"/>
            <a:ext cx="59373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F7A489DA-4AE5-4981-BB2D-A17E146D0703}"/>
              </a:ext>
            </a:extLst>
          </p:cNvPr>
          <p:cNvSpPr/>
          <p:nvPr/>
        </p:nvSpPr>
        <p:spPr>
          <a:xfrm>
            <a:off x="5937368" y="0"/>
            <a:ext cx="6891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itle 1">
            <a:extLst>
              <a:ext uri="{FF2B5EF4-FFF2-40B4-BE49-F238E27FC236}">
                <a16:creationId xmlns="" xmlns:a16="http://schemas.microsoft.com/office/drawing/2014/main" id="{0C566E73-F30C-4728-AD2D-CC8AF0975A3C}"/>
              </a:ext>
            </a:extLst>
          </p:cNvPr>
          <p:cNvSpPr>
            <a:spLocks noGrp="1"/>
          </p:cNvSpPr>
          <p:nvPr>
            <p:ph type="title"/>
          </p:nvPr>
        </p:nvSpPr>
        <p:spPr>
          <a:xfrm>
            <a:off x="457204" y="594359"/>
            <a:ext cx="5152489" cy="2286000"/>
          </a:xfrm>
        </p:spPr>
        <p:txBody>
          <a:bodyPr anchor="b">
            <a:normAutofit/>
          </a:bodyPr>
          <a:lstStyle>
            <a:lvl1pPr>
              <a:defRPr sz="2700" b="0">
                <a:solidFill>
                  <a:srgbClr val="FFFFFF"/>
                </a:solidFill>
              </a:defRPr>
            </a:lvl1pPr>
          </a:lstStyle>
          <a:p>
            <a:r>
              <a:rPr lang="en-US"/>
              <a:t>Click to edit Master title style</a:t>
            </a:r>
          </a:p>
        </p:txBody>
      </p:sp>
      <p:sp>
        <p:nvSpPr>
          <p:cNvPr id="22" name="Content Placeholder 2">
            <a:extLst>
              <a:ext uri="{FF2B5EF4-FFF2-40B4-BE49-F238E27FC236}">
                <a16:creationId xmlns="" xmlns:a16="http://schemas.microsoft.com/office/drawing/2014/main" id="{2D1FC6F2-4AAF-4501-AA23-CA7B36C4899E}"/>
              </a:ext>
            </a:extLst>
          </p:cNvPr>
          <p:cNvSpPr>
            <a:spLocks noGrp="1"/>
          </p:cNvSpPr>
          <p:nvPr>
            <p:ph idx="1"/>
          </p:nvPr>
        </p:nvSpPr>
        <p:spPr>
          <a:xfrm>
            <a:off x="6753547" y="3190126"/>
            <a:ext cx="4539292" cy="2799194"/>
          </a:xfrm>
        </p:spPr>
        <p:txBody>
          <a:bodyPr/>
          <a:lstStyle>
            <a:lvl1pPr marL="257175" indent="-257175">
              <a:buClr>
                <a:schemeClr val="tx1"/>
              </a:buClr>
              <a:buFont typeface="+mj-lt"/>
              <a:buAutoNum type="arabicPeriod"/>
              <a:defRPr>
                <a:solidFill>
                  <a:schemeClr val="tx1"/>
                </a:solidFill>
              </a:defRPr>
            </a:lvl1pPr>
            <a:lvl2pPr marL="408051" indent="-257175">
              <a:buClr>
                <a:schemeClr val="tx1"/>
              </a:buClr>
              <a:buFont typeface="+mj-lt"/>
              <a:buAutoNum type="arabicPeriod"/>
              <a:defRPr>
                <a:solidFill>
                  <a:schemeClr val="tx1"/>
                </a:solidFill>
              </a:defRPr>
            </a:lvl2pPr>
            <a:lvl3pPr marL="545211" indent="-257175">
              <a:buClr>
                <a:schemeClr val="tx1"/>
              </a:buClr>
              <a:buFont typeface="+mj-lt"/>
              <a:buAutoNum type="arabicPeriod"/>
              <a:defRPr>
                <a:solidFill>
                  <a:schemeClr val="tx1"/>
                </a:solidFill>
              </a:defRPr>
            </a:lvl3pPr>
            <a:lvl4pPr marL="682371" indent="-257175">
              <a:buClr>
                <a:schemeClr val="tx1"/>
              </a:buClr>
              <a:buFont typeface="+mj-lt"/>
              <a:buAutoNum type="arabicPeriod"/>
              <a:defRPr>
                <a:solidFill>
                  <a:schemeClr val="tx1"/>
                </a:solidFill>
              </a:defRPr>
            </a:lvl4pPr>
            <a:lvl5pPr marL="819531" indent="-257175">
              <a:buClr>
                <a:schemeClr val="tx1"/>
              </a:buClr>
              <a:buFont typeface="+mj-lt"/>
              <a:buAutoNum type="arabicPeriod"/>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 xmlns:a16="http://schemas.microsoft.com/office/drawing/2014/main" id="{FE6EDDD8-DAF8-4B86-8682-128A8244B9A4}"/>
              </a:ext>
            </a:extLst>
          </p:cNvPr>
          <p:cNvSpPr>
            <a:spLocks noGrp="1"/>
          </p:cNvSpPr>
          <p:nvPr>
            <p:ph idx="13"/>
          </p:nvPr>
        </p:nvSpPr>
        <p:spPr>
          <a:xfrm>
            <a:off x="457204" y="3190126"/>
            <a:ext cx="5152489" cy="2799194"/>
          </a:xfrm>
        </p:spPr>
        <p:txBody>
          <a:bodyPr>
            <a:normAutofit/>
          </a:bodyPr>
          <a:lstStyle>
            <a:lvl1pPr marL="126206" indent="-126206">
              <a:buClr>
                <a:schemeClr val="bg1"/>
              </a:buClr>
              <a:buFont typeface="Arial" panose="020B0604020202020204" pitchFamily="34" charset="0"/>
              <a:buChar char="•"/>
              <a:defRPr sz="1125">
                <a:solidFill>
                  <a:schemeClr val="bg1"/>
                </a:solidFill>
              </a:defRPr>
            </a:lvl1pPr>
            <a:lvl2pPr marL="288036" indent="-137160">
              <a:buClr>
                <a:schemeClr val="bg1"/>
              </a:buClr>
              <a:buFont typeface="Arial" panose="020B0604020202020204" pitchFamily="34" charset="0"/>
              <a:buChar char="•"/>
              <a:defRPr sz="1125">
                <a:solidFill>
                  <a:schemeClr val="bg1"/>
                </a:solidFill>
              </a:defRPr>
            </a:lvl2pPr>
            <a:lvl3pPr marL="425196" indent="-137160">
              <a:buClr>
                <a:schemeClr val="bg1"/>
              </a:buClr>
              <a:buFont typeface="Arial" panose="020B0604020202020204" pitchFamily="34" charset="0"/>
              <a:buChar char="•"/>
              <a:defRPr sz="1125">
                <a:solidFill>
                  <a:schemeClr val="bg1"/>
                </a:solidFill>
              </a:defRPr>
            </a:lvl3pPr>
            <a:lvl4pPr marL="562356" indent="-137160">
              <a:buClr>
                <a:schemeClr val="bg1"/>
              </a:buClr>
              <a:buFont typeface="Arial" panose="020B0604020202020204" pitchFamily="34" charset="0"/>
              <a:buChar char="•"/>
              <a:defRPr sz="1125">
                <a:solidFill>
                  <a:schemeClr val="bg1"/>
                </a:solidFill>
              </a:defRPr>
            </a:lvl4pPr>
            <a:lvl5pPr marL="699516" indent="-137160">
              <a:buClr>
                <a:schemeClr val="bg1"/>
              </a:buClr>
              <a:buFont typeface="Arial" panose="020B0604020202020204" pitchFamily="34" charset="0"/>
              <a:buChar char="•"/>
              <a:defRPr sz="11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 xmlns:a16="http://schemas.microsoft.com/office/drawing/2014/main" id="{53ABF606-A933-42FB-B4F2-EAB1B020FE71}"/>
              </a:ext>
            </a:extLst>
          </p:cNvPr>
          <p:cNvPicPr>
            <a:picLocks noChangeAspect="1"/>
          </p:cNvPicPr>
          <p:nvPr userDrawn="1"/>
        </p:nvPicPr>
        <p:blipFill rotWithShape="1">
          <a:blip r:embed="rId2"/>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163275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2782" y="1685050"/>
            <a:ext cx="10058401" cy="361595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 xmlns:a16="http://schemas.microsoft.com/office/drawing/2014/main" id="{695B108C-B39B-4728-A510-84B1FDB5AD4F}"/>
              </a:ext>
            </a:extLst>
          </p:cNvPr>
          <p:cNvSpPr/>
          <p:nvPr/>
        </p:nvSpPr>
        <p:spPr>
          <a:xfrm>
            <a:off x="0" y="-983"/>
            <a:ext cx="10936224" cy="749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5F5F5F">
                  <a:lumMod val="50000"/>
                </a:srgbClr>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0" y="3993"/>
            <a:ext cx="10936223" cy="725378"/>
          </a:xfrm>
          <a:prstGeom prst="rect">
            <a:avLst/>
          </a:prstGeom>
        </p:spPr>
        <p:txBody>
          <a:bodyPr vert="horz" lIns="91440" tIns="45720" rIns="91440" bIns="45720" rtlCol="0" anchor="ctr">
            <a:normAutofit/>
          </a:bodyPr>
          <a:lstStyle/>
          <a:p>
            <a:r>
              <a:rPr lang="en-US"/>
              <a:t>Click to edit Master title style</a:t>
            </a:r>
          </a:p>
        </p:txBody>
      </p:sp>
      <p:sp>
        <p:nvSpPr>
          <p:cNvPr id="19" name="Rectangle 18">
            <a:extLst>
              <a:ext uri="{FF2B5EF4-FFF2-40B4-BE49-F238E27FC236}">
                <a16:creationId xmlns="" xmlns:a16="http://schemas.microsoft.com/office/drawing/2014/main" id="{39B39F23-C860-4D94-B839-FB385ED00703}"/>
              </a:ext>
            </a:extLst>
          </p:cNvPr>
          <p:cNvSpPr/>
          <p:nvPr/>
        </p:nvSpPr>
        <p:spPr>
          <a:xfrm>
            <a:off x="5" y="6347568"/>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09C99DA8-DFD1-48F5-A4B4-679EA2EB0905}"/>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4">
            <a:extLst>
              <a:ext uri="{FF2B5EF4-FFF2-40B4-BE49-F238E27FC236}">
                <a16:creationId xmlns="" xmlns:a16="http://schemas.microsoft.com/office/drawing/2014/main" id="{D0BE6FE3-DFA4-4A1C-8436-3E6C2D7D6F8A}"/>
              </a:ext>
            </a:extLst>
          </p:cNvPr>
          <p:cNvSpPr>
            <a:spLocks noGrp="1"/>
          </p:cNvSpPr>
          <p:nvPr>
            <p:ph type="sldNum" sz="quarter" idx="4"/>
          </p:nvPr>
        </p:nvSpPr>
        <p:spPr>
          <a:xfrm>
            <a:off x="10782670" y="6448071"/>
            <a:ext cx="1312025" cy="365125"/>
          </a:xfrm>
          <a:prstGeom prst="rect">
            <a:avLst/>
          </a:prstGeom>
        </p:spPr>
        <p:txBody>
          <a:bodyPr/>
          <a:lstStyle/>
          <a:p>
            <a:fld id="{330EA680-D336-4FF7-8B7A-9848BB0A1C32}" type="slidenum">
              <a:rPr lang="en-US" smtClean="0"/>
              <a:t>‹#›</a:t>
            </a:fld>
            <a:endParaRPr lang="en-US"/>
          </a:p>
        </p:txBody>
      </p:sp>
      <p:pic>
        <p:nvPicPr>
          <p:cNvPr id="4" name="Picture 3">
            <a:extLst>
              <a:ext uri="{FF2B5EF4-FFF2-40B4-BE49-F238E27FC236}">
                <a16:creationId xmlns="" xmlns:a16="http://schemas.microsoft.com/office/drawing/2014/main" id="{6ABA98CB-DD24-4B96-AD0E-14AED0A03FDE}"/>
              </a:ext>
            </a:extLst>
          </p:cNvPr>
          <p:cNvPicPr>
            <a:picLocks noChangeAspect="1"/>
          </p:cNvPicPr>
          <p:nvPr userDrawn="1"/>
        </p:nvPicPr>
        <p:blipFill rotWithShape="1">
          <a:blip r:embed="rId15"/>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49387318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9" r:id="rId12"/>
    <p:sldLayoutId id="2147483781" r:id="rId13"/>
  </p:sldLayoutIdLst>
  <p:txStyles>
    <p:titleStyle>
      <a:lvl1pPr algn="l" defTabSz="685800" rtl="0" eaLnBrk="1" latinLnBrk="0" hangingPunct="1">
        <a:lnSpc>
          <a:spcPct val="85000"/>
        </a:lnSpc>
        <a:spcBef>
          <a:spcPct val="0"/>
        </a:spcBef>
        <a:buNone/>
        <a:defRPr sz="2200" kern="1200" spc="-38" baseline="0">
          <a:solidFill>
            <a:schemeClr val="tx1">
              <a:lumMod val="75000"/>
            </a:schemeClr>
          </a:solidFill>
          <a:latin typeface="+mj-lt"/>
          <a:ea typeface="+mj-ea"/>
          <a:cs typeface="+mj-cs"/>
        </a:defRPr>
      </a:lvl1pPr>
    </p:titleStyle>
    <p:bodyStyle>
      <a:lvl1pPr marL="126206" indent="-126206" algn="l" defTabSz="685800" rtl="0" eaLnBrk="1" latinLnBrk="0" hangingPunct="1">
        <a:lnSpc>
          <a:spcPct val="90000"/>
        </a:lnSpc>
        <a:spcBef>
          <a:spcPts val="900"/>
        </a:spcBef>
        <a:spcAft>
          <a:spcPts val="150"/>
        </a:spcAft>
        <a:buClr>
          <a:schemeClr val="tx1"/>
        </a:buClr>
        <a:buSzPct val="100000"/>
        <a:buFont typeface="Arial" panose="020B0604020202020204" pitchFamily="34" charset="0"/>
        <a:buChar char="•"/>
        <a:defRPr sz="1350" kern="1200">
          <a:solidFill>
            <a:schemeClr val="tx1">
              <a:lumMod val="50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2782" y="1685050"/>
            <a:ext cx="10058401" cy="361595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 xmlns:a16="http://schemas.microsoft.com/office/drawing/2014/main" id="{695B108C-B39B-4728-A510-84B1FDB5AD4F}"/>
              </a:ext>
            </a:extLst>
          </p:cNvPr>
          <p:cNvSpPr/>
          <p:nvPr userDrawn="1"/>
        </p:nvSpPr>
        <p:spPr>
          <a:xfrm>
            <a:off x="0" y="-983"/>
            <a:ext cx="11171183" cy="8491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5F5F5F">
                  <a:lumMod val="50000"/>
                </a:srgbClr>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0" y="3993"/>
            <a:ext cx="11070405" cy="844146"/>
          </a:xfrm>
          <a:prstGeom prst="rect">
            <a:avLst/>
          </a:prstGeom>
        </p:spPr>
        <p:txBody>
          <a:bodyPr vert="horz" lIns="91440" tIns="45720" rIns="91440" bIns="45720" rtlCol="0" anchor="ctr">
            <a:normAutofit/>
          </a:bodyPr>
          <a:lstStyle/>
          <a:p>
            <a:r>
              <a:rPr lang="en-US"/>
              <a:t>Click to edit Master title style</a:t>
            </a:r>
          </a:p>
        </p:txBody>
      </p:sp>
      <p:sp>
        <p:nvSpPr>
          <p:cNvPr id="19" name="Rectangle 18">
            <a:extLst>
              <a:ext uri="{FF2B5EF4-FFF2-40B4-BE49-F238E27FC236}">
                <a16:creationId xmlns="" xmlns:a16="http://schemas.microsoft.com/office/drawing/2014/main" id="{39B39F23-C860-4D94-B839-FB385ED00703}"/>
              </a:ext>
            </a:extLst>
          </p:cNvPr>
          <p:cNvSpPr/>
          <p:nvPr userDrawn="1"/>
        </p:nvSpPr>
        <p:spPr>
          <a:xfrm>
            <a:off x="5"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09C99DA8-DFD1-48F5-A4B4-679EA2EB0905}"/>
              </a:ext>
            </a:extLst>
          </p:cNvPr>
          <p:cNvSpPr/>
          <p:nvPr userDrawn="1"/>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 xmlns:a16="http://schemas.microsoft.com/office/drawing/2014/main" id="{F858FDA1-5F6D-484F-96F0-88C33B0DD03F}"/>
              </a:ext>
            </a:extLst>
          </p:cNvPr>
          <p:cNvPicPr>
            <a:picLocks noChangeAspect="1"/>
          </p:cNvPicPr>
          <p:nvPr userDrawn="1"/>
        </p:nvPicPr>
        <p:blipFill rotWithShape="1">
          <a:blip r:embed="rId12"/>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207749164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hf hdr="0" ftr="0" dt="0"/>
  <p:txStyles>
    <p:titleStyle>
      <a:lvl1pPr algn="l" defTabSz="685800" rtl="0" eaLnBrk="1" latinLnBrk="0" hangingPunct="1">
        <a:lnSpc>
          <a:spcPct val="85000"/>
        </a:lnSpc>
        <a:spcBef>
          <a:spcPct val="0"/>
        </a:spcBef>
        <a:buNone/>
        <a:defRPr sz="2200" kern="1200" spc="-38" baseline="0">
          <a:solidFill>
            <a:schemeClr val="tx1">
              <a:lumMod val="75000"/>
            </a:schemeClr>
          </a:solidFill>
          <a:latin typeface="+mj-lt"/>
          <a:ea typeface="+mj-ea"/>
          <a:cs typeface="+mj-cs"/>
        </a:defRPr>
      </a:lvl1pPr>
    </p:titleStyle>
    <p:bodyStyle>
      <a:lvl1pPr marL="126206" indent="-126206" algn="l" defTabSz="685800" rtl="0" eaLnBrk="1" latinLnBrk="0" hangingPunct="1">
        <a:lnSpc>
          <a:spcPct val="90000"/>
        </a:lnSpc>
        <a:spcBef>
          <a:spcPts val="900"/>
        </a:spcBef>
        <a:spcAft>
          <a:spcPts val="150"/>
        </a:spcAft>
        <a:buClr>
          <a:schemeClr val="tx1"/>
        </a:buClr>
        <a:buSzPct val="100000"/>
        <a:buFont typeface="Arial" panose="020B0604020202020204" pitchFamily="34" charset="0"/>
        <a:buChar char="•"/>
        <a:defRPr sz="1350" kern="1200">
          <a:solidFill>
            <a:schemeClr val="tx1">
              <a:lumMod val="50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2782" y="1685050"/>
            <a:ext cx="10058401" cy="361595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 xmlns:a16="http://schemas.microsoft.com/office/drawing/2014/main" id="{695B108C-B39B-4728-A510-84B1FDB5AD4F}"/>
              </a:ext>
            </a:extLst>
          </p:cNvPr>
          <p:cNvSpPr/>
          <p:nvPr/>
        </p:nvSpPr>
        <p:spPr>
          <a:xfrm>
            <a:off x="0" y="-983"/>
            <a:ext cx="10936224" cy="749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5F5F5F">
                  <a:lumMod val="50000"/>
                </a:srgbClr>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0" y="3993"/>
            <a:ext cx="10936223" cy="725378"/>
          </a:xfrm>
          <a:prstGeom prst="rect">
            <a:avLst/>
          </a:prstGeom>
        </p:spPr>
        <p:txBody>
          <a:bodyPr vert="horz" lIns="91440" tIns="45720" rIns="91440" bIns="45720" rtlCol="0" anchor="ctr">
            <a:normAutofit/>
          </a:bodyPr>
          <a:lstStyle/>
          <a:p>
            <a:r>
              <a:rPr lang="en-US"/>
              <a:t>Click to edit Master title style</a:t>
            </a:r>
          </a:p>
        </p:txBody>
      </p:sp>
      <p:sp>
        <p:nvSpPr>
          <p:cNvPr id="19" name="Rectangle 18">
            <a:extLst>
              <a:ext uri="{FF2B5EF4-FFF2-40B4-BE49-F238E27FC236}">
                <a16:creationId xmlns="" xmlns:a16="http://schemas.microsoft.com/office/drawing/2014/main" id="{39B39F23-C860-4D94-B839-FB385ED00703}"/>
              </a:ext>
            </a:extLst>
          </p:cNvPr>
          <p:cNvSpPr/>
          <p:nvPr/>
        </p:nvSpPr>
        <p:spPr>
          <a:xfrm>
            <a:off x="5" y="6347568"/>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09C99DA8-DFD1-48F5-A4B4-679EA2EB0905}"/>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4">
            <a:extLst>
              <a:ext uri="{FF2B5EF4-FFF2-40B4-BE49-F238E27FC236}">
                <a16:creationId xmlns="" xmlns:a16="http://schemas.microsoft.com/office/drawing/2014/main" id="{D0BE6FE3-DFA4-4A1C-8436-3E6C2D7D6F8A}"/>
              </a:ext>
            </a:extLst>
          </p:cNvPr>
          <p:cNvSpPr>
            <a:spLocks noGrp="1"/>
          </p:cNvSpPr>
          <p:nvPr>
            <p:ph type="sldNum" sz="quarter" idx="4"/>
          </p:nvPr>
        </p:nvSpPr>
        <p:spPr>
          <a:xfrm>
            <a:off x="10782670" y="6448071"/>
            <a:ext cx="1312025" cy="365125"/>
          </a:xfrm>
          <a:prstGeom prst="rect">
            <a:avLst/>
          </a:prstGeom>
        </p:spPr>
        <p:txBody>
          <a:bodyPr/>
          <a:lstStyle/>
          <a:p>
            <a:fld id="{330EA680-D336-4FF7-8B7A-9848BB0A1C32}" type="slidenum">
              <a:rPr lang="en-US" smtClean="0"/>
              <a:pPr/>
              <a:t>‹#›</a:t>
            </a:fld>
            <a:endParaRPr lang="en-US"/>
          </a:p>
        </p:txBody>
      </p:sp>
      <p:pic>
        <p:nvPicPr>
          <p:cNvPr id="7" name="Picture 6">
            <a:extLst>
              <a:ext uri="{FF2B5EF4-FFF2-40B4-BE49-F238E27FC236}">
                <a16:creationId xmlns="" xmlns:a16="http://schemas.microsoft.com/office/drawing/2014/main" id="{75E55849-3E1B-4488-81EF-878EF9E20A63}"/>
              </a:ext>
            </a:extLst>
          </p:cNvPr>
          <p:cNvPicPr>
            <a:picLocks noChangeAspect="1"/>
          </p:cNvPicPr>
          <p:nvPr/>
        </p:nvPicPr>
        <p:blipFill rotWithShape="1">
          <a:blip r:embed="rId15"/>
          <a:srcRect l="8544"/>
          <a:stretch/>
        </p:blipFill>
        <p:spPr>
          <a:xfrm>
            <a:off x="11015473" y="75954"/>
            <a:ext cx="1129462" cy="528912"/>
          </a:xfrm>
          <a:prstGeom prst="rect">
            <a:avLst/>
          </a:prstGeom>
        </p:spPr>
      </p:pic>
      <p:sp>
        <p:nvSpPr>
          <p:cNvPr id="10" name="AutoShape 2">
            <a:extLst>
              <a:ext uri="{FF2B5EF4-FFF2-40B4-BE49-F238E27FC236}">
                <a16:creationId xmlns="" xmlns:a16="http://schemas.microsoft.com/office/drawing/2014/main" id="{94498ECD-AF84-475A-8F38-B891D425F44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a:extLst>
              <a:ext uri="{FF2B5EF4-FFF2-40B4-BE49-F238E27FC236}">
                <a16:creationId xmlns="" xmlns:a16="http://schemas.microsoft.com/office/drawing/2014/main" id="{049ECF9E-9BBA-4C2C-9EAA-706BFB7DE248}"/>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AutoShape 6">
            <a:extLst>
              <a:ext uri="{FF2B5EF4-FFF2-40B4-BE49-F238E27FC236}">
                <a16:creationId xmlns="" xmlns:a16="http://schemas.microsoft.com/office/drawing/2014/main" id="{98453233-79F5-4092-BB38-993A6C25BB70}"/>
              </a:ext>
            </a:extLst>
          </p:cNvPr>
          <p:cNvSpPr>
            <a:spLocks noChangeAspect="1" noChangeArrowheads="1"/>
          </p:cNvSpPr>
          <p:nvPr userDrawn="1"/>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3" name="Picture 12">
            <a:extLst>
              <a:ext uri="{FF2B5EF4-FFF2-40B4-BE49-F238E27FC236}">
                <a16:creationId xmlns="" xmlns:a16="http://schemas.microsoft.com/office/drawing/2014/main" id="{A282F02B-CD32-4B58-8C5C-1402BE564E57}"/>
              </a:ext>
            </a:extLst>
          </p:cNvPr>
          <p:cNvPicPr>
            <a:picLocks noChangeAspect="1"/>
          </p:cNvPicPr>
          <p:nvPr userDrawn="1"/>
        </p:nvPicPr>
        <p:blipFill rotWithShape="1">
          <a:blip r:embed="rId16"/>
          <a:srcRect l="7080" t="7542" r="7950"/>
          <a:stretch/>
        </p:blipFill>
        <p:spPr>
          <a:xfrm>
            <a:off x="10999694" y="83221"/>
            <a:ext cx="1192306" cy="452258"/>
          </a:xfrm>
          <a:prstGeom prst="rect">
            <a:avLst/>
          </a:prstGeom>
        </p:spPr>
      </p:pic>
    </p:spTree>
    <p:extLst>
      <p:ext uri="{BB962C8B-B14F-4D97-AF65-F5344CB8AC3E}">
        <p14:creationId xmlns:p14="http://schemas.microsoft.com/office/powerpoint/2010/main" val="425835266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defTabSz="685800" rtl="0" eaLnBrk="1" latinLnBrk="0" hangingPunct="1">
        <a:lnSpc>
          <a:spcPct val="85000"/>
        </a:lnSpc>
        <a:spcBef>
          <a:spcPct val="0"/>
        </a:spcBef>
        <a:buNone/>
        <a:defRPr sz="2200" kern="1200" spc="-38" baseline="0">
          <a:solidFill>
            <a:schemeClr val="tx1">
              <a:lumMod val="75000"/>
            </a:schemeClr>
          </a:solidFill>
          <a:latin typeface="+mj-lt"/>
          <a:ea typeface="+mj-ea"/>
          <a:cs typeface="+mj-cs"/>
        </a:defRPr>
      </a:lvl1pPr>
    </p:titleStyle>
    <p:bodyStyle>
      <a:lvl1pPr marL="126206" indent="-126206" algn="l" defTabSz="685800" rtl="0" eaLnBrk="1" latinLnBrk="0" hangingPunct="1">
        <a:lnSpc>
          <a:spcPct val="90000"/>
        </a:lnSpc>
        <a:spcBef>
          <a:spcPts val="900"/>
        </a:spcBef>
        <a:spcAft>
          <a:spcPts val="150"/>
        </a:spcAft>
        <a:buClr>
          <a:schemeClr val="tx1"/>
        </a:buClr>
        <a:buSzPct val="100000"/>
        <a:buFont typeface="Arial" panose="020B0604020202020204" pitchFamily="34" charset="0"/>
        <a:buChar char="•"/>
        <a:defRPr sz="1350" kern="1200">
          <a:solidFill>
            <a:schemeClr val="tx1">
              <a:lumMod val="50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2782" y="1685050"/>
            <a:ext cx="10058401" cy="361595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 xmlns:a16="http://schemas.microsoft.com/office/drawing/2014/main" id="{695B108C-B39B-4728-A510-84B1FDB5AD4F}"/>
              </a:ext>
            </a:extLst>
          </p:cNvPr>
          <p:cNvSpPr/>
          <p:nvPr/>
        </p:nvSpPr>
        <p:spPr>
          <a:xfrm>
            <a:off x="0" y="-983"/>
            <a:ext cx="10936224" cy="749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5F5F5F">
                  <a:lumMod val="50000"/>
                </a:srgbClr>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0" y="3993"/>
            <a:ext cx="10936223" cy="725378"/>
          </a:xfrm>
          <a:prstGeom prst="rect">
            <a:avLst/>
          </a:prstGeom>
        </p:spPr>
        <p:txBody>
          <a:bodyPr vert="horz" lIns="91440" tIns="45720" rIns="91440" bIns="45720" rtlCol="0" anchor="ctr">
            <a:normAutofit/>
          </a:bodyPr>
          <a:lstStyle/>
          <a:p>
            <a:r>
              <a:rPr lang="en-US"/>
              <a:t>Click to edit Master title style</a:t>
            </a:r>
          </a:p>
        </p:txBody>
      </p:sp>
      <p:sp>
        <p:nvSpPr>
          <p:cNvPr id="19" name="Rectangle 18">
            <a:extLst>
              <a:ext uri="{FF2B5EF4-FFF2-40B4-BE49-F238E27FC236}">
                <a16:creationId xmlns="" xmlns:a16="http://schemas.microsoft.com/office/drawing/2014/main" id="{39B39F23-C860-4D94-B839-FB385ED00703}"/>
              </a:ext>
            </a:extLst>
          </p:cNvPr>
          <p:cNvSpPr/>
          <p:nvPr/>
        </p:nvSpPr>
        <p:spPr>
          <a:xfrm>
            <a:off x="5" y="6347568"/>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09C99DA8-DFD1-48F5-A4B4-679EA2EB0905}"/>
              </a:ext>
            </a:extLst>
          </p:cNvPr>
          <p:cNvSpPr/>
          <p:nvPr/>
        </p:nvSpPr>
        <p:spPr>
          <a:xfrm>
            <a:off x="6"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4">
            <a:extLst>
              <a:ext uri="{FF2B5EF4-FFF2-40B4-BE49-F238E27FC236}">
                <a16:creationId xmlns="" xmlns:a16="http://schemas.microsoft.com/office/drawing/2014/main" id="{D0BE6FE3-DFA4-4A1C-8436-3E6C2D7D6F8A}"/>
              </a:ext>
            </a:extLst>
          </p:cNvPr>
          <p:cNvSpPr>
            <a:spLocks noGrp="1"/>
          </p:cNvSpPr>
          <p:nvPr>
            <p:ph type="sldNum" sz="quarter" idx="4"/>
          </p:nvPr>
        </p:nvSpPr>
        <p:spPr>
          <a:xfrm>
            <a:off x="10782670" y="6448071"/>
            <a:ext cx="1312025" cy="365125"/>
          </a:xfrm>
          <a:prstGeom prst="rect">
            <a:avLst/>
          </a:prstGeom>
        </p:spPr>
        <p:txBody>
          <a:bodyPr/>
          <a:lstStyle/>
          <a:p>
            <a:fld id="{330EA680-D336-4FF7-8B7A-9848BB0A1C32}" type="slidenum">
              <a:rPr lang="en-US" smtClean="0"/>
              <a:t>‹#›</a:t>
            </a:fld>
            <a:endParaRPr lang="en-US"/>
          </a:p>
        </p:txBody>
      </p:sp>
      <p:pic>
        <p:nvPicPr>
          <p:cNvPr id="7" name="Picture 6">
            <a:extLst>
              <a:ext uri="{FF2B5EF4-FFF2-40B4-BE49-F238E27FC236}">
                <a16:creationId xmlns="" xmlns:a16="http://schemas.microsoft.com/office/drawing/2014/main" id="{75E55849-3E1B-4488-81EF-878EF9E20A63}"/>
              </a:ext>
            </a:extLst>
          </p:cNvPr>
          <p:cNvPicPr>
            <a:picLocks noChangeAspect="1"/>
          </p:cNvPicPr>
          <p:nvPr userDrawn="1"/>
        </p:nvPicPr>
        <p:blipFill rotWithShape="1">
          <a:blip r:embed="rId16"/>
          <a:srcRect l="8544"/>
          <a:stretch/>
        </p:blipFill>
        <p:spPr>
          <a:xfrm>
            <a:off x="11015473" y="75954"/>
            <a:ext cx="1129462" cy="528912"/>
          </a:xfrm>
          <a:prstGeom prst="rect">
            <a:avLst/>
          </a:prstGeom>
        </p:spPr>
      </p:pic>
    </p:spTree>
    <p:extLst>
      <p:ext uri="{BB962C8B-B14F-4D97-AF65-F5344CB8AC3E}">
        <p14:creationId xmlns:p14="http://schemas.microsoft.com/office/powerpoint/2010/main" val="233832716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xStyles>
    <p:titleStyle>
      <a:lvl1pPr algn="l" defTabSz="685800" rtl="0" eaLnBrk="1" latinLnBrk="0" hangingPunct="1">
        <a:lnSpc>
          <a:spcPct val="85000"/>
        </a:lnSpc>
        <a:spcBef>
          <a:spcPct val="0"/>
        </a:spcBef>
        <a:buNone/>
        <a:defRPr sz="2200" kern="1200" spc="-38" baseline="0">
          <a:solidFill>
            <a:schemeClr val="tx1">
              <a:lumMod val="75000"/>
            </a:schemeClr>
          </a:solidFill>
          <a:latin typeface="+mj-lt"/>
          <a:ea typeface="+mj-ea"/>
          <a:cs typeface="+mj-cs"/>
        </a:defRPr>
      </a:lvl1pPr>
    </p:titleStyle>
    <p:bodyStyle>
      <a:lvl1pPr marL="126206" indent="-126206" algn="l" defTabSz="685800" rtl="0" eaLnBrk="1" latinLnBrk="0" hangingPunct="1">
        <a:lnSpc>
          <a:spcPct val="90000"/>
        </a:lnSpc>
        <a:spcBef>
          <a:spcPts val="900"/>
        </a:spcBef>
        <a:spcAft>
          <a:spcPts val="150"/>
        </a:spcAft>
        <a:buClr>
          <a:schemeClr val="tx1"/>
        </a:buClr>
        <a:buSzPct val="100000"/>
        <a:buFont typeface="Arial" panose="020B0604020202020204" pitchFamily="34" charset="0"/>
        <a:buChar char="•"/>
        <a:defRPr sz="1350" kern="1200">
          <a:solidFill>
            <a:schemeClr val="tx1">
              <a:lumMod val="50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tx1"/>
        </a:buClr>
        <a:buFont typeface="Arial" panose="020B0604020202020204" pitchFamily="34" charset="0"/>
        <a:buChar char="•"/>
        <a:defRPr sz="1350" kern="1200">
          <a:solidFill>
            <a:schemeClr val="tx1">
              <a:lumMod val="50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62.svg"/><Relationship Id="rId26" Type="http://schemas.openxmlformats.org/officeDocument/2006/relationships/image" Target="../media/image30.png"/><Relationship Id="rId39" Type="http://schemas.openxmlformats.org/officeDocument/2006/relationships/image" Target="../media/image72.svg"/><Relationship Id="rId21" Type="http://schemas.openxmlformats.org/officeDocument/2006/relationships/image" Target="../media/image27.png"/><Relationship Id="rId34" Type="http://schemas.openxmlformats.org/officeDocument/2006/relationships/image" Target="../media/image38.png"/><Relationship Id="rId42" Type="http://schemas.openxmlformats.org/officeDocument/2006/relationships/image" Target="../media/image43.png"/><Relationship Id="rId47" Type="http://schemas.openxmlformats.org/officeDocument/2006/relationships/image" Target="../media/image80.svg"/><Relationship Id="rId50" Type="http://schemas.openxmlformats.org/officeDocument/2006/relationships/image" Target="../media/image47.png"/><Relationship Id="rId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60.svg"/><Relationship Id="rId29" Type="http://schemas.openxmlformats.org/officeDocument/2006/relationships/image" Target="../media/image33.png"/><Relationship Id="rId11" Type="http://schemas.openxmlformats.org/officeDocument/2006/relationships/image" Target="../media/image22.png"/><Relationship Id="rId24" Type="http://schemas.openxmlformats.org/officeDocument/2006/relationships/image" Target="../media/image68.svg"/><Relationship Id="rId32" Type="http://schemas.openxmlformats.org/officeDocument/2006/relationships/image" Target="../media/image36.png"/><Relationship Id="rId37" Type="http://schemas.openxmlformats.org/officeDocument/2006/relationships/image" Target="../media/image40.png"/><Relationship Id="rId40" Type="http://schemas.openxmlformats.org/officeDocument/2006/relationships/image" Target="../media/image42.png"/><Relationship Id="rId45" Type="http://schemas.openxmlformats.org/officeDocument/2006/relationships/image" Target="../media/image78.svg"/><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image" Target="../media/image28.png"/><Relationship Id="rId28" Type="http://schemas.openxmlformats.org/officeDocument/2006/relationships/image" Target="../media/image32.png"/><Relationship Id="rId36" Type="http://schemas.openxmlformats.org/officeDocument/2006/relationships/image" Target="../media/image39.png"/><Relationship Id="rId49" Type="http://schemas.openxmlformats.org/officeDocument/2006/relationships/image" Target="../media/image82.svg"/><Relationship Id="rId10" Type="http://schemas.openxmlformats.org/officeDocument/2006/relationships/image" Target="../media/image54.svg"/><Relationship Id="rId19" Type="http://schemas.openxmlformats.org/officeDocument/2006/relationships/image" Target="../media/image26.png"/><Relationship Id="rId31" Type="http://schemas.openxmlformats.org/officeDocument/2006/relationships/image" Target="../media/image35.png"/><Relationship Id="rId44" Type="http://schemas.openxmlformats.org/officeDocument/2006/relationships/image" Target="../media/image44.png"/><Relationship Id="rId4" Type="http://schemas.openxmlformats.org/officeDocument/2006/relationships/image" Target="../media/image48.svg"/><Relationship Id="rId9" Type="http://schemas.openxmlformats.org/officeDocument/2006/relationships/image" Target="../media/image21.png"/><Relationship Id="rId14" Type="http://schemas.openxmlformats.org/officeDocument/2006/relationships/image" Target="../media/image58.svg"/><Relationship Id="rId22" Type="http://schemas.openxmlformats.org/officeDocument/2006/relationships/image" Target="../media/image66.sv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70.svg"/><Relationship Id="rId43" Type="http://schemas.openxmlformats.org/officeDocument/2006/relationships/image" Target="../media/image76.svg"/><Relationship Id="rId48" Type="http://schemas.openxmlformats.org/officeDocument/2006/relationships/image" Target="../media/image46.png"/><Relationship Id="rId8" Type="http://schemas.openxmlformats.org/officeDocument/2006/relationships/image" Target="../media/image52.svg"/><Relationship Id="rId51" Type="http://schemas.openxmlformats.org/officeDocument/2006/relationships/image" Target="../media/image84.svg"/><Relationship Id="rId3" Type="http://schemas.openxmlformats.org/officeDocument/2006/relationships/image" Target="../media/image18.png"/><Relationship Id="rId12" Type="http://schemas.openxmlformats.org/officeDocument/2006/relationships/image" Target="../media/image56.svg"/><Relationship Id="rId17" Type="http://schemas.openxmlformats.org/officeDocument/2006/relationships/image" Target="../media/image25.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1.png"/><Relationship Id="rId46" Type="http://schemas.openxmlformats.org/officeDocument/2006/relationships/image" Target="../media/image45.png"/><Relationship Id="rId20" Type="http://schemas.openxmlformats.org/officeDocument/2006/relationships/image" Target="../media/image64.svg"/><Relationship Id="rId41" Type="http://schemas.openxmlformats.org/officeDocument/2006/relationships/image" Target="../media/image74.svg"/><Relationship Id="rId1" Type="http://schemas.openxmlformats.org/officeDocument/2006/relationships/slideLayout" Target="../slideLayouts/slideLayout36.xml"/><Relationship Id="rId6"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91.svg"/><Relationship Id="rId3" Type="http://schemas.openxmlformats.org/officeDocument/2006/relationships/image" Target="../media/image15.svg"/><Relationship Id="rId7" Type="http://schemas.openxmlformats.org/officeDocument/2006/relationships/image" Target="../media/image21.svg"/><Relationship Id="rId12" Type="http://schemas.openxmlformats.org/officeDocument/2006/relationships/image" Target="../media/image51.png"/><Relationship Id="rId2" Type="http://schemas.openxmlformats.org/officeDocument/2006/relationships/image" Target="../media/image9.png"/><Relationship Id="rId1" Type="http://schemas.openxmlformats.org/officeDocument/2006/relationships/slideLayout" Target="../slideLayouts/slideLayout43.xml"/><Relationship Id="rId6" Type="http://schemas.openxmlformats.org/officeDocument/2006/relationships/image" Target="../media/image12.png"/><Relationship Id="rId11" Type="http://schemas.openxmlformats.org/officeDocument/2006/relationships/image" Target="../media/image89.svg"/><Relationship Id="rId5" Type="http://schemas.openxmlformats.org/officeDocument/2006/relationships/image" Target="../media/image19.svg"/><Relationship Id="rId10" Type="http://schemas.openxmlformats.org/officeDocument/2006/relationships/image" Target="../media/image50.png"/><Relationship Id="rId4" Type="http://schemas.openxmlformats.org/officeDocument/2006/relationships/image" Target="../media/image11.png"/><Relationship Id="rId9" Type="http://schemas.openxmlformats.org/officeDocument/2006/relationships/image" Target="../media/image87.sv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5.svg"/><Relationship Id="rId5" Type="http://schemas.openxmlformats.org/officeDocument/2006/relationships/image" Target="../media/image53.png"/><Relationship Id="rId4" Type="http://schemas.openxmlformats.org/officeDocument/2006/relationships/image" Target="../media/image93.sv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7" Type="http://schemas.openxmlformats.org/officeDocument/2006/relationships/tags" Target="../tags/tag10.xml"/><Relationship Id="rId2" Type="http://schemas.openxmlformats.org/officeDocument/2006/relationships/tags" Target="../tags/tag5.xml"/><Relationship Id="rId16" Type="http://schemas.openxmlformats.org/officeDocument/2006/relationships/tags" Target="../tags/tag19.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slideLayout" Target="../slideLayouts/slideLayout30.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8" Type="http://schemas.openxmlformats.org/officeDocument/2006/relationships/tags" Target="../tags/tag11.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notesSlide" Target="../notesSlides/notesSlide5.xml"/><Relationship Id="rId20" Type="http://schemas.openxmlformats.org/officeDocument/2006/relationships/tags" Target="../tags/tag23.xml"/><Relationship Id="rId41" Type="http://schemas.openxmlformats.org/officeDocument/2006/relationships/tags" Target="../tags/tag44.xml"/></Relationships>
</file>

<file path=ppt/slides/_rels/slide21.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102.sv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9.svg"/><Relationship Id="rId5" Type="http://schemas.openxmlformats.org/officeDocument/2006/relationships/image" Target="../media/image60.png"/><Relationship Id="rId4" Type="http://schemas.openxmlformats.org/officeDocument/2006/relationships/image" Target="../media/image10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30.sv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F812425-CB1D-4FE9-BEEE-ECF4136ECE45}"/>
              </a:ext>
            </a:extLst>
          </p:cNvPr>
          <p:cNvSpPr>
            <a:spLocks noGrp="1"/>
          </p:cNvSpPr>
          <p:nvPr>
            <p:ph type="subTitle" idx="1"/>
          </p:nvPr>
        </p:nvSpPr>
        <p:spPr/>
        <p:txBody>
          <a:bodyPr vert="horz" lIns="91440" tIns="45720" rIns="91440" bIns="45720" rtlCol="0" anchor="t">
            <a:normAutofit/>
          </a:bodyPr>
          <a:lstStyle/>
          <a:p>
            <a:endParaRPr lang="en-CA"/>
          </a:p>
          <a:p>
            <a:r>
              <a:rPr lang="en-CA"/>
              <a:t>Elgin OHT Governors Briefing Presentation </a:t>
            </a:r>
            <a:endParaRPr lang="en-CA">
              <a:cs typeface="Calibri Light"/>
            </a:endParaRPr>
          </a:p>
          <a:p>
            <a:r>
              <a:rPr lang="en-CA"/>
              <a:t>November </a:t>
            </a:r>
            <a:r>
              <a:rPr lang="en-CA" dirty="0"/>
              <a:t>23</a:t>
            </a:r>
            <a:r>
              <a:rPr lang="en-CA"/>
              <a:t>, 2020</a:t>
            </a:r>
            <a:endParaRPr lang="en-CA">
              <a:cs typeface="Calibri Light"/>
            </a:endParaRPr>
          </a:p>
        </p:txBody>
      </p:sp>
    </p:spTree>
    <p:extLst>
      <p:ext uri="{BB962C8B-B14F-4D97-AF65-F5344CB8AC3E}">
        <p14:creationId xmlns:p14="http://schemas.microsoft.com/office/powerpoint/2010/main" val="164865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B1DDA7-C52C-4C39-A457-43774185E0AF}"/>
              </a:ext>
            </a:extLst>
          </p:cNvPr>
          <p:cNvSpPr>
            <a:spLocks noGrp="1"/>
          </p:cNvSpPr>
          <p:nvPr>
            <p:ph type="title"/>
          </p:nvPr>
        </p:nvSpPr>
        <p:spPr/>
        <p:txBody>
          <a:bodyPr/>
          <a:lstStyle/>
          <a:p>
            <a:r>
              <a:rPr lang="en-CA"/>
              <a:t>Full Application Overview</a:t>
            </a:r>
          </a:p>
        </p:txBody>
      </p:sp>
      <p:sp>
        <p:nvSpPr>
          <p:cNvPr id="4" name="Arrow: Pentagon 3">
            <a:extLst>
              <a:ext uri="{FF2B5EF4-FFF2-40B4-BE49-F238E27FC236}">
                <a16:creationId xmlns="" xmlns:a16="http://schemas.microsoft.com/office/drawing/2014/main" id="{5AD5BB1E-6C74-4A9C-95F1-140894C42983}"/>
              </a:ext>
            </a:extLst>
          </p:cNvPr>
          <p:cNvSpPr/>
          <p:nvPr/>
        </p:nvSpPr>
        <p:spPr>
          <a:xfrm rot="5400000">
            <a:off x="1854514" y="-363333"/>
            <a:ext cx="788670" cy="37223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About Your Population</a:t>
            </a:r>
          </a:p>
        </p:txBody>
      </p:sp>
      <p:sp>
        <p:nvSpPr>
          <p:cNvPr id="6" name="Rectangle 5">
            <a:extLst>
              <a:ext uri="{FF2B5EF4-FFF2-40B4-BE49-F238E27FC236}">
                <a16:creationId xmlns="" xmlns:a16="http://schemas.microsoft.com/office/drawing/2014/main" id="{B4D6418B-A41F-4F20-BFA3-613A81D32764}"/>
              </a:ext>
            </a:extLst>
          </p:cNvPr>
          <p:cNvSpPr/>
          <p:nvPr/>
        </p:nvSpPr>
        <p:spPr>
          <a:xfrm>
            <a:off x="387664" y="1892187"/>
            <a:ext cx="372237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ctr"/>
          <a:lstStyle/>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will you be accountable for at maturity? </a:t>
            </a:r>
            <a:endParaRPr lang="en-US" sz="1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will you focus on in Year 1? </a:t>
            </a:r>
          </a:p>
          <a:p>
            <a:pPr marL="285750" marR="0" indent="-285750">
              <a:lnSpc>
                <a:spcPct val="107000"/>
              </a:lnSpc>
              <a:spcBef>
                <a:spcPts val="0"/>
              </a:spcBef>
              <a:spcAft>
                <a:spcPts val="600"/>
              </a:spcAft>
              <a:buFont typeface="Arial" panose="020B0604020202020204" pitchFamily="34" charset="0"/>
              <a:buChar char="•"/>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 there specific equity considerations within your population?</a:t>
            </a:r>
          </a:p>
          <a:p>
            <a:pPr marL="0" marR="0">
              <a:lnSpc>
                <a:spcPct val="107000"/>
              </a:lnSpc>
              <a:spcBef>
                <a:spcPts val="0"/>
              </a:spcBef>
              <a:spcAft>
                <a:spcPts val="60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 xmlns:a16="http://schemas.microsoft.com/office/drawing/2014/main" id="{B1D3E159-0630-42B0-B980-21EE042DE37B}"/>
              </a:ext>
            </a:extLst>
          </p:cNvPr>
          <p:cNvSpPr/>
          <p:nvPr/>
        </p:nvSpPr>
        <p:spPr>
          <a:xfrm>
            <a:off x="1962663" y="1609491"/>
            <a:ext cx="572372" cy="56539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1</a:t>
            </a:r>
          </a:p>
        </p:txBody>
      </p:sp>
      <p:sp>
        <p:nvSpPr>
          <p:cNvPr id="12" name="Arrow: Pentagon 11">
            <a:extLst>
              <a:ext uri="{FF2B5EF4-FFF2-40B4-BE49-F238E27FC236}">
                <a16:creationId xmlns="" xmlns:a16="http://schemas.microsoft.com/office/drawing/2014/main" id="{5CB16FD0-F8CA-4301-A7EC-E5966B4BECC9}"/>
              </a:ext>
            </a:extLst>
          </p:cNvPr>
          <p:cNvSpPr/>
          <p:nvPr/>
        </p:nvSpPr>
        <p:spPr>
          <a:xfrm rot="5400000">
            <a:off x="5725474" y="-363333"/>
            <a:ext cx="788670" cy="3722370"/>
          </a:xfrm>
          <a:prstGeom prst="homePlat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About Your Team</a:t>
            </a:r>
          </a:p>
        </p:txBody>
      </p:sp>
      <p:sp>
        <p:nvSpPr>
          <p:cNvPr id="14" name="Rectangle 13">
            <a:extLst>
              <a:ext uri="{FF2B5EF4-FFF2-40B4-BE49-F238E27FC236}">
                <a16:creationId xmlns="" xmlns:a16="http://schemas.microsoft.com/office/drawing/2014/main" id="{D1EF3C1C-0D2C-49BB-BE8D-21ED7A92C754}"/>
              </a:ext>
            </a:extLst>
          </p:cNvPr>
          <p:cNvSpPr/>
          <p:nvPr/>
        </p:nvSpPr>
        <p:spPr>
          <a:xfrm>
            <a:off x="4258624" y="1892187"/>
            <a:ext cx="372237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ctr"/>
          <a:lstStyle/>
          <a:p>
            <a:pPr marL="285750" marR="0" indent="-285750">
              <a:lnSpc>
                <a:spcPct val="107000"/>
              </a:lnSpc>
              <a:spcBef>
                <a:spcPts val="0"/>
              </a:spcBef>
              <a:spcAft>
                <a:spcPts val="8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are the members of your proposed OHT?</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nSpc>
                <a:spcPct val="107000"/>
              </a:lnSpc>
              <a:spcBef>
                <a:spcPts val="0"/>
              </a:spcBef>
              <a:spcAft>
                <a:spcPts val="8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care physician members</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nSpc>
                <a:spcPct val="107000"/>
              </a:lnSpc>
              <a:spcBef>
                <a:spcPts val="0"/>
              </a:spcBef>
              <a:spcAft>
                <a:spcPts val="8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Non-physician members</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Confirming Partnership Requirements</a:t>
            </a:r>
          </a:p>
          <a:p>
            <a:pPr marL="457200" marR="0">
              <a:lnSpc>
                <a:spcPct val="107000"/>
              </a:lnSpc>
              <a:spcBef>
                <a:spcPts val="0"/>
              </a:spcBef>
              <a:spcAft>
                <a:spcPts val="600"/>
              </a:spcAft>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can your team leverage previous experiences collaborating to deliver integrated care? </a:t>
            </a:r>
          </a:p>
          <a:p>
            <a:pPr marL="0" marR="0">
              <a:lnSpc>
                <a:spcPct val="107000"/>
              </a:lnSpc>
              <a:spcBef>
                <a:spcPts val="0"/>
              </a:spcBef>
              <a:spcAft>
                <a:spcPts val="600"/>
              </a:spcAft>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 xmlns:a16="http://schemas.microsoft.com/office/drawing/2014/main" id="{7742C4C9-3479-4267-8582-CD587A31561E}"/>
              </a:ext>
            </a:extLst>
          </p:cNvPr>
          <p:cNvSpPr/>
          <p:nvPr/>
        </p:nvSpPr>
        <p:spPr>
          <a:xfrm>
            <a:off x="5833623" y="1609491"/>
            <a:ext cx="572372" cy="56539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2</a:t>
            </a:r>
          </a:p>
        </p:txBody>
      </p:sp>
      <p:sp>
        <p:nvSpPr>
          <p:cNvPr id="18" name="Arrow: Pentagon 17">
            <a:extLst>
              <a:ext uri="{FF2B5EF4-FFF2-40B4-BE49-F238E27FC236}">
                <a16:creationId xmlns="" xmlns:a16="http://schemas.microsoft.com/office/drawing/2014/main" id="{5265B254-D4AE-4C5C-B76F-D85CEA2F6E03}"/>
              </a:ext>
            </a:extLst>
          </p:cNvPr>
          <p:cNvSpPr/>
          <p:nvPr/>
        </p:nvSpPr>
        <p:spPr>
          <a:xfrm rot="5400000">
            <a:off x="9596434" y="-363333"/>
            <a:ext cx="788670" cy="3722370"/>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Leveraging Lessons Learned from COVID-19</a:t>
            </a:r>
          </a:p>
          <a:p>
            <a:pPr algn="ctr"/>
            <a:endParaRPr lang="en-CA" sz="600" b="1" i="1"/>
          </a:p>
        </p:txBody>
      </p:sp>
      <p:sp>
        <p:nvSpPr>
          <p:cNvPr id="20" name="Rectangle 19">
            <a:extLst>
              <a:ext uri="{FF2B5EF4-FFF2-40B4-BE49-F238E27FC236}">
                <a16:creationId xmlns="" xmlns:a16="http://schemas.microsoft.com/office/drawing/2014/main" id="{7B7052D5-214D-4798-89D8-D03B908C80C1}"/>
              </a:ext>
            </a:extLst>
          </p:cNvPr>
          <p:cNvSpPr/>
          <p:nvPr/>
        </p:nvSpPr>
        <p:spPr>
          <a:xfrm>
            <a:off x="8129584" y="1892187"/>
            <a:ext cx="372237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ctr"/>
          <a:lstStyle/>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Has your response to the COVID-19 pandemic expanded or changed the types of services that your team offers within your community? (this may include ED diversion services such as telemedicine or chronic disease management, in-home care, etc.)</a:t>
            </a:r>
          </a:p>
          <a:p>
            <a:pPr marL="0" marR="0">
              <a:lnSpc>
                <a:spcPct val="107000"/>
              </a:lnSpc>
              <a:spcBef>
                <a:spcPts val="0"/>
              </a:spcBef>
              <a:spcAft>
                <a:spcPts val="600"/>
              </a:spcAft>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you anticipate continuation of these services into the fall? If so, describe how partners in your proposed OHT will connect services and programs with each other to improve patient care</a:t>
            </a:r>
          </a:p>
          <a:p>
            <a:pPr>
              <a:lnSpc>
                <a:spcPct val="110000"/>
              </a:lnSpc>
              <a:spcAft>
                <a:spcPts val="1200"/>
              </a:spcAft>
            </a:pPr>
            <a:endParaRPr lang="en-US" sz="1400">
              <a:solidFill>
                <a:schemeClr val="tx1"/>
              </a:solidFill>
            </a:endParaRPr>
          </a:p>
        </p:txBody>
      </p:sp>
      <p:sp>
        <p:nvSpPr>
          <p:cNvPr id="22" name="Oval 21">
            <a:extLst>
              <a:ext uri="{FF2B5EF4-FFF2-40B4-BE49-F238E27FC236}">
                <a16:creationId xmlns="" xmlns:a16="http://schemas.microsoft.com/office/drawing/2014/main" id="{711215CE-6CC0-4935-B262-E205E1C1214F}"/>
              </a:ext>
            </a:extLst>
          </p:cNvPr>
          <p:cNvSpPr/>
          <p:nvPr/>
        </p:nvSpPr>
        <p:spPr>
          <a:xfrm>
            <a:off x="9704583" y="1609491"/>
            <a:ext cx="572372" cy="56539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3</a:t>
            </a:r>
          </a:p>
        </p:txBody>
      </p:sp>
    </p:spTree>
    <p:extLst>
      <p:ext uri="{BB962C8B-B14F-4D97-AF65-F5344CB8AC3E}">
        <p14:creationId xmlns:p14="http://schemas.microsoft.com/office/powerpoint/2010/main" val="10842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B1DDA7-C52C-4C39-A457-43774185E0AF}"/>
              </a:ext>
            </a:extLst>
          </p:cNvPr>
          <p:cNvSpPr>
            <a:spLocks noGrp="1"/>
          </p:cNvSpPr>
          <p:nvPr>
            <p:ph type="title"/>
          </p:nvPr>
        </p:nvSpPr>
        <p:spPr/>
        <p:txBody>
          <a:bodyPr/>
          <a:lstStyle/>
          <a:p>
            <a:r>
              <a:rPr lang="en-CA"/>
              <a:t>Full Application Overview</a:t>
            </a:r>
          </a:p>
        </p:txBody>
      </p:sp>
      <p:sp>
        <p:nvSpPr>
          <p:cNvPr id="4" name="Arrow: Pentagon 3">
            <a:extLst>
              <a:ext uri="{FF2B5EF4-FFF2-40B4-BE49-F238E27FC236}">
                <a16:creationId xmlns="" xmlns:a16="http://schemas.microsoft.com/office/drawing/2014/main" id="{5AD5BB1E-6C74-4A9C-95F1-140894C42983}"/>
              </a:ext>
            </a:extLst>
          </p:cNvPr>
          <p:cNvSpPr/>
          <p:nvPr/>
        </p:nvSpPr>
        <p:spPr>
          <a:xfrm rot="5400000">
            <a:off x="1854514" y="-363333"/>
            <a:ext cx="788670" cy="37223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How will you Transform Care?</a:t>
            </a:r>
          </a:p>
        </p:txBody>
      </p:sp>
      <p:sp>
        <p:nvSpPr>
          <p:cNvPr id="6" name="Rectangle 5">
            <a:extLst>
              <a:ext uri="{FF2B5EF4-FFF2-40B4-BE49-F238E27FC236}">
                <a16:creationId xmlns="" xmlns:a16="http://schemas.microsoft.com/office/drawing/2014/main" id="{B4D6418B-A41F-4F20-BFA3-613A81D32764}"/>
              </a:ext>
            </a:extLst>
          </p:cNvPr>
          <p:cNvSpPr/>
          <p:nvPr/>
        </p:nvSpPr>
        <p:spPr>
          <a:xfrm>
            <a:off x="387664" y="1892187"/>
            <a:ext cx="372237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ctr"/>
          <a:lstStyle/>
          <a:p>
            <a:pPr marL="285750" indent="-285750">
              <a:lnSpc>
                <a:spcPct val="110000"/>
              </a:lnSpc>
              <a:spcAft>
                <a:spcPts val="1200"/>
              </a:spcAft>
              <a:buFont typeface="Arial" panose="020B0604020202020204" pitchFamily="34" charset="0"/>
              <a:buChar char="•"/>
            </a:pPr>
            <a:r>
              <a:rPr lang="en-US" sz="1400">
                <a:solidFill>
                  <a:schemeClr val="tx1"/>
                </a:solidFill>
              </a:rPr>
              <a:t>Identify between 3 and 5 performance measures your team proposes to use to monitor and track success in Year 1. At least one should pertain specifically to your priority patient population(s).</a:t>
            </a:r>
          </a:p>
          <a:p>
            <a:pPr marL="285750" indent="-285750">
              <a:lnSpc>
                <a:spcPct val="110000"/>
              </a:lnSpc>
              <a:spcAft>
                <a:spcPts val="1200"/>
              </a:spcAft>
              <a:buFont typeface="Arial" panose="020B0604020202020204" pitchFamily="34" charset="0"/>
              <a:buChar char="•"/>
            </a:pPr>
            <a:r>
              <a:rPr lang="en-US" sz="1400">
                <a:solidFill>
                  <a:schemeClr val="tx1"/>
                </a:solidFill>
              </a:rPr>
              <a:t>How will your team provide virtual and digitally enabled care? </a:t>
            </a:r>
          </a:p>
          <a:p>
            <a:pPr marL="285750" indent="-285750">
              <a:lnSpc>
                <a:spcPct val="110000"/>
              </a:lnSpc>
              <a:spcAft>
                <a:spcPts val="1200"/>
              </a:spcAft>
              <a:buFont typeface="Arial" panose="020B0604020202020204" pitchFamily="34" charset="0"/>
              <a:buChar char="•"/>
            </a:pPr>
            <a:r>
              <a:rPr lang="en-US" sz="1400">
                <a:solidFill>
                  <a:schemeClr val="tx1"/>
                </a:solidFill>
              </a:rPr>
              <a:t>How will you address diverse population health needs (Indigenous, Francophone, groups vulnerable to COVID-19, and other identified populations)?</a:t>
            </a:r>
          </a:p>
          <a:p>
            <a:pPr marL="285750" indent="-285750">
              <a:lnSpc>
                <a:spcPct val="110000"/>
              </a:lnSpc>
              <a:spcAft>
                <a:spcPts val="1200"/>
              </a:spcAft>
              <a:buFont typeface="Arial" panose="020B0604020202020204" pitchFamily="34" charset="0"/>
              <a:buChar char="•"/>
            </a:pPr>
            <a:r>
              <a:rPr lang="en-US" sz="1400">
                <a:solidFill>
                  <a:schemeClr val="tx1"/>
                </a:solidFill>
              </a:rPr>
              <a:t>How will you partner, engage, consult or otherwise involve patients, families, and caregivers in care redesign? </a:t>
            </a:r>
          </a:p>
        </p:txBody>
      </p:sp>
      <p:sp>
        <p:nvSpPr>
          <p:cNvPr id="8" name="Oval 7">
            <a:extLst>
              <a:ext uri="{FF2B5EF4-FFF2-40B4-BE49-F238E27FC236}">
                <a16:creationId xmlns="" xmlns:a16="http://schemas.microsoft.com/office/drawing/2014/main" id="{B1D3E159-0630-42B0-B980-21EE042DE37B}"/>
              </a:ext>
            </a:extLst>
          </p:cNvPr>
          <p:cNvSpPr/>
          <p:nvPr/>
        </p:nvSpPr>
        <p:spPr>
          <a:xfrm>
            <a:off x="1962663" y="1609491"/>
            <a:ext cx="572372" cy="56539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4</a:t>
            </a:r>
          </a:p>
        </p:txBody>
      </p:sp>
      <p:sp>
        <p:nvSpPr>
          <p:cNvPr id="12" name="Arrow: Pentagon 11">
            <a:extLst>
              <a:ext uri="{FF2B5EF4-FFF2-40B4-BE49-F238E27FC236}">
                <a16:creationId xmlns="" xmlns:a16="http://schemas.microsoft.com/office/drawing/2014/main" id="{5CB16FD0-F8CA-4301-A7EC-E5966B4BECC9}"/>
              </a:ext>
            </a:extLst>
          </p:cNvPr>
          <p:cNvSpPr/>
          <p:nvPr/>
        </p:nvSpPr>
        <p:spPr>
          <a:xfrm rot="5400000">
            <a:off x="5725474" y="-363333"/>
            <a:ext cx="788670" cy="3722370"/>
          </a:xfrm>
          <a:prstGeom prst="homePlat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Implementation Planning</a:t>
            </a:r>
          </a:p>
        </p:txBody>
      </p:sp>
      <p:sp>
        <p:nvSpPr>
          <p:cNvPr id="14" name="Rectangle 13">
            <a:extLst>
              <a:ext uri="{FF2B5EF4-FFF2-40B4-BE49-F238E27FC236}">
                <a16:creationId xmlns="" xmlns:a16="http://schemas.microsoft.com/office/drawing/2014/main" id="{D1EF3C1C-0D2C-49BB-BE8D-21ED7A92C754}"/>
              </a:ext>
            </a:extLst>
          </p:cNvPr>
          <p:cNvSpPr/>
          <p:nvPr/>
        </p:nvSpPr>
        <p:spPr>
          <a:xfrm>
            <a:off x="4258624" y="1892187"/>
            <a:ext cx="372237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ctr"/>
          <a:lstStyle/>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your implementation plan? </a:t>
            </a:r>
          </a:p>
          <a:p>
            <a:pPr marL="285750" marR="0" indent="-285750">
              <a:lnSpc>
                <a:spcPct val="107000"/>
              </a:lnSpc>
              <a:spcBef>
                <a:spcPts val="0"/>
              </a:spcBef>
              <a:spcAft>
                <a:spcPts val="600"/>
              </a:spcAft>
              <a:buFont typeface="Arial" panose="020B0604020202020204" pitchFamily="34" charset="0"/>
              <a:buChar char="•"/>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non-financial resources or supports would your team find most helpful? </a:t>
            </a:r>
            <a:endParaRPr lang="en-US" sz="1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Have you identified any systemic barriers or facilitators for change?</a:t>
            </a:r>
          </a:p>
          <a:p>
            <a:pPr marL="0" marR="0">
              <a:lnSpc>
                <a:spcPct val="107000"/>
              </a:lnSpc>
              <a:spcBef>
                <a:spcPts val="0"/>
              </a:spcBef>
              <a:spcAft>
                <a:spcPts val="600"/>
              </a:spcAft>
            </a:pP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 xmlns:a16="http://schemas.microsoft.com/office/drawing/2014/main" id="{7742C4C9-3479-4267-8582-CD587A31561E}"/>
              </a:ext>
            </a:extLst>
          </p:cNvPr>
          <p:cNvSpPr/>
          <p:nvPr/>
        </p:nvSpPr>
        <p:spPr>
          <a:xfrm>
            <a:off x="5833623" y="1609491"/>
            <a:ext cx="572372" cy="56539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5</a:t>
            </a:r>
          </a:p>
        </p:txBody>
      </p:sp>
      <p:sp>
        <p:nvSpPr>
          <p:cNvPr id="18" name="Arrow: Pentagon 17">
            <a:extLst>
              <a:ext uri="{FF2B5EF4-FFF2-40B4-BE49-F238E27FC236}">
                <a16:creationId xmlns="" xmlns:a16="http://schemas.microsoft.com/office/drawing/2014/main" id="{5265B254-D4AE-4C5C-B76F-D85CEA2F6E03}"/>
              </a:ext>
            </a:extLst>
          </p:cNvPr>
          <p:cNvSpPr/>
          <p:nvPr/>
        </p:nvSpPr>
        <p:spPr>
          <a:xfrm rot="5400000">
            <a:off x="9596434" y="-363333"/>
            <a:ext cx="788670" cy="3722370"/>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Membership Approval</a:t>
            </a:r>
          </a:p>
        </p:txBody>
      </p:sp>
      <p:sp>
        <p:nvSpPr>
          <p:cNvPr id="20" name="Rectangle 19">
            <a:extLst>
              <a:ext uri="{FF2B5EF4-FFF2-40B4-BE49-F238E27FC236}">
                <a16:creationId xmlns="" xmlns:a16="http://schemas.microsoft.com/office/drawing/2014/main" id="{7B7052D5-214D-4798-89D8-D03B908C80C1}"/>
              </a:ext>
            </a:extLst>
          </p:cNvPr>
          <p:cNvSpPr/>
          <p:nvPr/>
        </p:nvSpPr>
        <p:spPr>
          <a:xfrm>
            <a:off x="8129584" y="1892187"/>
            <a:ext cx="372237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ctr"/>
          <a:lstStyle/>
          <a:p>
            <a:pPr marL="285750" indent="-285750">
              <a:lnSpc>
                <a:spcPct val="110000"/>
              </a:lnSpc>
              <a:spcAft>
                <a:spcPts val="1200"/>
              </a:spcAft>
              <a:buFont typeface="Arial" panose="020B0604020202020204" pitchFamily="34" charset="0"/>
              <a:buChar char="•"/>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have every member of your team sign this application. For organizations, board chair sign-off is required. </a:t>
            </a:r>
            <a:r>
              <a:rPr lang="en-US"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signing this section, you indicate that you have taken appropriate steps to ensure that the content of this application is accurate and complete.</a:t>
            </a:r>
          </a:p>
          <a:p>
            <a:pPr marL="285750" indent="-285750">
              <a:lnSpc>
                <a:spcPct val="110000"/>
              </a:lnSpc>
              <a:spcAft>
                <a:spcPts val="1200"/>
              </a:spcAft>
              <a:buFont typeface="Arial" panose="020B0604020202020204" pitchFamily="34" charset="0"/>
              <a:buChar char="•"/>
            </a:pPr>
            <a:endParaRPr lang="en-CA" sz="1400">
              <a:solidFill>
                <a:schemeClr val="tx1"/>
              </a:solidFill>
              <a:latin typeface="Calibri" panose="020F0502020204030204" pitchFamily="34" charset="0"/>
              <a:cs typeface="Times New Roman" panose="02020603050405020304" pitchFamily="18" charset="0"/>
            </a:endParaRPr>
          </a:p>
          <a:p>
            <a:pPr marL="285750" indent="-285750">
              <a:lnSpc>
                <a:spcPct val="110000"/>
              </a:lnSpc>
              <a:spcAft>
                <a:spcPts val="1200"/>
              </a:spcAft>
              <a:buFont typeface="Arial" panose="020B0604020202020204" pitchFamily="34" charset="0"/>
              <a:buChar char="•"/>
            </a:pPr>
            <a:endParaRPr lang="en-US" sz="1400">
              <a:solidFill>
                <a:schemeClr val="tx1"/>
              </a:solidFill>
              <a:latin typeface="Calibri" panose="020F0502020204030204" pitchFamily="34" charset="0"/>
              <a:cs typeface="Times New Roman" panose="02020603050405020304" pitchFamily="18" charset="0"/>
            </a:endParaRPr>
          </a:p>
        </p:txBody>
      </p:sp>
      <p:sp>
        <p:nvSpPr>
          <p:cNvPr id="22" name="Oval 21">
            <a:extLst>
              <a:ext uri="{FF2B5EF4-FFF2-40B4-BE49-F238E27FC236}">
                <a16:creationId xmlns="" xmlns:a16="http://schemas.microsoft.com/office/drawing/2014/main" id="{711215CE-6CC0-4935-B262-E205E1C1214F}"/>
              </a:ext>
            </a:extLst>
          </p:cNvPr>
          <p:cNvSpPr/>
          <p:nvPr/>
        </p:nvSpPr>
        <p:spPr>
          <a:xfrm>
            <a:off x="9704583" y="1609491"/>
            <a:ext cx="572372" cy="56539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6</a:t>
            </a:r>
          </a:p>
        </p:txBody>
      </p:sp>
    </p:spTree>
    <p:extLst>
      <p:ext uri="{BB962C8B-B14F-4D97-AF65-F5344CB8AC3E}">
        <p14:creationId xmlns:p14="http://schemas.microsoft.com/office/powerpoint/2010/main" val="2965270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A96515-8648-4A3B-B0FE-387B905A6258}"/>
              </a:ext>
            </a:extLst>
          </p:cNvPr>
          <p:cNvSpPr>
            <a:spLocks noGrp="1"/>
          </p:cNvSpPr>
          <p:nvPr>
            <p:ph type="title"/>
          </p:nvPr>
        </p:nvSpPr>
        <p:spPr/>
        <p:txBody>
          <a:bodyPr/>
          <a:lstStyle/>
          <a:p>
            <a:r>
              <a:rPr lang="en-CA" dirty="0"/>
              <a:t>Elgin OHT Model </a:t>
            </a:r>
          </a:p>
        </p:txBody>
      </p:sp>
      <p:sp>
        <p:nvSpPr>
          <p:cNvPr id="5" name="Content Placeholder 4">
            <a:extLst>
              <a:ext uri="{FF2B5EF4-FFF2-40B4-BE49-F238E27FC236}">
                <a16:creationId xmlns="" xmlns:a16="http://schemas.microsoft.com/office/drawing/2014/main" id="{2CADF3A5-D39B-4E0D-B624-54699C4BDA8B}"/>
              </a:ext>
            </a:extLst>
          </p:cNvPr>
          <p:cNvSpPr>
            <a:spLocks noGrp="1"/>
          </p:cNvSpPr>
          <p:nvPr>
            <p:ph type="body" sz="half" idx="2"/>
          </p:nvPr>
        </p:nvSpPr>
        <p:spPr/>
        <p:txBody>
          <a:bodyPr/>
          <a:lstStyle/>
          <a:p>
            <a:pPr marL="0" indent="0">
              <a:buNone/>
            </a:pPr>
            <a:endParaRPr lang="en-CA"/>
          </a:p>
        </p:txBody>
      </p:sp>
      <p:sp>
        <p:nvSpPr>
          <p:cNvPr id="3" name="Rectangle 2">
            <a:extLst>
              <a:ext uri="{FF2B5EF4-FFF2-40B4-BE49-F238E27FC236}">
                <a16:creationId xmlns="" xmlns:a16="http://schemas.microsoft.com/office/drawing/2014/main" id="{4855137B-B313-40CA-AAEE-817CFEB80058}"/>
              </a:ext>
            </a:extLst>
          </p:cNvPr>
          <p:cNvSpPr/>
          <p:nvPr/>
        </p:nvSpPr>
        <p:spPr>
          <a:xfrm rot="5400000" flipV="1">
            <a:off x="3373786" y="4387796"/>
            <a:ext cx="4894687"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a:solidFill>
                <a:prstClr val="white"/>
              </a:solidFill>
              <a:latin typeface="Calibri" panose="020F0502020204030204"/>
            </a:endParaRPr>
          </a:p>
        </p:txBody>
      </p:sp>
      <p:sp>
        <p:nvSpPr>
          <p:cNvPr id="7" name="TextBox 6">
            <a:extLst>
              <a:ext uri="{FF2B5EF4-FFF2-40B4-BE49-F238E27FC236}">
                <a16:creationId xmlns="" xmlns:a16="http://schemas.microsoft.com/office/drawing/2014/main" id="{E487B4B3-AA6A-4F05-8D48-649E510F325C}"/>
              </a:ext>
            </a:extLst>
          </p:cNvPr>
          <p:cNvSpPr txBox="1"/>
          <p:nvPr/>
        </p:nvSpPr>
        <p:spPr>
          <a:xfrm>
            <a:off x="6348013" y="3295651"/>
            <a:ext cx="5413430" cy="369332"/>
          </a:xfrm>
          <a:prstGeom prst="rect">
            <a:avLst/>
          </a:prstGeom>
          <a:noFill/>
        </p:spPr>
        <p:txBody>
          <a:bodyPr wrap="square" rtlCol="0">
            <a:spAutoFit/>
          </a:bodyPr>
          <a:lstStyle/>
          <a:p>
            <a:pPr>
              <a:defRPr/>
            </a:pPr>
            <a:r>
              <a:rPr lang="en-US"/>
              <a:t>Overview: Collaborative Decision-Making Arrangements</a:t>
            </a:r>
            <a:endParaRPr lang="en-US" dirty="0"/>
          </a:p>
        </p:txBody>
      </p:sp>
      <p:sp>
        <p:nvSpPr>
          <p:cNvPr id="9" name="Oval 8">
            <a:extLst>
              <a:ext uri="{FF2B5EF4-FFF2-40B4-BE49-F238E27FC236}">
                <a16:creationId xmlns="" xmlns:a16="http://schemas.microsoft.com/office/drawing/2014/main" id="{C032E541-0477-4EED-A4FA-2B58960BDB33}"/>
              </a:ext>
            </a:extLst>
          </p:cNvPr>
          <p:cNvSpPr/>
          <p:nvPr/>
        </p:nvSpPr>
        <p:spPr>
          <a:xfrm>
            <a:off x="5461669" y="1963311"/>
            <a:ext cx="720000" cy="720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sz="2400">
                <a:solidFill>
                  <a:schemeClr val="accent4">
                    <a:lumMod val="75000"/>
                  </a:schemeClr>
                </a:solidFill>
                <a:latin typeface="Calibri" panose="020F0502020204030204"/>
              </a:rPr>
              <a:t>1</a:t>
            </a:r>
          </a:p>
        </p:txBody>
      </p:sp>
      <p:sp>
        <p:nvSpPr>
          <p:cNvPr id="11" name="Oval 10">
            <a:extLst>
              <a:ext uri="{FF2B5EF4-FFF2-40B4-BE49-F238E27FC236}">
                <a16:creationId xmlns="" xmlns:a16="http://schemas.microsoft.com/office/drawing/2014/main" id="{FFE8D712-CF11-4968-96DC-0EB8E385E3C6}"/>
              </a:ext>
            </a:extLst>
          </p:cNvPr>
          <p:cNvSpPr/>
          <p:nvPr/>
        </p:nvSpPr>
        <p:spPr>
          <a:xfrm>
            <a:off x="5483988" y="3120317"/>
            <a:ext cx="720000" cy="720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a:solidFill>
                  <a:schemeClr val="accent4">
                    <a:lumMod val="75000"/>
                  </a:schemeClr>
                </a:solidFill>
                <a:latin typeface="Calibri" panose="020F0502020204030204"/>
              </a:rPr>
              <a:t>2</a:t>
            </a:r>
            <a:endParaRPr lang="en-CA" sz="2400">
              <a:solidFill>
                <a:schemeClr val="accent4">
                  <a:lumMod val="75000"/>
                </a:schemeClr>
              </a:solidFill>
              <a:latin typeface="Calibri" panose="020F0502020204030204"/>
            </a:endParaRPr>
          </a:p>
        </p:txBody>
      </p:sp>
      <p:sp>
        <p:nvSpPr>
          <p:cNvPr id="13" name="TextBox 12">
            <a:extLst>
              <a:ext uri="{FF2B5EF4-FFF2-40B4-BE49-F238E27FC236}">
                <a16:creationId xmlns="" xmlns:a16="http://schemas.microsoft.com/office/drawing/2014/main" id="{B1C78E35-90B7-4732-B1CA-77CBC7C5579F}"/>
              </a:ext>
            </a:extLst>
          </p:cNvPr>
          <p:cNvSpPr txBox="1"/>
          <p:nvPr/>
        </p:nvSpPr>
        <p:spPr>
          <a:xfrm>
            <a:off x="6348013" y="2064111"/>
            <a:ext cx="4513984" cy="646331"/>
          </a:xfrm>
          <a:prstGeom prst="rect">
            <a:avLst/>
          </a:prstGeom>
          <a:noFill/>
        </p:spPr>
        <p:txBody>
          <a:bodyPr wrap="square" rtlCol="0">
            <a:spAutoFit/>
          </a:bodyPr>
          <a:lstStyle/>
          <a:p>
            <a:pPr>
              <a:defRPr/>
            </a:pPr>
            <a:r>
              <a:rPr lang="en-US" dirty="0"/>
              <a:t>Overview of the Elgin OHT Vision, Values, Guiding Principles, and Features</a:t>
            </a:r>
          </a:p>
        </p:txBody>
      </p:sp>
    </p:spTree>
    <p:extLst>
      <p:ext uri="{BB962C8B-B14F-4D97-AF65-F5344CB8AC3E}">
        <p14:creationId xmlns:p14="http://schemas.microsoft.com/office/powerpoint/2010/main" val="197780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D24F9F-D9A3-4007-BAB2-C0FF6F636072}"/>
              </a:ext>
            </a:extLst>
          </p:cNvPr>
          <p:cNvSpPr/>
          <p:nvPr/>
        </p:nvSpPr>
        <p:spPr>
          <a:xfrm rot="16200000">
            <a:off x="7869586" y="2482214"/>
            <a:ext cx="5907091" cy="2321355"/>
          </a:xfrm>
          <a:prstGeom prst="rect">
            <a:avLst/>
          </a:prstGeom>
          <a:solidFill>
            <a:srgbClr val="EDE2F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600">
                <a:solidFill>
                  <a:srgbClr val="7030A0"/>
                </a:solidFill>
              </a:rPr>
              <a:t> </a:t>
            </a:r>
          </a:p>
        </p:txBody>
      </p:sp>
      <p:sp>
        <p:nvSpPr>
          <p:cNvPr id="152" name="Rectangle 151">
            <a:extLst>
              <a:ext uri="{FF2B5EF4-FFF2-40B4-BE49-F238E27FC236}">
                <a16:creationId xmlns="" xmlns:a16="http://schemas.microsoft.com/office/drawing/2014/main" id="{FA13AC41-738C-4770-B1C9-9E0EB04B2F8E}"/>
              </a:ext>
            </a:extLst>
          </p:cNvPr>
          <p:cNvSpPr/>
          <p:nvPr/>
        </p:nvSpPr>
        <p:spPr>
          <a:xfrm>
            <a:off x="10856073" y="5688931"/>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r>
              <a:rPr lang="en-CA" sz="1100">
                <a:solidFill>
                  <a:srgbClr val="7030A0"/>
                </a:solidFill>
                <a:latin typeface="Calibri" panose="020F0502020204030204"/>
              </a:rPr>
              <a:t>Specialist Services </a:t>
            </a:r>
          </a:p>
        </p:txBody>
      </p:sp>
      <p:pic>
        <p:nvPicPr>
          <p:cNvPr id="153" name="Graphic 152">
            <a:extLst>
              <a:ext uri="{FF2B5EF4-FFF2-40B4-BE49-F238E27FC236}">
                <a16:creationId xmlns="" xmlns:a16="http://schemas.microsoft.com/office/drawing/2014/main" id="{486BCD70-D714-457D-A0AC-AD5470E826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1238311" y="5786097"/>
            <a:ext cx="361950" cy="361950"/>
          </a:xfrm>
          <a:prstGeom prst="rect">
            <a:avLst/>
          </a:prstGeom>
        </p:spPr>
      </p:pic>
      <p:sp>
        <p:nvSpPr>
          <p:cNvPr id="156" name="Rectangle 155">
            <a:extLst>
              <a:ext uri="{FF2B5EF4-FFF2-40B4-BE49-F238E27FC236}">
                <a16:creationId xmlns="" xmlns:a16="http://schemas.microsoft.com/office/drawing/2014/main" id="{A9981E5D-9CEB-41F9-9E12-D97E409D103B}"/>
              </a:ext>
            </a:extLst>
          </p:cNvPr>
          <p:cNvSpPr/>
          <p:nvPr/>
        </p:nvSpPr>
        <p:spPr>
          <a:xfrm>
            <a:off x="9716347" y="3660140"/>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defTabSz="457200"/>
            <a:r>
              <a:rPr lang="en-CA" sz="900">
                <a:solidFill>
                  <a:srgbClr val="7030A0"/>
                </a:solidFill>
                <a:latin typeface="Calibri" panose="020F0502020204030204"/>
              </a:rPr>
              <a:t>Long Term Care and Supportive Residences</a:t>
            </a:r>
          </a:p>
        </p:txBody>
      </p:sp>
      <p:pic>
        <p:nvPicPr>
          <p:cNvPr id="158" name="Graphic 157">
            <a:extLst>
              <a:ext uri="{FF2B5EF4-FFF2-40B4-BE49-F238E27FC236}">
                <a16:creationId xmlns="" xmlns:a16="http://schemas.microsoft.com/office/drawing/2014/main" id="{45BA625B-1C48-49D5-A976-7D75A42DF5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10111801" y="3754648"/>
            <a:ext cx="361950" cy="361950"/>
          </a:xfrm>
          <a:prstGeom prst="rect">
            <a:avLst/>
          </a:prstGeom>
        </p:spPr>
      </p:pic>
      <p:sp>
        <p:nvSpPr>
          <p:cNvPr id="140" name="Rectangle 139">
            <a:extLst>
              <a:ext uri="{FF2B5EF4-FFF2-40B4-BE49-F238E27FC236}">
                <a16:creationId xmlns="" xmlns:a16="http://schemas.microsoft.com/office/drawing/2014/main" id="{8D761ABA-B643-4D67-895B-6864FFAAF8A1}"/>
              </a:ext>
            </a:extLst>
          </p:cNvPr>
          <p:cNvSpPr/>
          <p:nvPr/>
        </p:nvSpPr>
        <p:spPr>
          <a:xfrm>
            <a:off x="10845552" y="2814425"/>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endParaRPr lang="en-CA" sz="1100">
              <a:solidFill>
                <a:srgbClr val="7030A0"/>
              </a:solidFill>
              <a:latin typeface="Calibri" panose="020F0502020204030204"/>
            </a:endParaRPr>
          </a:p>
          <a:p>
            <a:pPr algn="ctr" defTabSz="457200"/>
            <a:r>
              <a:rPr lang="en-CA" sz="1100">
                <a:solidFill>
                  <a:srgbClr val="7030A0"/>
                </a:solidFill>
                <a:latin typeface="Calibri" panose="020F0502020204030204"/>
              </a:rPr>
              <a:t>Community Support Services </a:t>
            </a:r>
          </a:p>
        </p:txBody>
      </p:sp>
      <p:sp>
        <p:nvSpPr>
          <p:cNvPr id="131" name="Rectangle 130">
            <a:extLst>
              <a:ext uri="{FF2B5EF4-FFF2-40B4-BE49-F238E27FC236}">
                <a16:creationId xmlns="" xmlns:a16="http://schemas.microsoft.com/office/drawing/2014/main" id="{7DA8B371-35E8-4147-A0E9-01A0E5B63CA5}"/>
              </a:ext>
            </a:extLst>
          </p:cNvPr>
          <p:cNvSpPr/>
          <p:nvPr/>
        </p:nvSpPr>
        <p:spPr>
          <a:xfrm>
            <a:off x="9712987" y="1950204"/>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r>
              <a:rPr lang="en-CA" sz="1100">
                <a:solidFill>
                  <a:srgbClr val="7030A0"/>
                </a:solidFill>
                <a:latin typeface="Calibri" panose="020F0502020204030204"/>
              </a:rPr>
              <a:t>Acute Care</a:t>
            </a:r>
          </a:p>
        </p:txBody>
      </p:sp>
      <p:pic>
        <p:nvPicPr>
          <p:cNvPr id="132" name="Graphic 131">
            <a:extLst>
              <a:ext uri="{FF2B5EF4-FFF2-40B4-BE49-F238E27FC236}">
                <a16:creationId xmlns="" xmlns:a16="http://schemas.microsoft.com/office/drawing/2014/main" id="{7539B475-06E1-4BE2-9153-CEEE5693AF1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10100467" y="2044712"/>
            <a:ext cx="361950" cy="361950"/>
          </a:xfrm>
          <a:prstGeom prst="rect">
            <a:avLst/>
          </a:prstGeom>
        </p:spPr>
      </p:pic>
      <p:sp>
        <p:nvSpPr>
          <p:cNvPr id="5" name="Slide Number Placeholder 4">
            <a:extLst>
              <a:ext uri="{FF2B5EF4-FFF2-40B4-BE49-F238E27FC236}">
                <a16:creationId xmlns="" xmlns:a16="http://schemas.microsoft.com/office/drawing/2014/main" id="{7A63894B-4395-49A9-986C-A813DEBD58FB}"/>
              </a:ext>
            </a:extLst>
          </p:cNvPr>
          <p:cNvSpPr>
            <a:spLocks noGrp="1"/>
          </p:cNvSpPr>
          <p:nvPr>
            <p:ph type="sldNum" sz="quarter" idx="4294967295"/>
          </p:nvPr>
        </p:nvSpPr>
        <p:spPr>
          <a:xfrm>
            <a:off x="10880725" y="6330950"/>
            <a:ext cx="1311275" cy="365125"/>
          </a:xfrm>
        </p:spPr>
        <p:txBody>
          <a:bodyPr/>
          <a:lstStyle/>
          <a:p>
            <a:pPr algn="r" defTabSz="457200">
              <a:defRPr/>
            </a:pPr>
            <a:fld id="{330EA680-D336-4FF7-8B7A-9848BB0A1C32}" type="slidenum">
              <a:rPr lang="en-US" sz="788" smtClean="0">
                <a:solidFill>
                  <a:srgbClr val="7030A0"/>
                </a:solidFill>
              </a:rPr>
              <a:pPr algn="r" defTabSz="457200">
                <a:defRPr/>
              </a:pPr>
              <a:t>13</a:t>
            </a:fld>
            <a:endParaRPr lang="en-US" sz="788">
              <a:solidFill>
                <a:srgbClr val="7030A0"/>
              </a:solidFill>
            </a:endParaRPr>
          </a:p>
        </p:txBody>
      </p:sp>
      <p:sp>
        <p:nvSpPr>
          <p:cNvPr id="26" name="Rectangle 25">
            <a:extLst>
              <a:ext uri="{FF2B5EF4-FFF2-40B4-BE49-F238E27FC236}">
                <a16:creationId xmlns="" xmlns:a16="http://schemas.microsoft.com/office/drawing/2014/main" id="{22763B13-9D47-49D5-B1B8-313BE7B27DF9}"/>
              </a:ext>
            </a:extLst>
          </p:cNvPr>
          <p:cNvSpPr/>
          <p:nvPr/>
        </p:nvSpPr>
        <p:spPr>
          <a:xfrm>
            <a:off x="10853257" y="1096543"/>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r>
              <a:rPr lang="en-CA" sz="1100">
                <a:solidFill>
                  <a:srgbClr val="7030A0"/>
                </a:solidFill>
                <a:latin typeface="Calibri" panose="020F0502020204030204"/>
              </a:rPr>
              <a:t>Primary Care</a:t>
            </a:r>
          </a:p>
        </p:txBody>
      </p:sp>
      <p:pic>
        <p:nvPicPr>
          <p:cNvPr id="32" name="Graphic 31">
            <a:extLst>
              <a:ext uri="{FF2B5EF4-FFF2-40B4-BE49-F238E27FC236}">
                <a16:creationId xmlns="" xmlns:a16="http://schemas.microsoft.com/office/drawing/2014/main" id="{31CE7400-C756-407F-BF83-843D4E4DF3B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p:blipFill>
        <p:spPr>
          <a:xfrm>
            <a:off x="11218899" y="1182373"/>
            <a:ext cx="361950" cy="377125"/>
          </a:xfrm>
          <a:prstGeom prst="rect">
            <a:avLst/>
          </a:prstGeom>
        </p:spPr>
      </p:pic>
      <p:sp>
        <p:nvSpPr>
          <p:cNvPr id="70" name="Rectangle 69">
            <a:extLst>
              <a:ext uri="{FF2B5EF4-FFF2-40B4-BE49-F238E27FC236}">
                <a16:creationId xmlns="" xmlns:a16="http://schemas.microsoft.com/office/drawing/2014/main" id="{A3DED5A5-B679-4DB8-992C-2DC3FDFDDFD5}"/>
              </a:ext>
            </a:extLst>
          </p:cNvPr>
          <p:cNvSpPr/>
          <p:nvPr/>
        </p:nvSpPr>
        <p:spPr>
          <a:xfrm>
            <a:off x="9662451" y="477390"/>
            <a:ext cx="2321356" cy="2755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CA" sz="1100" b="1"/>
              <a:t>OHT Ecosystem</a:t>
            </a:r>
          </a:p>
        </p:txBody>
      </p:sp>
      <p:sp>
        <p:nvSpPr>
          <p:cNvPr id="139" name="Rectangle 138">
            <a:extLst>
              <a:ext uri="{FF2B5EF4-FFF2-40B4-BE49-F238E27FC236}">
                <a16:creationId xmlns="" xmlns:a16="http://schemas.microsoft.com/office/drawing/2014/main" id="{6C15239B-FEEC-44B0-B977-8EF533D88E76}"/>
              </a:ext>
            </a:extLst>
          </p:cNvPr>
          <p:cNvSpPr/>
          <p:nvPr/>
        </p:nvSpPr>
        <p:spPr>
          <a:xfrm rot="16200000">
            <a:off x="533877" y="4760262"/>
            <a:ext cx="1513148" cy="2316041"/>
          </a:xfrm>
          <a:prstGeom prst="rect">
            <a:avLst/>
          </a:prstGeom>
          <a:solidFill>
            <a:srgbClr val="F0F9E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tIns="182880" bIns="182880" numCol="1" rtlCol="0" anchor="ctr" anchorCtr="0"/>
          <a:lstStyle/>
          <a:p>
            <a:pPr marL="171450" indent="-171450">
              <a:spcAft>
                <a:spcPts val="1200"/>
              </a:spcAft>
              <a:buFont typeface="Arial" panose="020B0604020202020204" pitchFamily="34" charset="0"/>
              <a:buChar char="•"/>
            </a:pPr>
            <a:r>
              <a:rPr lang="en-US" sz="1100">
                <a:solidFill>
                  <a:schemeClr val="tx1"/>
                </a:solidFill>
              </a:rPr>
              <a:t>Respect and Trust</a:t>
            </a:r>
          </a:p>
          <a:p>
            <a:pPr marL="171450" indent="-171450">
              <a:spcAft>
                <a:spcPts val="1200"/>
              </a:spcAft>
              <a:buFont typeface="Arial" panose="020B0604020202020204" pitchFamily="34" charset="0"/>
              <a:buChar char="•"/>
            </a:pPr>
            <a:r>
              <a:rPr lang="en-US" sz="1100">
                <a:solidFill>
                  <a:schemeClr val="tx1"/>
                </a:solidFill>
              </a:rPr>
              <a:t>Accountability and Integrity</a:t>
            </a:r>
          </a:p>
          <a:p>
            <a:pPr marL="171450" indent="-171450">
              <a:spcAft>
                <a:spcPts val="1200"/>
              </a:spcAft>
              <a:buFont typeface="Arial" panose="020B0604020202020204" pitchFamily="34" charset="0"/>
              <a:buChar char="•"/>
            </a:pPr>
            <a:r>
              <a:rPr lang="en-US" sz="1100">
                <a:solidFill>
                  <a:schemeClr val="tx1"/>
                </a:solidFill>
              </a:rPr>
              <a:t>Diversity and Inclusion </a:t>
            </a:r>
          </a:p>
        </p:txBody>
      </p:sp>
      <p:sp>
        <p:nvSpPr>
          <p:cNvPr id="141" name="Rectangle 140">
            <a:extLst>
              <a:ext uri="{FF2B5EF4-FFF2-40B4-BE49-F238E27FC236}">
                <a16:creationId xmlns="" xmlns:a16="http://schemas.microsoft.com/office/drawing/2014/main" id="{46F8F29E-F39C-4DBC-B845-CA27F345F110}"/>
              </a:ext>
            </a:extLst>
          </p:cNvPr>
          <p:cNvSpPr/>
          <p:nvPr/>
        </p:nvSpPr>
        <p:spPr>
          <a:xfrm>
            <a:off x="141556" y="4662710"/>
            <a:ext cx="2316042" cy="511361"/>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sz="1200" b="1"/>
              <a:t>Values</a:t>
            </a:r>
          </a:p>
          <a:p>
            <a:pPr algn="ctr"/>
            <a:r>
              <a:rPr lang="en-CA" sz="1050" i="1"/>
              <a:t>Our shared beliefs that guide our actions </a:t>
            </a:r>
          </a:p>
        </p:txBody>
      </p:sp>
      <p:sp>
        <p:nvSpPr>
          <p:cNvPr id="142" name="Rectangle 141">
            <a:extLst>
              <a:ext uri="{FF2B5EF4-FFF2-40B4-BE49-F238E27FC236}">
                <a16:creationId xmlns="" xmlns:a16="http://schemas.microsoft.com/office/drawing/2014/main" id="{15CDFCD8-412C-4C9D-AFF5-578335AE973C}"/>
              </a:ext>
            </a:extLst>
          </p:cNvPr>
          <p:cNvSpPr/>
          <p:nvPr/>
        </p:nvSpPr>
        <p:spPr>
          <a:xfrm rot="16200000">
            <a:off x="433968" y="608917"/>
            <a:ext cx="1723887" cy="2314384"/>
          </a:xfrm>
          <a:prstGeom prst="rect">
            <a:avLst/>
          </a:prstGeom>
          <a:solidFill>
            <a:srgbClr val="F0F9E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82880" tIns="182880" rIns="91440" bIns="182880" numCol="1" rtlCol="0" anchor="t"/>
          <a:lstStyle/>
          <a:p>
            <a:pPr marL="171450" indent="-171450">
              <a:spcAft>
                <a:spcPts val="1200"/>
              </a:spcAft>
              <a:buFont typeface="Arial" panose="020B0604020202020204" pitchFamily="34" charset="0"/>
              <a:buChar char="•"/>
            </a:pPr>
            <a:endParaRPr lang="en-US" sz="700">
              <a:solidFill>
                <a:schemeClr val="tx1"/>
              </a:solidFill>
              <a:latin typeface="Calibri" panose="020F0502020204030204" pitchFamily="34" charset="0"/>
            </a:endParaRPr>
          </a:p>
          <a:p>
            <a:pPr marL="171450" indent="-171450">
              <a:spcAft>
                <a:spcPts val="1200"/>
              </a:spcAft>
              <a:buFont typeface="Arial" panose="020B0604020202020204" pitchFamily="34" charset="0"/>
              <a:buChar char="•"/>
            </a:pPr>
            <a:r>
              <a:rPr lang="en-US" sz="1100">
                <a:solidFill>
                  <a:schemeClr val="tx1"/>
                </a:solidFill>
                <a:latin typeface="Calibri" panose="020F0502020204030204" pitchFamily="34" charset="0"/>
              </a:rPr>
              <a:t>Person-Centric and Holistic</a:t>
            </a:r>
          </a:p>
          <a:p>
            <a:pPr marL="171450" indent="-171450">
              <a:spcAft>
                <a:spcPts val="1200"/>
              </a:spcAft>
              <a:buFont typeface="Arial" panose="020B0604020202020204" pitchFamily="34" charset="0"/>
              <a:buChar char="•"/>
            </a:pPr>
            <a:r>
              <a:rPr lang="en-US" sz="1100">
                <a:solidFill>
                  <a:schemeClr val="tx1"/>
                </a:solidFill>
                <a:latin typeface="Calibri" panose="020F0502020204030204" pitchFamily="34" charset="0"/>
              </a:rPr>
              <a:t>Innovation and Courage</a:t>
            </a:r>
          </a:p>
          <a:p>
            <a:pPr marL="171450" indent="-171450">
              <a:spcAft>
                <a:spcPts val="1200"/>
              </a:spcAft>
              <a:buFont typeface="Arial" panose="020B0604020202020204" pitchFamily="34" charset="0"/>
              <a:buChar char="•"/>
            </a:pPr>
            <a:r>
              <a:rPr lang="en-US" sz="1100">
                <a:solidFill>
                  <a:schemeClr val="tx1"/>
                </a:solidFill>
                <a:latin typeface="Calibri" panose="020F0502020204030204" pitchFamily="34" charset="0"/>
              </a:rPr>
              <a:t>Collaboration and Meaningful Engagement</a:t>
            </a:r>
          </a:p>
        </p:txBody>
      </p:sp>
      <p:sp>
        <p:nvSpPr>
          <p:cNvPr id="143" name="Rectangle 142">
            <a:extLst>
              <a:ext uri="{FF2B5EF4-FFF2-40B4-BE49-F238E27FC236}">
                <a16:creationId xmlns="" xmlns:a16="http://schemas.microsoft.com/office/drawing/2014/main" id="{400EA25E-A7CA-47E4-8040-248345788974}"/>
              </a:ext>
            </a:extLst>
          </p:cNvPr>
          <p:cNvSpPr/>
          <p:nvPr/>
        </p:nvSpPr>
        <p:spPr>
          <a:xfrm>
            <a:off x="132430" y="529524"/>
            <a:ext cx="2325167" cy="377903"/>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sz="1200" b="1"/>
              <a:t>Guiding Principles</a:t>
            </a:r>
          </a:p>
          <a:p>
            <a:pPr algn="ctr"/>
            <a:r>
              <a:rPr lang="en-CA" sz="1050" i="1"/>
              <a:t>How we will work together</a:t>
            </a:r>
          </a:p>
        </p:txBody>
      </p:sp>
      <p:sp>
        <p:nvSpPr>
          <p:cNvPr id="164" name="Rectangle 163">
            <a:extLst>
              <a:ext uri="{FF2B5EF4-FFF2-40B4-BE49-F238E27FC236}">
                <a16:creationId xmlns="" xmlns:a16="http://schemas.microsoft.com/office/drawing/2014/main" id="{2EE52B10-3937-4C1A-8412-220DD0A221FB}"/>
              </a:ext>
            </a:extLst>
          </p:cNvPr>
          <p:cNvSpPr/>
          <p:nvPr/>
        </p:nvSpPr>
        <p:spPr>
          <a:xfrm>
            <a:off x="132430" y="113693"/>
            <a:ext cx="11851376" cy="31068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bg1"/>
                </a:solidFill>
              </a:rPr>
              <a:t>Shared Vision, Guiding Principles and Values for designing and planning the Elgin Ontario Health Team </a:t>
            </a:r>
          </a:p>
        </p:txBody>
      </p:sp>
      <p:sp>
        <p:nvSpPr>
          <p:cNvPr id="53" name="TextBox 52">
            <a:extLst>
              <a:ext uri="{FF2B5EF4-FFF2-40B4-BE49-F238E27FC236}">
                <a16:creationId xmlns="" xmlns:a16="http://schemas.microsoft.com/office/drawing/2014/main" id="{F28F4BE6-DAEF-420F-BB93-E6C7FA294033}"/>
              </a:ext>
            </a:extLst>
          </p:cNvPr>
          <p:cNvSpPr txBox="1"/>
          <p:nvPr/>
        </p:nvSpPr>
        <p:spPr>
          <a:xfrm>
            <a:off x="9662451" y="763000"/>
            <a:ext cx="2321355" cy="276999"/>
          </a:xfrm>
          <a:prstGeom prst="rect">
            <a:avLst/>
          </a:prstGeom>
          <a:noFill/>
        </p:spPr>
        <p:txBody>
          <a:bodyPr wrap="square" rtlCol="0">
            <a:spAutoFit/>
          </a:bodyPr>
          <a:lstStyle/>
          <a:p>
            <a:pPr algn="ctr"/>
            <a:r>
              <a:rPr lang="en-CA" sz="1200" b="1">
                <a:solidFill>
                  <a:srgbClr val="7030A0"/>
                </a:solidFill>
              </a:rPr>
              <a:t>OHT Services</a:t>
            </a:r>
          </a:p>
        </p:txBody>
      </p:sp>
      <p:sp>
        <p:nvSpPr>
          <p:cNvPr id="147" name="Rectangle 146">
            <a:extLst>
              <a:ext uri="{FF2B5EF4-FFF2-40B4-BE49-F238E27FC236}">
                <a16:creationId xmlns="" xmlns:a16="http://schemas.microsoft.com/office/drawing/2014/main" id="{497684F4-B749-4819-8C77-3EC45D05D516}"/>
              </a:ext>
            </a:extLst>
          </p:cNvPr>
          <p:cNvSpPr/>
          <p:nvPr/>
        </p:nvSpPr>
        <p:spPr>
          <a:xfrm>
            <a:off x="9712987" y="2812568"/>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r>
              <a:rPr lang="en-CA" sz="1100">
                <a:solidFill>
                  <a:srgbClr val="7030A0"/>
                </a:solidFill>
                <a:latin typeface="Calibri" panose="020F0502020204030204"/>
              </a:rPr>
              <a:t>Home Care </a:t>
            </a:r>
          </a:p>
        </p:txBody>
      </p:sp>
      <p:pic>
        <p:nvPicPr>
          <p:cNvPr id="148" name="Graphic 147">
            <a:extLst>
              <a:ext uri="{FF2B5EF4-FFF2-40B4-BE49-F238E27FC236}">
                <a16:creationId xmlns="" xmlns:a16="http://schemas.microsoft.com/office/drawing/2014/main" id="{3FDF1BA0-4CFC-4C2C-B40E-8A00C6B331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p:blipFill>
        <p:spPr>
          <a:xfrm>
            <a:off x="10109176" y="2907076"/>
            <a:ext cx="361950" cy="361950"/>
          </a:xfrm>
          <a:prstGeom prst="rect">
            <a:avLst/>
          </a:prstGeom>
        </p:spPr>
      </p:pic>
      <p:sp>
        <p:nvSpPr>
          <p:cNvPr id="165" name="Rectangle 164">
            <a:extLst>
              <a:ext uri="{FF2B5EF4-FFF2-40B4-BE49-F238E27FC236}">
                <a16:creationId xmlns="" xmlns:a16="http://schemas.microsoft.com/office/drawing/2014/main" id="{B479CEE1-0B1E-4DF4-A424-3753B6F41BD7}"/>
              </a:ext>
            </a:extLst>
          </p:cNvPr>
          <p:cNvSpPr/>
          <p:nvPr/>
        </p:nvSpPr>
        <p:spPr>
          <a:xfrm>
            <a:off x="10845552" y="1954938"/>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defTabSz="457200"/>
            <a:r>
              <a:rPr lang="en-CA" sz="1100">
                <a:solidFill>
                  <a:srgbClr val="7030A0"/>
                </a:solidFill>
                <a:latin typeface="Calibri" panose="020F0502020204030204"/>
              </a:rPr>
              <a:t>Mental Health and Addictions</a:t>
            </a:r>
          </a:p>
        </p:txBody>
      </p:sp>
      <p:sp>
        <p:nvSpPr>
          <p:cNvPr id="168" name="Rectangle 167">
            <a:extLst>
              <a:ext uri="{FF2B5EF4-FFF2-40B4-BE49-F238E27FC236}">
                <a16:creationId xmlns="" xmlns:a16="http://schemas.microsoft.com/office/drawing/2014/main" id="{0C3761CD-6A00-424E-A6F0-3730BC3510AB}"/>
              </a:ext>
            </a:extLst>
          </p:cNvPr>
          <p:cNvSpPr/>
          <p:nvPr/>
        </p:nvSpPr>
        <p:spPr>
          <a:xfrm>
            <a:off x="10853257" y="3660140"/>
            <a:ext cx="1089416" cy="79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defTabSz="457200"/>
            <a:r>
              <a:rPr lang="en-CA" sz="1100">
                <a:solidFill>
                  <a:srgbClr val="7030A0"/>
                </a:solidFill>
                <a:latin typeface="Calibri" panose="020F0502020204030204"/>
              </a:rPr>
              <a:t>End-of-life</a:t>
            </a:r>
          </a:p>
          <a:p>
            <a:pPr algn="ctr" defTabSz="457200"/>
            <a:r>
              <a:rPr lang="en-CA" sz="1100">
                <a:solidFill>
                  <a:srgbClr val="7030A0"/>
                </a:solidFill>
                <a:latin typeface="Calibri" panose="020F0502020204030204"/>
              </a:rPr>
              <a:t> services</a:t>
            </a:r>
          </a:p>
        </p:txBody>
      </p:sp>
      <p:pic>
        <p:nvPicPr>
          <p:cNvPr id="169" name="Graphic 168">
            <a:extLst>
              <a:ext uri="{FF2B5EF4-FFF2-40B4-BE49-F238E27FC236}">
                <a16:creationId xmlns="" xmlns:a16="http://schemas.microsoft.com/office/drawing/2014/main" id="{67E4A512-C859-4F3F-830C-160E485D6DD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p:blipFill>
        <p:spPr>
          <a:xfrm>
            <a:off x="11218899" y="3703688"/>
            <a:ext cx="361950" cy="361950"/>
          </a:xfrm>
          <a:prstGeom prst="rect">
            <a:avLst/>
          </a:prstGeom>
        </p:spPr>
      </p:pic>
      <p:sp>
        <p:nvSpPr>
          <p:cNvPr id="65" name="TextBox 64">
            <a:extLst>
              <a:ext uri="{FF2B5EF4-FFF2-40B4-BE49-F238E27FC236}">
                <a16:creationId xmlns="" xmlns:a16="http://schemas.microsoft.com/office/drawing/2014/main" id="{EF6DB6DA-7065-489F-BDEB-8ACB05CFEF2D}"/>
              </a:ext>
            </a:extLst>
          </p:cNvPr>
          <p:cNvSpPr txBox="1"/>
          <p:nvPr/>
        </p:nvSpPr>
        <p:spPr>
          <a:xfrm>
            <a:off x="9684874" y="4561627"/>
            <a:ext cx="2321355" cy="276999"/>
          </a:xfrm>
          <a:prstGeom prst="rect">
            <a:avLst/>
          </a:prstGeom>
          <a:noFill/>
        </p:spPr>
        <p:txBody>
          <a:bodyPr wrap="square" rtlCol="0">
            <a:spAutoFit/>
          </a:bodyPr>
          <a:lstStyle/>
          <a:p>
            <a:pPr algn="ctr"/>
            <a:r>
              <a:rPr lang="en-CA" sz="1200" b="1">
                <a:solidFill>
                  <a:srgbClr val="7030A0"/>
                </a:solidFill>
              </a:rPr>
              <a:t>Connected Services</a:t>
            </a:r>
          </a:p>
        </p:txBody>
      </p:sp>
      <p:sp>
        <p:nvSpPr>
          <p:cNvPr id="74" name="Rectangle 73">
            <a:extLst>
              <a:ext uri="{FF2B5EF4-FFF2-40B4-BE49-F238E27FC236}">
                <a16:creationId xmlns="" xmlns:a16="http://schemas.microsoft.com/office/drawing/2014/main" id="{D071AEEA-661A-4DD8-8A86-C0AFCC1463FE}"/>
              </a:ext>
            </a:extLst>
          </p:cNvPr>
          <p:cNvSpPr/>
          <p:nvPr/>
        </p:nvSpPr>
        <p:spPr>
          <a:xfrm>
            <a:off x="9711259" y="1095236"/>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r>
              <a:rPr lang="en-CA" sz="1100">
                <a:solidFill>
                  <a:srgbClr val="7030A0"/>
                </a:solidFill>
                <a:latin typeface="Calibri" panose="020F0502020204030204"/>
              </a:rPr>
              <a:t>Emergency Services</a:t>
            </a:r>
          </a:p>
        </p:txBody>
      </p:sp>
      <p:pic>
        <p:nvPicPr>
          <p:cNvPr id="75" name="Graphic 74">
            <a:extLst>
              <a:ext uri="{FF2B5EF4-FFF2-40B4-BE49-F238E27FC236}">
                <a16:creationId xmlns="" xmlns:a16="http://schemas.microsoft.com/office/drawing/2014/main" id="{88D415C5-4BB9-4193-8DE0-D7BCEF169AF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p:blipFill>
        <p:spPr>
          <a:xfrm>
            <a:off x="10104538" y="1160589"/>
            <a:ext cx="361950" cy="361950"/>
          </a:xfrm>
          <a:prstGeom prst="rect">
            <a:avLst/>
          </a:prstGeom>
        </p:spPr>
      </p:pic>
      <p:sp>
        <p:nvSpPr>
          <p:cNvPr id="76" name="Rectangle 75">
            <a:extLst>
              <a:ext uri="{FF2B5EF4-FFF2-40B4-BE49-F238E27FC236}">
                <a16:creationId xmlns="" xmlns:a16="http://schemas.microsoft.com/office/drawing/2014/main" id="{88CBD288-A654-4E0C-AF94-CB3407801FCC}"/>
              </a:ext>
            </a:extLst>
          </p:cNvPr>
          <p:cNvSpPr/>
          <p:nvPr/>
        </p:nvSpPr>
        <p:spPr>
          <a:xfrm>
            <a:off x="9717880" y="5683952"/>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 rtlCol="0" anchor="b"/>
          <a:lstStyle/>
          <a:p>
            <a:pPr algn="ctr" defTabSz="457200"/>
            <a:r>
              <a:rPr lang="en-CA" sz="1100">
                <a:solidFill>
                  <a:srgbClr val="7030A0"/>
                </a:solidFill>
                <a:latin typeface="Calibri" panose="020F0502020204030204"/>
              </a:rPr>
              <a:t>Public Health </a:t>
            </a:r>
          </a:p>
        </p:txBody>
      </p:sp>
      <p:pic>
        <p:nvPicPr>
          <p:cNvPr id="79" name="Graphic 78">
            <a:extLst>
              <a:ext uri="{FF2B5EF4-FFF2-40B4-BE49-F238E27FC236}">
                <a16:creationId xmlns="" xmlns:a16="http://schemas.microsoft.com/office/drawing/2014/main" id="{BD1DD6A5-9335-4411-BDAA-05787AE72DF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p:blipFill>
        <p:spPr>
          <a:xfrm>
            <a:off x="11198592" y="2824486"/>
            <a:ext cx="361950" cy="361950"/>
          </a:xfrm>
          <a:prstGeom prst="rect">
            <a:avLst/>
          </a:prstGeom>
        </p:spPr>
      </p:pic>
      <p:sp>
        <p:nvSpPr>
          <p:cNvPr id="84" name="Rectangle 83">
            <a:extLst>
              <a:ext uri="{FF2B5EF4-FFF2-40B4-BE49-F238E27FC236}">
                <a16:creationId xmlns="" xmlns:a16="http://schemas.microsoft.com/office/drawing/2014/main" id="{52FD8C31-389C-4B5F-B733-B825BD59FD06}"/>
              </a:ext>
            </a:extLst>
          </p:cNvPr>
          <p:cNvSpPr/>
          <p:nvPr/>
        </p:nvSpPr>
        <p:spPr>
          <a:xfrm>
            <a:off x="9721663" y="4843322"/>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r>
              <a:rPr lang="en-CA" sz="1100">
                <a:solidFill>
                  <a:srgbClr val="7030A0"/>
                </a:solidFill>
                <a:latin typeface="Calibri" panose="020F0502020204030204"/>
              </a:rPr>
              <a:t>Housing </a:t>
            </a:r>
          </a:p>
        </p:txBody>
      </p:sp>
      <p:pic>
        <p:nvPicPr>
          <p:cNvPr id="90" name="Graphic 89">
            <a:extLst>
              <a:ext uri="{FF2B5EF4-FFF2-40B4-BE49-F238E27FC236}">
                <a16:creationId xmlns="" xmlns:a16="http://schemas.microsoft.com/office/drawing/2014/main" id="{156ACCBD-D16A-4D29-9122-13D4FA8B03A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p:blipFill>
        <p:spPr>
          <a:xfrm>
            <a:off x="10108567" y="4977818"/>
            <a:ext cx="361950" cy="361950"/>
          </a:xfrm>
          <a:prstGeom prst="rect">
            <a:avLst/>
          </a:prstGeom>
        </p:spPr>
      </p:pic>
      <p:sp>
        <p:nvSpPr>
          <p:cNvPr id="12" name="Rectangle 11">
            <a:extLst>
              <a:ext uri="{FF2B5EF4-FFF2-40B4-BE49-F238E27FC236}">
                <a16:creationId xmlns="" xmlns:a16="http://schemas.microsoft.com/office/drawing/2014/main" id="{94586358-CF76-45E4-93A1-491920423DF7}"/>
              </a:ext>
            </a:extLst>
          </p:cNvPr>
          <p:cNvSpPr/>
          <p:nvPr/>
        </p:nvSpPr>
        <p:spPr>
          <a:xfrm>
            <a:off x="10854065" y="4849270"/>
            <a:ext cx="1089416" cy="7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lstStyle/>
          <a:p>
            <a:pPr algn="ctr" defTabSz="457200"/>
            <a:r>
              <a:rPr lang="en-CA" sz="1100">
                <a:solidFill>
                  <a:srgbClr val="7030A0"/>
                </a:solidFill>
                <a:latin typeface="Calibri" panose="020F0502020204030204"/>
              </a:rPr>
              <a:t>Social Services  </a:t>
            </a:r>
          </a:p>
        </p:txBody>
      </p:sp>
      <p:pic>
        <p:nvPicPr>
          <p:cNvPr id="13" name="Graphic 12">
            <a:extLst>
              <a:ext uri="{FF2B5EF4-FFF2-40B4-BE49-F238E27FC236}">
                <a16:creationId xmlns="" xmlns:a16="http://schemas.microsoft.com/office/drawing/2014/main" id="{6F78F932-346D-49F0-AAF4-21F1F3803D7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p:blipFill>
        <p:spPr>
          <a:xfrm>
            <a:off x="11238311" y="4978450"/>
            <a:ext cx="361950" cy="361950"/>
          </a:xfrm>
          <a:prstGeom prst="rect">
            <a:avLst/>
          </a:prstGeom>
        </p:spPr>
      </p:pic>
      <p:pic>
        <p:nvPicPr>
          <p:cNvPr id="144" name="Graphic 143">
            <a:extLst>
              <a:ext uri="{FF2B5EF4-FFF2-40B4-BE49-F238E27FC236}">
                <a16:creationId xmlns="" xmlns:a16="http://schemas.microsoft.com/office/drawing/2014/main" id="{B4CA2374-0D4B-4CCF-83C3-63B07C62966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p:blipFill>
        <p:spPr>
          <a:xfrm>
            <a:off x="10095125" y="5815979"/>
            <a:ext cx="361950" cy="361950"/>
          </a:xfrm>
          <a:prstGeom prst="rect">
            <a:avLst/>
          </a:prstGeom>
        </p:spPr>
      </p:pic>
      <p:pic>
        <p:nvPicPr>
          <p:cNvPr id="52" name="Graphic 51">
            <a:extLst>
              <a:ext uri="{FF2B5EF4-FFF2-40B4-BE49-F238E27FC236}">
                <a16:creationId xmlns="" xmlns:a16="http://schemas.microsoft.com/office/drawing/2014/main" id="{FE75729F-60A4-4002-8D95-55DD2BE71FF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p:blipFill>
        <p:spPr>
          <a:xfrm flipH="1">
            <a:off x="11219349" y="2020935"/>
            <a:ext cx="330070" cy="354783"/>
          </a:xfrm>
          <a:prstGeom prst="rect">
            <a:avLst/>
          </a:prstGeom>
        </p:spPr>
      </p:pic>
      <p:sp>
        <p:nvSpPr>
          <p:cNvPr id="2" name="Isosceles Triangle 1">
            <a:extLst>
              <a:ext uri="{FF2B5EF4-FFF2-40B4-BE49-F238E27FC236}">
                <a16:creationId xmlns="" xmlns:a16="http://schemas.microsoft.com/office/drawing/2014/main" id="{F81324E8-4270-42BF-B424-B946817880D6}"/>
              </a:ext>
            </a:extLst>
          </p:cNvPr>
          <p:cNvSpPr/>
          <p:nvPr/>
        </p:nvSpPr>
        <p:spPr>
          <a:xfrm rot="16200000">
            <a:off x="3137255" y="3224473"/>
            <a:ext cx="1281619" cy="799511"/>
          </a:xfrm>
          <a:prstGeom prst="triangle">
            <a:avLst/>
          </a:prstGeom>
          <a:solidFill>
            <a:srgbClr val="ED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Isosceles Triangle 32">
            <a:extLst>
              <a:ext uri="{FF2B5EF4-FFF2-40B4-BE49-F238E27FC236}">
                <a16:creationId xmlns="" xmlns:a16="http://schemas.microsoft.com/office/drawing/2014/main" id="{855DA020-F0D4-4A39-B400-0F80295829B0}"/>
              </a:ext>
            </a:extLst>
          </p:cNvPr>
          <p:cNvSpPr/>
          <p:nvPr/>
        </p:nvSpPr>
        <p:spPr>
          <a:xfrm rot="5400000">
            <a:off x="7414283" y="3228631"/>
            <a:ext cx="1281619" cy="799511"/>
          </a:xfrm>
          <a:prstGeom prst="triangle">
            <a:avLst/>
          </a:prstGeom>
          <a:solidFill>
            <a:srgbClr val="ED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Isosceles Triangle 62">
            <a:extLst>
              <a:ext uri="{FF2B5EF4-FFF2-40B4-BE49-F238E27FC236}">
                <a16:creationId xmlns="" xmlns:a16="http://schemas.microsoft.com/office/drawing/2014/main" id="{E5A0F8A6-BADF-4F3F-BCA1-C709B63BEB96}"/>
              </a:ext>
            </a:extLst>
          </p:cNvPr>
          <p:cNvSpPr/>
          <p:nvPr/>
        </p:nvSpPr>
        <p:spPr>
          <a:xfrm rot="10800000">
            <a:off x="5294331" y="5312311"/>
            <a:ext cx="1281619" cy="799511"/>
          </a:xfrm>
          <a:prstGeom prst="triangle">
            <a:avLst/>
          </a:prstGeom>
          <a:solidFill>
            <a:srgbClr val="ED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 xmlns:a16="http://schemas.microsoft.com/office/drawing/2014/main" id="{B0F6A6D7-1E58-40AB-AB3B-B3B41121AD7C}"/>
              </a:ext>
            </a:extLst>
          </p:cNvPr>
          <p:cNvSpPr/>
          <p:nvPr/>
        </p:nvSpPr>
        <p:spPr>
          <a:xfrm>
            <a:off x="4171833" y="1808671"/>
            <a:ext cx="3553663" cy="3579703"/>
          </a:xfrm>
          <a:prstGeom prst="ellipse">
            <a:avLst/>
          </a:prstGeom>
          <a:noFill/>
          <a:ln w="304800">
            <a:solidFill>
              <a:srgbClr val="ED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ABC32"/>
              </a:solidFill>
            </a:endParaRPr>
          </a:p>
        </p:txBody>
      </p:sp>
      <p:sp>
        <p:nvSpPr>
          <p:cNvPr id="55" name="Isosceles Triangle 54">
            <a:extLst>
              <a:ext uri="{FF2B5EF4-FFF2-40B4-BE49-F238E27FC236}">
                <a16:creationId xmlns="" xmlns:a16="http://schemas.microsoft.com/office/drawing/2014/main" id="{E12BF2C3-F595-48BD-B52E-EEEBAB477004}"/>
              </a:ext>
            </a:extLst>
          </p:cNvPr>
          <p:cNvSpPr/>
          <p:nvPr/>
        </p:nvSpPr>
        <p:spPr>
          <a:xfrm>
            <a:off x="5343136" y="1074312"/>
            <a:ext cx="1281619" cy="799511"/>
          </a:xfrm>
          <a:prstGeom prst="triangle">
            <a:avLst/>
          </a:prstGeom>
          <a:solidFill>
            <a:srgbClr val="ED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 xmlns:a16="http://schemas.microsoft.com/office/drawing/2014/main" id="{1ADA92AD-6ED1-46EF-B295-35514BE1D13E}"/>
              </a:ext>
            </a:extLst>
          </p:cNvPr>
          <p:cNvSpPr txBox="1"/>
          <p:nvPr/>
        </p:nvSpPr>
        <p:spPr>
          <a:xfrm>
            <a:off x="4856428" y="730455"/>
            <a:ext cx="2314385" cy="461665"/>
          </a:xfrm>
          <a:prstGeom prst="rect">
            <a:avLst/>
          </a:prstGeom>
          <a:solidFill>
            <a:schemeClr val="bg1"/>
          </a:solidFill>
        </p:spPr>
        <p:txBody>
          <a:bodyPr wrap="square" rtlCol="0">
            <a:spAutoFit/>
          </a:bodyPr>
          <a:lstStyle/>
          <a:p>
            <a:pPr algn="ctr"/>
            <a:r>
              <a:rPr lang="en-CA" sz="1200" b="1">
                <a:solidFill>
                  <a:srgbClr val="6EA92D"/>
                </a:solidFill>
              </a:rPr>
              <a:t>Best Experience for Patients, Families and Caregivers</a:t>
            </a:r>
          </a:p>
        </p:txBody>
      </p:sp>
      <p:sp>
        <p:nvSpPr>
          <p:cNvPr id="28" name="Arrow: Circular 27">
            <a:extLst>
              <a:ext uri="{FF2B5EF4-FFF2-40B4-BE49-F238E27FC236}">
                <a16:creationId xmlns="" xmlns:a16="http://schemas.microsoft.com/office/drawing/2014/main" id="{19A98E2A-01F8-4C5C-8B25-BBC7C93D7093}"/>
              </a:ext>
            </a:extLst>
          </p:cNvPr>
          <p:cNvSpPr/>
          <p:nvPr/>
        </p:nvSpPr>
        <p:spPr>
          <a:xfrm rot="1685856">
            <a:off x="4317575" y="1960489"/>
            <a:ext cx="3291840" cy="3291840"/>
          </a:xfrm>
          <a:custGeom>
            <a:avLst/>
            <a:gdLst>
              <a:gd name="connsiteX0" fmla="*/ 521277 w 3898800"/>
              <a:gd name="connsiteY0" fmla="*/ 843002 h 3939645"/>
              <a:gd name="connsiteX1" fmla="*/ 3039819 w 3898800"/>
              <a:gd name="connsiteY1" fmla="*/ 507108 h 3939645"/>
              <a:gd name="connsiteX2" fmla="*/ 3436249 w 3898800"/>
              <a:gd name="connsiteY2" fmla="*/ 3016081 h 3939645"/>
              <a:gd name="connsiteX3" fmla="*/ 940183 w 3898800"/>
              <a:gd name="connsiteY3" fmla="*/ 3490970 h 3939645"/>
              <a:gd name="connsiteX4" fmla="*/ 408325 w 3898800"/>
              <a:gd name="connsiteY4" fmla="*/ 1007148 h 3939645"/>
              <a:gd name="connsiteX5" fmla="*/ 300988 w 3898800"/>
              <a:gd name="connsiteY5" fmla="*/ 921737 h 3939645"/>
              <a:gd name="connsiteX6" fmla="*/ 606881 w 3898800"/>
              <a:gd name="connsiteY6" fmla="*/ 901519 h 3939645"/>
              <a:gd name="connsiteX7" fmla="*/ 678979 w 3898800"/>
              <a:gd name="connsiteY7" fmla="*/ 1222521 h 3939645"/>
              <a:gd name="connsiteX8" fmla="*/ 571728 w 3898800"/>
              <a:gd name="connsiteY8" fmla="*/ 1137177 h 3939645"/>
              <a:gd name="connsiteX9" fmla="*/ 1069480 w 3898800"/>
              <a:gd name="connsiteY9" fmla="*/ 3328428 h 3939645"/>
              <a:gd name="connsiteX10" fmla="*/ 3273608 w 3898800"/>
              <a:gd name="connsiteY10" fmla="*/ 2887130 h 3939645"/>
              <a:gd name="connsiteX11" fmla="*/ 2911341 w 3898800"/>
              <a:gd name="connsiteY11" fmla="*/ 669488 h 3939645"/>
              <a:gd name="connsiteX12" fmla="*/ 683813 w 3898800"/>
              <a:gd name="connsiteY12" fmla="*/ 971245 h 3939645"/>
              <a:gd name="connsiteX13" fmla="*/ 521277 w 3898800"/>
              <a:gd name="connsiteY13" fmla="*/ 843002 h 393964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79099 w 3623078"/>
              <a:gd name="connsiteY5" fmla="*/ 775930 h 3663865"/>
              <a:gd name="connsiteX6" fmla="*/ 469060 w 3623078"/>
              <a:gd name="connsiteY6" fmla="*/ 763591 h 3663865"/>
              <a:gd name="connsiteX7" fmla="*/ 541158 w 3623078"/>
              <a:gd name="connsiteY7" fmla="*/ 1084593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5992 w 3623078"/>
              <a:gd name="connsiteY12" fmla="*/ 833317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41158 w 3623078"/>
              <a:gd name="connsiteY7" fmla="*/ 1084593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5992 w 3623078"/>
              <a:gd name="connsiteY12" fmla="*/ 833317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61765 w 3623078"/>
              <a:gd name="connsiteY7" fmla="*/ 815899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5992 w 3623078"/>
              <a:gd name="connsiteY12" fmla="*/ 833317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61765 w 3623078"/>
              <a:gd name="connsiteY7" fmla="*/ 815899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7983 w 3623078"/>
              <a:gd name="connsiteY12" fmla="*/ 830843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93613 w 3623078"/>
              <a:gd name="connsiteY7" fmla="*/ 776323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7983 w 3623078"/>
              <a:gd name="connsiteY12" fmla="*/ 830843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14475 w 3623078"/>
              <a:gd name="connsiteY7" fmla="*/ 879729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7983 w 3623078"/>
              <a:gd name="connsiteY12" fmla="*/ 830843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42342 w 3623078"/>
              <a:gd name="connsiteY7" fmla="*/ 845100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7983 w 3623078"/>
              <a:gd name="connsiteY12" fmla="*/ 830843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42342 w 3623078"/>
              <a:gd name="connsiteY7" fmla="*/ 845100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41528 w 3623078"/>
              <a:gd name="connsiteY12" fmla="*/ 833800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69060 w 3623078"/>
              <a:gd name="connsiteY6" fmla="*/ 763591 h 3663865"/>
              <a:gd name="connsiteX7" fmla="*/ 542342 w 3623078"/>
              <a:gd name="connsiteY7" fmla="*/ 845100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36039 w 3623078"/>
              <a:gd name="connsiteY12" fmla="*/ 845684 h 3663865"/>
              <a:gd name="connsiteX13" fmla="*/ 383456 w 3623078"/>
              <a:gd name="connsiteY13" fmla="*/ 705074 h 3663865"/>
              <a:gd name="connsiteX0" fmla="*/ 383456 w 3623078"/>
              <a:gd name="connsiteY0" fmla="*/ 705074 h 3663865"/>
              <a:gd name="connsiteX1" fmla="*/ 2901998 w 3623078"/>
              <a:gd name="connsiteY1" fmla="*/ 369180 h 3663865"/>
              <a:gd name="connsiteX2" fmla="*/ 3298428 w 3623078"/>
              <a:gd name="connsiteY2" fmla="*/ 2878153 h 3663865"/>
              <a:gd name="connsiteX3" fmla="*/ 802362 w 3623078"/>
              <a:gd name="connsiteY3" fmla="*/ 3353042 h 3663865"/>
              <a:gd name="connsiteX4" fmla="*/ 270504 w 3623078"/>
              <a:gd name="connsiteY4" fmla="*/ 869220 h 3663865"/>
              <a:gd name="connsiteX5" fmla="*/ 381806 w 3623078"/>
              <a:gd name="connsiteY5" fmla="*/ 696601 h 3663865"/>
              <a:gd name="connsiteX6" fmla="*/ 454644 w 3623078"/>
              <a:gd name="connsiteY6" fmla="*/ 776442 h 3663865"/>
              <a:gd name="connsiteX7" fmla="*/ 542342 w 3623078"/>
              <a:gd name="connsiteY7" fmla="*/ 845100 h 3663865"/>
              <a:gd name="connsiteX8" fmla="*/ 433907 w 3623078"/>
              <a:gd name="connsiteY8" fmla="*/ 999249 h 3663865"/>
              <a:gd name="connsiteX9" fmla="*/ 931659 w 3623078"/>
              <a:gd name="connsiteY9" fmla="*/ 3190500 h 3663865"/>
              <a:gd name="connsiteX10" fmla="*/ 3135787 w 3623078"/>
              <a:gd name="connsiteY10" fmla="*/ 2749202 h 3663865"/>
              <a:gd name="connsiteX11" fmla="*/ 2773520 w 3623078"/>
              <a:gd name="connsiteY11" fmla="*/ 531560 h 3663865"/>
              <a:gd name="connsiteX12" fmla="*/ 536039 w 3623078"/>
              <a:gd name="connsiteY12" fmla="*/ 845684 h 3663865"/>
              <a:gd name="connsiteX13" fmla="*/ 383456 w 3623078"/>
              <a:gd name="connsiteY13" fmla="*/ 705074 h 366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078" h="3663865">
                <a:moveTo>
                  <a:pt x="383456" y="705074"/>
                </a:moveTo>
                <a:cubicBezTo>
                  <a:pt x="991639" y="-83211"/>
                  <a:pt x="2112522" y="-232701"/>
                  <a:pt x="2901998" y="369180"/>
                </a:cubicBezTo>
                <a:cubicBezTo>
                  <a:pt x="3679412" y="961866"/>
                  <a:pt x="3854501" y="2069992"/>
                  <a:pt x="3298428" y="2878153"/>
                </a:cubicBezTo>
                <a:cubicBezTo>
                  <a:pt x="2733881" y="3698629"/>
                  <a:pt x="1623153" y="3909950"/>
                  <a:pt x="802362" y="3353042"/>
                </a:cubicBezTo>
                <a:cubicBezTo>
                  <a:pt x="-6369" y="2804316"/>
                  <a:pt x="-241309" y="1707126"/>
                  <a:pt x="270504" y="869220"/>
                </a:cubicBezTo>
                <a:lnTo>
                  <a:pt x="381806" y="696601"/>
                </a:lnTo>
                <a:lnTo>
                  <a:pt x="454644" y="776442"/>
                </a:lnTo>
                <a:lnTo>
                  <a:pt x="542342" y="845100"/>
                </a:lnTo>
                <a:lnTo>
                  <a:pt x="433907" y="999249"/>
                </a:lnTo>
                <a:cubicBezTo>
                  <a:pt x="-6595" y="1746766"/>
                  <a:pt x="212903" y="2713060"/>
                  <a:pt x="931659" y="3190500"/>
                </a:cubicBezTo>
                <a:cubicBezTo>
                  <a:pt x="1662422" y="3675915"/>
                  <a:pt x="2642388" y="3479712"/>
                  <a:pt x="3135787" y="2749202"/>
                </a:cubicBezTo>
                <a:cubicBezTo>
                  <a:pt x="3620870" y="2031005"/>
                  <a:pt x="3461151" y="1053279"/>
                  <a:pt x="2773520" y="531560"/>
                </a:cubicBezTo>
                <a:cubicBezTo>
                  <a:pt x="2073847" y="706"/>
                  <a:pt x="1073344" y="147260"/>
                  <a:pt x="536039" y="845684"/>
                </a:cubicBezTo>
                <a:lnTo>
                  <a:pt x="383456" y="705074"/>
                </a:lnTo>
                <a:close/>
              </a:path>
            </a:pathLst>
          </a:custGeom>
          <a:solidFill>
            <a:srgbClr val="F0F9E7"/>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CA"/>
          </a:p>
        </p:txBody>
      </p:sp>
      <p:pic>
        <p:nvPicPr>
          <p:cNvPr id="25" name="Graphic 24">
            <a:extLst>
              <a:ext uri="{FF2B5EF4-FFF2-40B4-BE49-F238E27FC236}">
                <a16:creationId xmlns="" xmlns:a16="http://schemas.microsoft.com/office/drawing/2014/main" id="{D47A04E8-BB54-4FB9-A08F-302619B617DF}"/>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p:blipFill>
        <p:spPr>
          <a:xfrm>
            <a:off x="6752719" y="3489742"/>
            <a:ext cx="409539" cy="409539"/>
          </a:xfrm>
          <a:prstGeom prst="rect">
            <a:avLst/>
          </a:prstGeom>
        </p:spPr>
      </p:pic>
      <p:pic>
        <p:nvPicPr>
          <p:cNvPr id="11" name="Graphic 10">
            <a:extLst>
              <a:ext uri="{FF2B5EF4-FFF2-40B4-BE49-F238E27FC236}">
                <a16:creationId xmlns="" xmlns:a16="http://schemas.microsoft.com/office/drawing/2014/main" id="{2D869E94-E924-46CD-A124-3424F56E28D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81611" y="3840573"/>
            <a:ext cx="377125" cy="377125"/>
          </a:xfrm>
          <a:prstGeom prst="rect">
            <a:avLst/>
          </a:prstGeom>
        </p:spPr>
      </p:pic>
      <p:pic>
        <p:nvPicPr>
          <p:cNvPr id="16" name="Graphic 15">
            <a:extLst>
              <a:ext uri="{FF2B5EF4-FFF2-40B4-BE49-F238E27FC236}">
                <a16:creationId xmlns="" xmlns:a16="http://schemas.microsoft.com/office/drawing/2014/main" id="{7230CA6B-B1D0-4A28-8F46-F760FFB817F7}"/>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p:blipFill>
        <p:spPr>
          <a:xfrm>
            <a:off x="4959811" y="2916354"/>
            <a:ext cx="377125" cy="377125"/>
          </a:xfrm>
          <a:prstGeom prst="rect">
            <a:avLst/>
          </a:prstGeom>
        </p:spPr>
      </p:pic>
      <p:pic>
        <p:nvPicPr>
          <p:cNvPr id="18" name="Graphic 17">
            <a:extLst>
              <a:ext uri="{FF2B5EF4-FFF2-40B4-BE49-F238E27FC236}">
                <a16:creationId xmlns="" xmlns:a16="http://schemas.microsoft.com/office/drawing/2014/main" id="{4DCCE1A0-0DD5-4A01-A14C-0B006220975C}"/>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p:blipFill>
        <p:spPr>
          <a:xfrm>
            <a:off x="5311451" y="2542786"/>
            <a:ext cx="377125" cy="377125"/>
          </a:xfrm>
          <a:prstGeom prst="rect">
            <a:avLst/>
          </a:prstGeom>
        </p:spPr>
      </p:pic>
      <p:pic>
        <p:nvPicPr>
          <p:cNvPr id="19" name="Graphic 18">
            <a:extLst>
              <a:ext uri="{FF2B5EF4-FFF2-40B4-BE49-F238E27FC236}">
                <a16:creationId xmlns="" xmlns:a16="http://schemas.microsoft.com/office/drawing/2014/main" id="{4024F90D-16EA-4B4A-A1AA-CEE6E96B2D8B}"/>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p:blipFill>
        <p:spPr>
          <a:xfrm>
            <a:off x="5825059" y="2425566"/>
            <a:ext cx="377125" cy="377125"/>
          </a:xfrm>
          <a:prstGeom prst="rect">
            <a:avLst/>
          </a:prstGeom>
        </p:spPr>
      </p:pic>
      <p:pic>
        <p:nvPicPr>
          <p:cNvPr id="20" name="Graphic 19">
            <a:extLst>
              <a:ext uri="{FF2B5EF4-FFF2-40B4-BE49-F238E27FC236}">
                <a16:creationId xmlns="" xmlns:a16="http://schemas.microsoft.com/office/drawing/2014/main" id="{45E64ECF-F96B-4E04-8062-2AB066B7F757}"/>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6391470" y="2629914"/>
            <a:ext cx="377125" cy="377125"/>
          </a:xfrm>
          <a:prstGeom prst="rect">
            <a:avLst/>
          </a:prstGeom>
        </p:spPr>
      </p:pic>
      <p:pic>
        <p:nvPicPr>
          <p:cNvPr id="21" name="Graphic 20">
            <a:extLst>
              <a:ext uri="{FF2B5EF4-FFF2-40B4-BE49-F238E27FC236}">
                <a16:creationId xmlns="" xmlns:a16="http://schemas.microsoft.com/office/drawing/2014/main" id="{A272CF0F-0D07-4A3A-AABE-13456B8C8954}"/>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p:blipFill>
        <p:spPr>
          <a:xfrm flipH="1">
            <a:off x="6758531" y="3041924"/>
            <a:ext cx="403726" cy="377125"/>
          </a:xfrm>
          <a:prstGeom prst="rect">
            <a:avLst/>
          </a:prstGeom>
        </p:spPr>
      </p:pic>
      <p:pic>
        <p:nvPicPr>
          <p:cNvPr id="22" name="Graphic 21">
            <a:extLst>
              <a:ext uri="{FF2B5EF4-FFF2-40B4-BE49-F238E27FC236}">
                <a16:creationId xmlns="" xmlns:a16="http://schemas.microsoft.com/office/drawing/2014/main" id="{1B3501B0-93F5-48D2-A3C8-BDCFFAC0E61F}"/>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5214061" y="4210337"/>
            <a:ext cx="381733" cy="381733"/>
          </a:xfrm>
          <a:prstGeom prst="rect">
            <a:avLst/>
          </a:prstGeom>
        </p:spPr>
      </p:pic>
      <p:pic>
        <p:nvPicPr>
          <p:cNvPr id="23" name="Graphic 22">
            <a:extLst>
              <a:ext uri="{FF2B5EF4-FFF2-40B4-BE49-F238E27FC236}">
                <a16:creationId xmlns="" xmlns:a16="http://schemas.microsoft.com/office/drawing/2014/main" id="{9DD9F942-473D-4230-9D0A-B8FE627755C7}"/>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832301" y="3340176"/>
            <a:ext cx="377125" cy="377125"/>
          </a:xfrm>
          <a:prstGeom prst="rect">
            <a:avLst/>
          </a:prstGeom>
        </p:spPr>
      </p:pic>
      <p:pic>
        <p:nvPicPr>
          <p:cNvPr id="29" name="Graphic 28">
            <a:extLst>
              <a:ext uri="{FF2B5EF4-FFF2-40B4-BE49-F238E27FC236}">
                <a16:creationId xmlns="" xmlns:a16="http://schemas.microsoft.com/office/drawing/2014/main" id="{87B96D37-8344-4E2E-B360-3ADF89B83783}"/>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p:blipFill>
        <p:spPr>
          <a:xfrm>
            <a:off x="5705941" y="4282364"/>
            <a:ext cx="377125" cy="377125"/>
          </a:xfrm>
          <a:prstGeom prst="rect">
            <a:avLst/>
          </a:prstGeom>
        </p:spPr>
      </p:pic>
      <p:pic>
        <p:nvPicPr>
          <p:cNvPr id="31" name="Graphic 30">
            <a:extLst>
              <a:ext uri="{FF2B5EF4-FFF2-40B4-BE49-F238E27FC236}">
                <a16:creationId xmlns="" xmlns:a16="http://schemas.microsoft.com/office/drawing/2014/main" id="{58ABF179-A8E1-469F-A466-EF562A847469}"/>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p:blipFill>
        <p:spPr>
          <a:xfrm>
            <a:off x="6265372" y="4282364"/>
            <a:ext cx="407034" cy="407034"/>
          </a:xfrm>
          <a:prstGeom prst="rect">
            <a:avLst/>
          </a:prstGeom>
        </p:spPr>
      </p:pic>
      <p:pic>
        <p:nvPicPr>
          <p:cNvPr id="34" name="Graphic 33">
            <a:extLst>
              <a:ext uri="{FF2B5EF4-FFF2-40B4-BE49-F238E27FC236}">
                <a16:creationId xmlns="" xmlns:a16="http://schemas.microsoft.com/office/drawing/2014/main" id="{1F77DB6F-456D-465E-822D-D8455829D157}"/>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p:blipFill>
        <p:spPr>
          <a:xfrm>
            <a:off x="6684702" y="3957354"/>
            <a:ext cx="377125" cy="377125"/>
          </a:xfrm>
          <a:prstGeom prst="rect">
            <a:avLst/>
          </a:prstGeom>
        </p:spPr>
      </p:pic>
      <p:sp>
        <p:nvSpPr>
          <p:cNvPr id="58" name="Oval 57">
            <a:extLst>
              <a:ext uri="{FF2B5EF4-FFF2-40B4-BE49-F238E27FC236}">
                <a16:creationId xmlns="" xmlns:a16="http://schemas.microsoft.com/office/drawing/2014/main" id="{5508F264-4E74-4251-B14C-CDBFFCC046BB}"/>
              </a:ext>
            </a:extLst>
          </p:cNvPr>
          <p:cNvSpPr/>
          <p:nvPr/>
        </p:nvSpPr>
        <p:spPr>
          <a:xfrm>
            <a:off x="5363294" y="3056532"/>
            <a:ext cx="1219084" cy="1146168"/>
          </a:xfrm>
          <a:prstGeom prst="ellipse">
            <a:avLst/>
          </a:prstGeom>
          <a:solidFill>
            <a:srgbClr val="EDE2F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A" sz="1000" i="1">
              <a:solidFill>
                <a:srgbClr val="7030A0"/>
              </a:solidFill>
            </a:endParaRPr>
          </a:p>
          <a:p>
            <a:pPr algn="ctr"/>
            <a:endParaRPr lang="en-CA" sz="1000" i="1">
              <a:solidFill>
                <a:srgbClr val="7030A0"/>
              </a:solidFill>
            </a:endParaRPr>
          </a:p>
          <a:p>
            <a:pPr algn="ctr"/>
            <a:r>
              <a:rPr lang="en-CA" sz="1000" i="1">
                <a:solidFill>
                  <a:srgbClr val="7030A0"/>
                </a:solidFill>
              </a:rPr>
              <a:t>Person-Centred Health and Wellness</a:t>
            </a:r>
          </a:p>
        </p:txBody>
      </p:sp>
      <p:grpSp>
        <p:nvGrpSpPr>
          <p:cNvPr id="57" name="Group 56">
            <a:extLst>
              <a:ext uri="{FF2B5EF4-FFF2-40B4-BE49-F238E27FC236}">
                <a16:creationId xmlns="" xmlns:a16="http://schemas.microsoft.com/office/drawing/2014/main" id="{66C0D0B9-EF93-49E5-8617-2F5F79576DC8}"/>
              </a:ext>
            </a:extLst>
          </p:cNvPr>
          <p:cNvGrpSpPr/>
          <p:nvPr/>
        </p:nvGrpSpPr>
        <p:grpSpPr>
          <a:xfrm>
            <a:off x="4349580" y="2030812"/>
            <a:ext cx="3235318" cy="3125757"/>
            <a:chOff x="4462570" y="1227319"/>
            <a:chExt cx="4515349" cy="3596713"/>
          </a:xfrm>
        </p:grpSpPr>
        <p:sp>
          <p:nvSpPr>
            <p:cNvPr id="35" name="Rectangle 34">
              <a:extLst>
                <a:ext uri="{FF2B5EF4-FFF2-40B4-BE49-F238E27FC236}">
                  <a16:creationId xmlns="" xmlns:a16="http://schemas.microsoft.com/office/drawing/2014/main" id="{DE471BB5-B094-4916-A321-64030159A3B3}"/>
                </a:ext>
              </a:extLst>
            </p:cNvPr>
            <p:cNvSpPr/>
            <p:nvPr/>
          </p:nvSpPr>
          <p:spPr>
            <a:xfrm rot="17342939">
              <a:off x="5006797" y="861110"/>
              <a:ext cx="3451313" cy="4324079"/>
            </a:xfrm>
            <a:prstGeom prst="rect">
              <a:avLst/>
            </a:prstGeom>
            <a:noFill/>
          </p:spPr>
          <p:txBody>
            <a:bodyPr wrap="none" lIns="91440" tIns="45720" rIns="91440" bIns="45720">
              <a:prstTxWarp prst="textArchUp">
                <a:avLst>
                  <a:gd name="adj" fmla="val 13033677"/>
                </a:avLst>
              </a:prstTxWarp>
              <a:spAutoFit/>
            </a:bodyPr>
            <a:lstStyle/>
            <a:p>
              <a:pPr algn="ctr"/>
              <a:r>
                <a:rPr lang="en-US" sz="1100" b="0" i="1" cap="none" spc="300">
                  <a:ln w="0"/>
                  <a:solidFill>
                    <a:srgbClr val="6EA92D"/>
                  </a:solidFill>
                </a:rPr>
                <a:t>Digitally Enabled</a:t>
              </a:r>
            </a:p>
          </p:txBody>
        </p:sp>
        <p:sp>
          <p:nvSpPr>
            <p:cNvPr id="37" name="Rectangle 36">
              <a:extLst>
                <a:ext uri="{FF2B5EF4-FFF2-40B4-BE49-F238E27FC236}">
                  <a16:creationId xmlns="" xmlns:a16="http://schemas.microsoft.com/office/drawing/2014/main" id="{31043B54-F543-439C-B0E8-4A250DBB4896}"/>
                </a:ext>
              </a:extLst>
            </p:cNvPr>
            <p:cNvSpPr/>
            <p:nvPr/>
          </p:nvSpPr>
          <p:spPr>
            <a:xfrm rot="5026828">
              <a:off x="4903283" y="847073"/>
              <a:ext cx="3585042" cy="4345534"/>
            </a:xfrm>
            <a:prstGeom prst="rect">
              <a:avLst/>
            </a:prstGeom>
            <a:noFill/>
          </p:spPr>
          <p:txBody>
            <a:bodyPr wrap="none" lIns="91440" tIns="45720" rIns="91440" bIns="45720">
              <a:prstTxWarp prst="textArchUp">
                <a:avLst>
                  <a:gd name="adj" fmla="val 13567087"/>
                </a:avLst>
              </a:prstTxWarp>
              <a:spAutoFit/>
            </a:bodyPr>
            <a:lstStyle/>
            <a:p>
              <a:pPr algn="ctr"/>
              <a:r>
                <a:rPr lang="en-US" sz="1100" b="0" i="1" cap="none" spc="300">
                  <a:ln w="0"/>
                  <a:solidFill>
                    <a:srgbClr val="6EA92D"/>
                  </a:solidFill>
                </a:rPr>
                <a:t>Collaborative Team-Based Care</a:t>
              </a:r>
            </a:p>
          </p:txBody>
        </p:sp>
        <p:sp>
          <p:nvSpPr>
            <p:cNvPr id="45" name="Rectangle 44">
              <a:extLst>
                <a:ext uri="{FF2B5EF4-FFF2-40B4-BE49-F238E27FC236}">
                  <a16:creationId xmlns="" xmlns:a16="http://schemas.microsoft.com/office/drawing/2014/main" id="{EDAC6B8E-5703-4DE2-8CD2-ADEC368E86BC}"/>
                </a:ext>
              </a:extLst>
            </p:cNvPr>
            <p:cNvSpPr/>
            <p:nvPr/>
          </p:nvSpPr>
          <p:spPr>
            <a:xfrm rot="10800000">
              <a:off x="4462570" y="1268829"/>
              <a:ext cx="4515349" cy="3555203"/>
            </a:xfrm>
            <a:prstGeom prst="rect">
              <a:avLst/>
            </a:prstGeom>
            <a:noFill/>
          </p:spPr>
          <p:txBody>
            <a:bodyPr wrap="none" lIns="91440" tIns="45720" rIns="91440" bIns="45720">
              <a:prstTxWarp prst="textArchUp">
                <a:avLst>
                  <a:gd name="adj" fmla="val 13567087"/>
                </a:avLst>
              </a:prstTxWarp>
              <a:spAutoFit/>
            </a:bodyPr>
            <a:lstStyle/>
            <a:p>
              <a:pPr algn="ctr"/>
              <a:r>
                <a:rPr lang="en-US" sz="1100" i="1" spc="300">
                  <a:ln w="0"/>
                  <a:solidFill>
                    <a:srgbClr val="6EA92D"/>
                  </a:solidFill>
                </a:rPr>
                <a:t>Shared Information</a:t>
              </a:r>
              <a:endParaRPr lang="en-US" sz="1100" b="0" i="1" cap="none" spc="300">
                <a:ln w="0"/>
                <a:solidFill>
                  <a:srgbClr val="6EA92D"/>
                </a:solidFill>
              </a:endParaRPr>
            </a:p>
          </p:txBody>
        </p:sp>
      </p:grpSp>
      <p:sp>
        <p:nvSpPr>
          <p:cNvPr id="24" name="Rectangle 23">
            <a:extLst>
              <a:ext uri="{FF2B5EF4-FFF2-40B4-BE49-F238E27FC236}">
                <a16:creationId xmlns="" xmlns:a16="http://schemas.microsoft.com/office/drawing/2014/main" id="{25446791-9052-4676-8300-6F2C8D3BAF89}"/>
              </a:ext>
            </a:extLst>
          </p:cNvPr>
          <p:cNvSpPr/>
          <p:nvPr/>
        </p:nvSpPr>
        <p:spPr>
          <a:xfrm rot="15092855">
            <a:off x="4265760" y="1623814"/>
            <a:ext cx="3647550" cy="3817458"/>
          </a:xfrm>
          <a:prstGeom prst="rect">
            <a:avLst/>
          </a:prstGeom>
          <a:noFill/>
        </p:spPr>
        <p:txBody>
          <a:bodyPr wrap="none" lIns="91440" tIns="45720" rIns="91440" bIns="45720">
            <a:prstTxWarp prst="textArchUp">
              <a:avLst>
                <a:gd name="adj" fmla="val 13033677"/>
              </a:avLst>
            </a:prstTxWarp>
            <a:spAutoFit/>
          </a:bodyPr>
          <a:lstStyle/>
          <a:p>
            <a:pPr algn="ctr"/>
            <a:r>
              <a:rPr lang="en-US" sz="1100" b="0" i="1" cap="none" spc="300">
                <a:ln w="0"/>
                <a:solidFill>
                  <a:srgbClr val="7030A0"/>
                </a:solidFill>
              </a:rPr>
              <a:t>Seamless Care Coordination</a:t>
            </a:r>
          </a:p>
        </p:txBody>
      </p:sp>
      <p:sp>
        <p:nvSpPr>
          <p:cNvPr id="30" name="Rectangle 29">
            <a:extLst>
              <a:ext uri="{FF2B5EF4-FFF2-40B4-BE49-F238E27FC236}">
                <a16:creationId xmlns="" xmlns:a16="http://schemas.microsoft.com/office/drawing/2014/main" id="{BA09D2E3-243D-45F7-8F92-A1F622B2DA7B}"/>
              </a:ext>
            </a:extLst>
          </p:cNvPr>
          <p:cNvSpPr/>
          <p:nvPr/>
        </p:nvSpPr>
        <p:spPr>
          <a:xfrm rot="5797325">
            <a:off x="4057991" y="1762900"/>
            <a:ext cx="3672490" cy="3649469"/>
          </a:xfrm>
          <a:prstGeom prst="rect">
            <a:avLst/>
          </a:prstGeom>
          <a:noFill/>
        </p:spPr>
        <p:txBody>
          <a:bodyPr wrap="none" lIns="91440" tIns="45720" rIns="91440" bIns="45720">
            <a:prstTxWarp prst="textArchUp">
              <a:avLst>
                <a:gd name="adj" fmla="val 13033677"/>
              </a:avLst>
            </a:prstTxWarp>
            <a:spAutoFit/>
          </a:bodyPr>
          <a:lstStyle/>
          <a:p>
            <a:pPr algn="ctr"/>
            <a:r>
              <a:rPr lang="en-US" sz="1100" b="0" i="1" cap="none" spc="300">
                <a:ln w="0"/>
                <a:solidFill>
                  <a:srgbClr val="7030A0"/>
                </a:solidFill>
              </a:rPr>
              <a:t>Comprehensive System Navigation</a:t>
            </a:r>
          </a:p>
        </p:txBody>
      </p:sp>
      <p:pic>
        <p:nvPicPr>
          <p:cNvPr id="40" name="Graphic 39">
            <a:extLst>
              <a:ext uri="{FF2B5EF4-FFF2-40B4-BE49-F238E27FC236}">
                <a16:creationId xmlns="" xmlns:a16="http://schemas.microsoft.com/office/drawing/2014/main" id="{E4218B10-C917-4EA7-995B-1EDC2F6E8AB5}"/>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39"/>
              </a:ext>
            </a:extLst>
          </a:blip>
          <a:stretch>
            <a:fillRect/>
          </a:stretch>
        </p:blipFill>
        <p:spPr>
          <a:xfrm>
            <a:off x="5139559" y="5174371"/>
            <a:ext cx="188636" cy="194445"/>
          </a:xfrm>
          <a:prstGeom prst="rect">
            <a:avLst/>
          </a:prstGeom>
        </p:spPr>
      </p:pic>
      <p:grpSp>
        <p:nvGrpSpPr>
          <p:cNvPr id="46" name="Group 45">
            <a:extLst>
              <a:ext uri="{FF2B5EF4-FFF2-40B4-BE49-F238E27FC236}">
                <a16:creationId xmlns="" xmlns:a16="http://schemas.microsoft.com/office/drawing/2014/main" id="{EFBEB8A8-8584-46F4-962B-487C044E79E8}"/>
              </a:ext>
            </a:extLst>
          </p:cNvPr>
          <p:cNvGrpSpPr/>
          <p:nvPr/>
        </p:nvGrpSpPr>
        <p:grpSpPr>
          <a:xfrm rot="2055065">
            <a:off x="7045996" y="2153307"/>
            <a:ext cx="183578" cy="214029"/>
            <a:chOff x="6828213" y="1563283"/>
            <a:chExt cx="284310" cy="378464"/>
          </a:xfrm>
        </p:grpSpPr>
        <p:pic>
          <p:nvPicPr>
            <p:cNvPr id="41" name="Graphic 40">
              <a:extLst>
                <a:ext uri="{FF2B5EF4-FFF2-40B4-BE49-F238E27FC236}">
                  <a16:creationId xmlns="" xmlns:a16="http://schemas.microsoft.com/office/drawing/2014/main" id="{59CDAA3D-4649-4BDB-98F6-8AFF81C1D4AF}"/>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tretch>
              <a:fillRect/>
            </a:stretch>
          </p:blipFill>
          <p:spPr>
            <a:xfrm>
              <a:off x="6828213" y="1673333"/>
              <a:ext cx="284310" cy="268414"/>
            </a:xfrm>
            <a:prstGeom prst="rect">
              <a:avLst/>
            </a:prstGeom>
          </p:spPr>
        </p:pic>
        <p:sp>
          <p:nvSpPr>
            <p:cNvPr id="43" name="Oval 42">
              <a:extLst>
                <a:ext uri="{FF2B5EF4-FFF2-40B4-BE49-F238E27FC236}">
                  <a16:creationId xmlns="" xmlns:a16="http://schemas.microsoft.com/office/drawing/2014/main" id="{7B3E368D-6B21-49EF-AEA9-F9EBAEE33464}"/>
                </a:ext>
              </a:extLst>
            </p:cNvPr>
            <p:cNvSpPr/>
            <p:nvPr/>
          </p:nvSpPr>
          <p:spPr>
            <a:xfrm>
              <a:off x="6909412" y="1663582"/>
              <a:ext cx="170850" cy="155752"/>
            </a:xfrm>
            <a:prstGeom prst="ellipse">
              <a:avLst/>
            </a:prstGeom>
            <a:solidFill>
              <a:srgbClr val="EDE2F6"/>
            </a:solidFill>
            <a:ln>
              <a:solidFill>
                <a:srgbClr val="ED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5" name="Graphic 88">
              <a:extLst>
                <a:ext uri="{FF2B5EF4-FFF2-40B4-BE49-F238E27FC236}">
                  <a16:creationId xmlns="" xmlns:a16="http://schemas.microsoft.com/office/drawing/2014/main" id="{1F4B8F80-89C3-424E-AAD4-A576153BD0D1}"/>
                </a:ext>
              </a:extLst>
            </p:cNvPr>
            <p:cNvGrpSpPr/>
            <p:nvPr/>
          </p:nvGrpSpPr>
          <p:grpSpPr>
            <a:xfrm>
              <a:off x="6880226" y="1563283"/>
              <a:ext cx="222952" cy="210486"/>
              <a:chOff x="6769772" y="1355931"/>
              <a:chExt cx="222952" cy="210486"/>
            </a:xfrm>
          </p:grpSpPr>
          <p:sp>
            <p:nvSpPr>
              <p:cNvPr id="126" name="Freeform: Shape 125">
                <a:extLst>
                  <a:ext uri="{FF2B5EF4-FFF2-40B4-BE49-F238E27FC236}">
                    <a16:creationId xmlns="" xmlns:a16="http://schemas.microsoft.com/office/drawing/2014/main" id="{581FF112-D070-41CF-8E5D-57585FAD3399}"/>
                  </a:ext>
                </a:extLst>
              </p:cNvPr>
              <p:cNvSpPr/>
              <p:nvPr/>
            </p:nvSpPr>
            <p:spPr>
              <a:xfrm>
                <a:off x="6869390" y="1373587"/>
                <a:ext cx="44374" cy="5261"/>
              </a:xfrm>
              <a:custGeom>
                <a:avLst/>
                <a:gdLst>
                  <a:gd name="connsiteX0" fmla="*/ 2787 w 44374"/>
                  <a:gd name="connsiteY0" fmla="*/ 5261 h 5261"/>
                  <a:gd name="connsiteX1" fmla="*/ 41589 w 44374"/>
                  <a:gd name="connsiteY1" fmla="*/ 5261 h 5261"/>
                  <a:gd name="connsiteX2" fmla="*/ 44374 w 44374"/>
                  <a:gd name="connsiteY2" fmla="*/ 2630 h 5261"/>
                  <a:gd name="connsiteX3" fmla="*/ 41589 w 44374"/>
                  <a:gd name="connsiteY3" fmla="*/ 0 h 5261"/>
                  <a:gd name="connsiteX4" fmla="*/ 2787 w 44374"/>
                  <a:gd name="connsiteY4" fmla="*/ 0 h 5261"/>
                  <a:gd name="connsiteX5" fmla="*/ 0 w 44374"/>
                  <a:gd name="connsiteY5" fmla="*/ 2630 h 5261"/>
                  <a:gd name="connsiteX6" fmla="*/ 2787 w 44374"/>
                  <a:gd name="connsiteY6" fmla="*/ 5261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74" h="5261">
                    <a:moveTo>
                      <a:pt x="2787" y="5261"/>
                    </a:moveTo>
                    <a:lnTo>
                      <a:pt x="41589" y="5261"/>
                    </a:lnTo>
                    <a:cubicBezTo>
                      <a:pt x="43128" y="5261"/>
                      <a:pt x="44374" y="4083"/>
                      <a:pt x="44374" y="2630"/>
                    </a:cubicBezTo>
                    <a:cubicBezTo>
                      <a:pt x="44374" y="1176"/>
                      <a:pt x="43128" y="0"/>
                      <a:pt x="41589" y="0"/>
                    </a:cubicBezTo>
                    <a:lnTo>
                      <a:pt x="2787" y="0"/>
                    </a:lnTo>
                    <a:cubicBezTo>
                      <a:pt x="1246" y="0"/>
                      <a:pt x="0" y="1176"/>
                      <a:pt x="0" y="2630"/>
                    </a:cubicBezTo>
                    <a:cubicBezTo>
                      <a:pt x="0" y="4083"/>
                      <a:pt x="1246" y="5261"/>
                      <a:pt x="2787" y="5261"/>
                    </a:cubicBezTo>
                    <a:close/>
                  </a:path>
                </a:pathLst>
              </a:custGeom>
              <a:solidFill>
                <a:srgbClr val="7030A0"/>
              </a:solidFill>
              <a:ln w="534" cap="flat">
                <a:noFill/>
                <a:prstDash val="solid"/>
                <a:miter/>
              </a:ln>
            </p:spPr>
            <p:txBody>
              <a:bodyPr rtlCol="0" anchor="ctr"/>
              <a:lstStyle/>
              <a:p>
                <a:endParaRPr lang="en-CA"/>
              </a:p>
            </p:txBody>
          </p:sp>
          <p:sp>
            <p:nvSpPr>
              <p:cNvPr id="127" name="Freeform: Shape 126">
                <a:extLst>
                  <a:ext uri="{FF2B5EF4-FFF2-40B4-BE49-F238E27FC236}">
                    <a16:creationId xmlns="" xmlns:a16="http://schemas.microsoft.com/office/drawing/2014/main" id="{A388E712-02D9-4201-BFF1-5319E99828D4}"/>
                  </a:ext>
                </a:extLst>
              </p:cNvPr>
              <p:cNvSpPr/>
              <p:nvPr/>
            </p:nvSpPr>
            <p:spPr>
              <a:xfrm>
                <a:off x="6869390" y="1388704"/>
                <a:ext cx="63556" cy="5261"/>
              </a:xfrm>
              <a:custGeom>
                <a:avLst/>
                <a:gdLst>
                  <a:gd name="connsiteX0" fmla="*/ 60769 w 63556"/>
                  <a:gd name="connsiteY0" fmla="*/ 0 h 5261"/>
                  <a:gd name="connsiteX1" fmla="*/ 2787 w 63556"/>
                  <a:gd name="connsiteY1" fmla="*/ 0 h 5261"/>
                  <a:gd name="connsiteX2" fmla="*/ 0 w 63556"/>
                  <a:gd name="connsiteY2" fmla="*/ 2632 h 5261"/>
                  <a:gd name="connsiteX3" fmla="*/ 2787 w 63556"/>
                  <a:gd name="connsiteY3" fmla="*/ 5261 h 5261"/>
                  <a:gd name="connsiteX4" fmla="*/ 60769 w 63556"/>
                  <a:gd name="connsiteY4" fmla="*/ 5261 h 5261"/>
                  <a:gd name="connsiteX5" fmla="*/ 63557 w 63556"/>
                  <a:gd name="connsiteY5" fmla="*/ 2632 h 5261"/>
                  <a:gd name="connsiteX6" fmla="*/ 60769 w 63556"/>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 h="5261">
                    <a:moveTo>
                      <a:pt x="60769" y="0"/>
                    </a:moveTo>
                    <a:lnTo>
                      <a:pt x="2787" y="0"/>
                    </a:lnTo>
                    <a:cubicBezTo>
                      <a:pt x="1246" y="0"/>
                      <a:pt x="0" y="1178"/>
                      <a:pt x="0" y="2632"/>
                    </a:cubicBezTo>
                    <a:cubicBezTo>
                      <a:pt x="0" y="4085"/>
                      <a:pt x="1246" y="5261"/>
                      <a:pt x="2787" y="5261"/>
                    </a:cubicBezTo>
                    <a:lnTo>
                      <a:pt x="60769" y="5261"/>
                    </a:lnTo>
                    <a:cubicBezTo>
                      <a:pt x="62309" y="5261"/>
                      <a:pt x="63557" y="4085"/>
                      <a:pt x="63557" y="2632"/>
                    </a:cubicBezTo>
                    <a:cubicBezTo>
                      <a:pt x="63557" y="1178"/>
                      <a:pt x="62309" y="0"/>
                      <a:pt x="60769" y="0"/>
                    </a:cubicBezTo>
                    <a:close/>
                  </a:path>
                </a:pathLst>
              </a:custGeom>
              <a:solidFill>
                <a:srgbClr val="7030A0"/>
              </a:solidFill>
              <a:ln w="534" cap="flat">
                <a:noFill/>
                <a:prstDash val="solid"/>
                <a:miter/>
              </a:ln>
            </p:spPr>
            <p:txBody>
              <a:bodyPr rtlCol="0" anchor="ctr"/>
              <a:lstStyle/>
              <a:p>
                <a:endParaRPr lang="en-CA"/>
              </a:p>
            </p:txBody>
          </p:sp>
          <p:sp>
            <p:nvSpPr>
              <p:cNvPr id="128" name="Freeform: Shape 127">
                <a:extLst>
                  <a:ext uri="{FF2B5EF4-FFF2-40B4-BE49-F238E27FC236}">
                    <a16:creationId xmlns="" xmlns:a16="http://schemas.microsoft.com/office/drawing/2014/main" id="{EC57F853-F48D-4D26-A26F-7872D47087F7}"/>
                  </a:ext>
                </a:extLst>
              </p:cNvPr>
              <p:cNvSpPr/>
              <p:nvPr/>
            </p:nvSpPr>
            <p:spPr>
              <a:xfrm>
                <a:off x="6831284" y="1370949"/>
                <a:ext cx="15414" cy="25653"/>
              </a:xfrm>
              <a:custGeom>
                <a:avLst/>
                <a:gdLst>
                  <a:gd name="connsiteX0" fmla="*/ 4847 w 15414"/>
                  <a:gd name="connsiteY0" fmla="*/ 859 h 25653"/>
                  <a:gd name="connsiteX1" fmla="*/ 909 w 15414"/>
                  <a:gd name="connsiteY1" fmla="*/ 687 h 25653"/>
                  <a:gd name="connsiteX2" fmla="*/ 727 w 15414"/>
                  <a:gd name="connsiteY2" fmla="*/ 4404 h 25653"/>
                  <a:gd name="connsiteX3" fmla="*/ 8859 w 15414"/>
                  <a:gd name="connsiteY3" fmla="*/ 12827 h 25653"/>
                  <a:gd name="connsiteX4" fmla="*/ 727 w 15414"/>
                  <a:gd name="connsiteY4" fmla="*/ 21250 h 25653"/>
                  <a:gd name="connsiteX5" fmla="*/ 909 w 15414"/>
                  <a:gd name="connsiteY5" fmla="*/ 24967 h 25653"/>
                  <a:gd name="connsiteX6" fmla="*/ 2787 w 15414"/>
                  <a:gd name="connsiteY6" fmla="*/ 25654 h 25653"/>
                  <a:gd name="connsiteX7" fmla="*/ 4847 w 15414"/>
                  <a:gd name="connsiteY7" fmla="*/ 24795 h 25653"/>
                  <a:gd name="connsiteX8" fmla="*/ 14689 w 15414"/>
                  <a:gd name="connsiteY8" fmla="*/ 14600 h 25653"/>
                  <a:gd name="connsiteX9" fmla="*/ 14689 w 15414"/>
                  <a:gd name="connsiteY9" fmla="*/ 11055 h 2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4" h="25653">
                    <a:moveTo>
                      <a:pt x="4847" y="859"/>
                    </a:moveTo>
                    <a:cubicBezTo>
                      <a:pt x="3814" y="-215"/>
                      <a:pt x="2053" y="-293"/>
                      <a:pt x="909" y="687"/>
                    </a:cubicBezTo>
                    <a:cubicBezTo>
                      <a:pt x="-228" y="1666"/>
                      <a:pt x="-309" y="3328"/>
                      <a:pt x="727" y="4404"/>
                    </a:cubicBezTo>
                    <a:lnTo>
                      <a:pt x="8859" y="12827"/>
                    </a:lnTo>
                    <a:lnTo>
                      <a:pt x="727" y="21250"/>
                    </a:lnTo>
                    <a:cubicBezTo>
                      <a:pt x="-309" y="22326"/>
                      <a:pt x="-228" y="23988"/>
                      <a:pt x="909" y="24967"/>
                    </a:cubicBezTo>
                    <a:cubicBezTo>
                      <a:pt x="1445" y="25427"/>
                      <a:pt x="2115" y="25654"/>
                      <a:pt x="2787" y="25654"/>
                    </a:cubicBezTo>
                    <a:cubicBezTo>
                      <a:pt x="3544" y="25654"/>
                      <a:pt x="4298" y="25365"/>
                      <a:pt x="4847" y="24795"/>
                    </a:cubicBezTo>
                    <a:lnTo>
                      <a:pt x="14689" y="14600"/>
                    </a:lnTo>
                    <a:cubicBezTo>
                      <a:pt x="15657" y="13596"/>
                      <a:pt x="15657" y="12058"/>
                      <a:pt x="14689" y="11055"/>
                    </a:cubicBezTo>
                    <a:close/>
                  </a:path>
                </a:pathLst>
              </a:custGeom>
              <a:solidFill>
                <a:srgbClr val="7030A0"/>
              </a:solidFill>
              <a:ln w="534" cap="flat">
                <a:noFill/>
                <a:prstDash val="solid"/>
                <a:miter/>
              </a:ln>
            </p:spPr>
            <p:txBody>
              <a:bodyPr rtlCol="0" anchor="ctr"/>
              <a:lstStyle/>
              <a:p>
                <a:endParaRPr lang="en-CA"/>
              </a:p>
            </p:txBody>
          </p:sp>
          <p:sp>
            <p:nvSpPr>
              <p:cNvPr id="129" name="Freeform: Shape 128">
                <a:extLst>
                  <a:ext uri="{FF2B5EF4-FFF2-40B4-BE49-F238E27FC236}">
                    <a16:creationId xmlns="" xmlns:a16="http://schemas.microsoft.com/office/drawing/2014/main" id="{0BAF1D42-DDCC-4040-97EA-F2A49D5A4BA3}"/>
                  </a:ext>
                </a:extLst>
              </p:cNvPr>
              <p:cNvSpPr/>
              <p:nvPr/>
            </p:nvSpPr>
            <p:spPr>
              <a:xfrm>
                <a:off x="6869390" y="1437985"/>
                <a:ext cx="44374" cy="5263"/>
              </a:xfrm>
              <a:custGeom>
                <a:avLst/>
                <a:gdLst>
                  <a:gd name="connsiteX0" fmla="*/ 2787 w 44374"/>
                  <a:gd name="connsiteY0" fmla="*/ 5263 h 5263"/>
                  <a:gd name="connsiteX1" fmla="*/ 41589 w 44374"/>
                  <a:gd name="connsiteY1" fmla="*/ 5263 h 5263"/>
                  <a:gd name="connsiteX2" fmla="*/ 44374 w 44374"/>
                  <a:gd name="connsiteY2" fmla="*/ 2632 h 5263"/>
                  <a:gd name="connsiteX3" fmla="*/ 41589 w 44374"/>
                  <a:gd name="connsiteY3" fmla="*/ 0 h 5263"/>
                  <a:gd name="connsiteX4" fmla="*/ 2787 w 44374"/>
                  <a:gd name="connsiteY4" fmla="*/ 0 h 5263"/>
                  <a:gd name="connsiteX5" fmla="*/ 0 w 44374"/>
                  <a:gd name="connsiteY5" fmla="*/ 2632 h 5263"/>
                  <a:gd name="connsiteX6" fmla="*/ 2787 w 44374"/>
                  <a:gd name="connsiteY6" fmla="*/ 5263 h 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74" h="5263">
                    <a:moveTo>
                      <a:pt x="2787" y="5263"/>
                    </a:moveTo>
                    <a:lnTo>
                      <a:pt x="41589" y="5263"/>
                    </a:lnTo>
                    <a:cubicBezTo>
                      <a:pt x="43128" y="5263"/>
                      <a:pt x="44374" y="4085"/>
                      <a:pt x="44374" y="2632"/>
                    </a:cubicBezTo>
                    <a:cubicBezTo>
                      <a:pt x="44374" y="1178"/>
                      <a:pt x="43128" y="0"/>
                      <a:pt x="41589" y="0"/>
                    </a:cubicBezTo>
                    <a:lnTo>
                      <a:pt x="2787" y="0"/>
                    </a:lnTo>
                    <a:cubicBezTo>
                      <a:pt x="1246" y="0"/>
                      <a:pt x="0" y="1178"/>
                      <a:pt x="0" y="2632"/>
                    </a:cubicBezTo>
                    <a:cubicBezTo>
                      <a:pt x="0" y="4085"/>
                      <a:pt x="1246" y="5263"/>
                      <a:pt x="2787" y="5263"/>
                    </a:cubicBezTo>
                    <a:close/>
                  </a:path>
                </a:pathLst>
              </a:custGeom>
              <a:solidFill>
                <a:srgbClr val="7030A0"/>
              </a:solidFill>
              <a:ln w="534" cap="flat">
                <a:noFill/>
                <a:prstDash val="solid"/>
                <a:miter/>
              </a:ln>
            </p:spPr>
            <p:txBody>
              <a:bodyPr rtlCol="0" anchor="ctr"/>
              <a:lstStyle/>
              <a:p>
                <a:endParaRPr lang="en-CA"/>
              </a:p>
            </p:txBody>
          </p:sp>
          <p:sp>
            <p:nvSpPr>
              <p:cNvPr id="130" name="Freeform: Shape 129">
                <a:extLst>
                  <a:ext uri="{FF2B5EF4-FFF2-40B4-BE49-F238E27FC236}">
                    <a16:creationId xmlns="" xmlns:a16="http://schemas.microsoft.com/office/drawing/2014/main" id="{B7D18BE6-329E-4577-82CE-5DF3E451741F}"/>
                  </a:ext>
                </a:extLst>
              </p:cNvPr>
              <p:cNvSpPr/>
              <p:nvPr/>
            </p:nvSpPr>
            <p:spPr>
              <a:xfrm>
                <a:off x="6869390" y="1453104"/>
                <a:ext cx="63556" cy="5261"/>
              </a:xfrm>
              <a:custGeom>
                <a:avLst/>
                <a:gdLst>
                  <a:gd name="connsiteX0" fmla="*/ 60769 w 63556"/>
                  <a:gd name="connsiteY0" fmla="*/ 0 h 5261"/>
                  <a:gd name="connsiteX1" fmla="*/ 2787 w 63556"/>
                  <a:gd name="connsiteY1" fmla="*/ 0 h 5261"/>
                  <a:gd name="connsiteX2" fmla="*/ 0 w 63556"/>
                  <a:gd name="connsiteY2" fmla="*/ 2632 h 5261"/>
                  <a:gd name="connsiteX3" fmla="*/ 2787 w 63556"/>
                  <a:gd name="connsiteY3" fmla="*/ 5261 h 5261"/>
                  <a:gd name="connsiteX4" fmla="*/ 60769 w 63556"/>
                  <a:gd name="connsiteY4" fmla="*/ 5261 h 5261"/>
                  <a:gd name="connsiteX5" fmla="*/ 63557 w 63556"/>
                  <a:gd name="connsiteY5" fmla="*/ 2632 h 5261"/>
                  <a:gd name="connsiteX6" fmla="*/ 60769 w 63556"/>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 h="5261">
                    <a:moveTo>
                      <a:pt x="60769" y="0"/>
                    </a:moveTo>
                    <a:lnTo>
                      <a:pt x="2787" y="0"/>
                    </a:lnTo>
                    <a:cubicBezTo>
                      <a:pt x="1246" y="0"/>
                      <a:pt x="0" y="1178"/>
                      <a:pt x="0" y="2632"/>
                    </a:cubicBezTo>
                    <a:cubicBezTo>
                      <a:pt x="0" y="4085"/>
                      <a:pt x="1246" y="5261"/>
                      <a:pt x="2787" y="5261"/>
                    </a:cubicBezTo>
                    <a:lnTo>
                      <a:pt x="60769" y="5261"/>
                    </a:lnTo>
                    <a:cubicBezTo>
                      <a:pt x="62309" y="5261"/>
                      <a:pt x="63557" y="4085"/>
                      <a:pt x="63557" y="2632"/>
                    </a:cubicBezTo>
                    <a:cubicBezTo>
                      <a:pt x="63557" y="1178"/>
                      <a:pt x="62309" y="0"/>
                      <a:pt x="60769" y="0"/>
                    </a:cubicBezTo>
                    <a:close/>
                  </a:path>
                </a:pathLst>
              </a:custGeom>
              <a:solidFill>
                <a:srgbClr val="7030A0"/>
              </a:solidFill>
              <a:ln w="534" cap="flat">
                <a:noFill/>
                <a:prstDash val="solid"/>
                <a:miter/>
              </a:ln>
            </p:spPr>
            <p:txBody>
              <a:bodyPr rtlCol="0" anchor="ctr"/>
              <a:lstStyle/>
              <a:p>
                <a:endParaRPr lang="en-CA"/>
              </a:p>
            </p:txBody>
          </p:sp>
          <p:sp>
            <p:nvSpPr>
              <p:cNvPr id="134" name="Freeform: Shape 133">
                <a:extLst>
                  <a:ext uri="{FF2B5EF4-FFF2-40B4-BE49-F238E27FC236}">
                    <a16:creationId xmlns="" xmlns:a16="http://schemas.microsoft.com/office/drawing/2014/main" id="{3E740C63-3B3A-4A28-B091-628773230404}"/>
                  </a:ext>
                </a:extLst>
              </p:cNvPr>
              <p:cNvSpPr/>
              <p:nvPr/>
            </p:nvSpPr>
            <p:spPr>
              <a:xfrm>
                <a:off x="6830805" y="1435717"/>
                <a:ext cx="16374" cy="25653"/>
              </a:xfrm>
              <a:custGeom>
                <a:avLst/>
                <a:gdLst>
                  <a:gd name="connsiteX0" fmla="*/ 15558 w 16374"/>
                  <a:gd name="connsiteY0" fmla="*/ 771 h 25653"/>
                  <a:gd name="connsiteX1" fmla="*/ 11616 w 16374"/>
                  <a:gd name="connsiteY1" fmla="*/ 771 h 25653"/>
                  <a:gd name="connsiteX2" fmla="*/ 816 w 16374"/>
                  <a:gd name="connsiteY2" fmla="*/ 10966 h 25653"/>
                  <a:gd name="connsiteX3" fmla="*/ 816 w 16374"/>
                  <a:gd name="connsiteY3" fmla="*/ 14688 h 25653"/>
                  <a:gd name="connsiteX4" fmla="*/ 11616 w 16374"/>
                  <a:gd name="connsiteY4" fmla="*/ 24883 h 25653"/>
                  <a:gd name="connsiteX5" fmla="*/ 13587 w 16374"/>
                  <a:gd name="connsiteY5" fmla="*/ 25654 h 25653"/>
                  <a:gd name="connsiteX6" fmla="*/ 15558 w 16374"/>
                  <a:gd name="connsiteY6" fmla="*/ 24883 h 25653"/>
                  <a:gd name="connsiteX7" fmla="*/ 15558 w 16374"/>
                  <a:gd name="connsiteY7" fmla="*/ 21161 h 25653"/>
                  <a:gd name="connsiteX8" fmla="*/ 6727 w 16374"/>
                  <a:gd name="connsiteY8" fmla="*/ 12827 h 25653"/>
                  <a:gd name="connsiteX9" fmla="*/ 15558 w 16374"/>
                  <a:gd name="connsiteY9" fmla="*/ 4492 h 25653"/>
                  <a:gd name="connsiteX10" fmla="*/ 15558 w 16374"/>
                  <a:gd name="connsiteY10" fmla="*/ 771 h 2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4" h="25653">
                    <a:moveTo>
                      <a:pt x="15558" y="771"/>
                    </a:moveTo>
                    <a:cubicBezTo>
                      <a:pt x="14469" y="-257"/>
                      <a:pt x="12704" y="-257"/>
                      <a:pt x="11616" y="771"/>
                    </a:cubicBezTo>
                    <a:lnTo>
                      <a:pt x="816" y="10966"/>
                    </a:lnTo>
                    <a:cubicBezTo>
                      <a:pt x="-272" y="11994"/>
                      <a:pt x="-272" y="13660"/>
                      <a:pt x="816" y="14688"/>
                    </a:cubicBezTo>
                    <a:lnTo>
                      <a:pt x="11616" y="24883"/>
                    </a:lnTo>
                    <a:cubicBezTo>
                      <a:pt x="12160" y="25397"/>
                      <a:pt x="12874" y="25654"/>
                      <a:pt x="13587" y="25654"/>
                    </a:cubicBezTo>
                    <a:cubicBezTo>
                      <a:pt x="14299" y="25654"/>
                      <a:pt x="15013" y="25397"/>
                      <a:pt x="15558" y="24883"/>
                    </a:cubicBezTo>
                    <a:cubicBezTo>
                      <a:pt x="16646" y="23855"/>
                      <a:pt x="16646" y="22189"/>
                      <a:pt x="15558" y="21161"/>
                    </a:cubicBezTo>
                    <a:lnTo>
                      <a:pt x="6727" y="12827"/>
                    </a:lnTo>
                    <a:lnTo>
                      <a:pt x="15558" y="4492"/>
                    </a:lnTo>
                    <a:cubicBezTo>
                      <a:pt x="16646" y="3465"/>
                      <a:pt x="16646" y="1799"/>
                      <a:pt x="15558" y="771"/>
                    </a:cubicBezTo>
                    <a:close/>
                  </a:path>
                </a:pathLst>
              </a:custGeom>
              <a:solidFill>
                <a:srgbClr val="7030A0"/>
              </a:solidFill>
              <a:ln w="534" cap="flat">
                <a:noFill/>
                <a:prstDash val="solid"/>
                <a:miter/>
              </a:ln>
            </p:spPr>
            <p:txBody>
              <a:bodyPr rtlCol="0" anchor="ctr"/>
              <a:lstStyle/>
              <a:p>
                <a:endParaRPr lang="en-CA"/>
              </a:p>
            </p:txBody>
          </p:sp>
          <p:sp>
            <p:nvSpPr>
              <p:cNvPr id="135" name="Freeform: Shape 134">
                <a:extLst>
                  <a:ext uri="{FF2B5EF4-FFF2-40B4-BE49-F238E27FC236}">
                    <a16:creationId xmlns="" xmlns:a16="http://schemas.microsoft.com/office/drawing/2014/main" id="{306A6710-8126-4E96-97DE-016BAEE9A0CC}"/>
                  </a:ext>
                </a:extLst>
              </p:cNvPr>
              <p:cNvSpPr/>
              <p:nvPr/>
            </p:nvSpPr>
            <p:spPr>
              <a:xfrm>
                <a:off x="6869390" y="1504546"/>
                <a:ext cx="44374" cy="5263"/>
              </a:xfrm>
              <a:custGeom>
                <a:avLst/>
                <a:gdLst>
                  <a:gd name="connsiteX0" fmla="*/ 2787 w 44374"/>
                  <a:gd name="connsiteY0" fmla="*/ 5263 h 5263"/>
                  <a:gd name="connsiteX1" fmla="*/ 41589 w 44374"/>
                  <a:gd name="connsiteY1" fmla="*/ 5263 h 5263"/>
                  <a:gd name="connsiteX2" fmla="*/ 44374 w 44374"/>
                  <a:gd name="connsiteY2" fmla="*/ 2632 h 5263"/>
                  <a:gd name="connsiteX3" fmla="*/ 41589 w 44374"/>
                  <a:gd name="connsiteY3" fmla="*/ 0 h 5263"/>
                  <a:gd name="connsiteX4" fmla="*/ 2787 w 44374"/>
                  <a:gd name="connsiteY4" fmla="*/ 0 h 5263"/>
                  <a:gd name="connsiteX5" fmla="*/ 0 w 44374"/>
                  <a:gd name="connsiteY5" fmla="*/ 2632 h 5263"/>
                  <a:gd name="connsiteX6" fmla="*/ 2787 w 44374"/>
                  <a:gd name="connsiteY6" fmla="*/ 5263 h 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74" h="5263">
                    <a:moveTo>
                      <a:pt x="2787" y="5263"/>
                    </a:moveTo>
                    <a:lnTo>
                      <a:pt x="41589" y="5263"/>
                    </a:lnTo>
                    <a:cubicBezTo>
                      <a:pt x="43128" y="5263"/>
                      <a:pt x="44374" y="4085"/>
                      <a:pt x="44374" y="2632"/>
                    </a:cubicBezTo>
                    <a:cubicBezTo>
                      <a:pt x="44374" y="1178"/>
                      <a:pt x="43128" y="0"/>
                      <a:pt x="41589" y="0"/>
                    </a:cubicBezTo>
                    <a:lnTo>
                      <a:pt x="2787" y="0"/>
                    </a:lnTo>
                    <a:cubicBezTo>
                      <a:pt x="1246" y="0"/>
                      <a:pt x="0" y="1178"/>
                      <a:pt x="0" y="2632"/>
                    </a:cubicBezTo>
                    <a:cubicBezTo>
                      <a:pt x="0" y="4085"/>
                      <a:pt x="1246" y="5263"/>
                      <a:pt x="2787" y="5263"/>
                    </a:cubicBezTo>
                    <a:close/>
                  </a:path>
                </a:pathLst>
              </a:custGeom>
              <a:solidFill>
                <a:srgbClr val="7030A0"/>
              </a:solidFill>
              <a:ln w="534" cap="flat">
                <a:noFill/>
                <a:prstDash val="solid"/>
                <a:miter/>
              </a:ln>
            </p:spPr>
            <p:txBody>
              <a:bodyPr rtlCol="0" anchor="ctr"/>
              <a:lstStyle/>
              <a:p>
                <a:endParaRPr lang="en-CA"/>
              </a:p>
            </p:txBody>
          </p:sp>
          <p:sp>
            <p:nvSpPr>
              <p:cNvPr id="136" name="Freeform: Shape 135">
                <a:extLst>
                  <a:ext uri="{FF2B5EF4-FFF2-40B4-BE49-F238E27FC236}">
                    <a16:creationId xmlns="" xmlns:a16="http://schemas.microsoft.com/office/drawing/2014/main" id="{FACAF45C-7559-450D-B69C-1957236E6872}"/>
                  </a:ext>
                </a:extLst>
              </p:cNvPr>
              <p:cNvSpPr/>
              <p:nvPr/>
            </p:nvSpPr>
            <p:spPr>
              <a:xfrm>
                <a:off x="6869390" y="1519666"/>
                <a:ext cx="63556" cy="5261"/>
              </a:xfrm>
              <a:custGeom>
                <a:avLst/>
                <a:gdLst>
                  <a:gd name="connsiteX0" fmla="*/ 60769 w 63556"/>
                  <a:gd name="connsiteY0" fmla="*/ 0 h 5261"/>
                  <a:gd name="connsiteX1" fmla="*/ 2787 w 63556"/>
                  <a:gd name="connsiteY1" fmla="*/ 0 h 5261"/>
                  <a:gd name="connsiteX2" fmla="*/ 0 w 63556"/>
                  <a:gd name="connsiteY2" fmla="*/ 2632 h 5261"/>
                  <a:gd name="connsiteX3" fmla="*/ 2787 w 63556"/>
                  <a:gd name="connsiteY3" fmla="*/ 5261 h 5261"/>
                  <a:gd name="connsiteX4" fmla="*/ 60769 w 63556"/>
                  <a:gd name="connsiteY4" fmla="*/ 5261 h 5261"/>
                  <a:gd name="connsiteX5" fmla="*/ 63557 w 63556"/>
                  <a:gd name="connsiteY5" fmla="*/ 2632 h 5261"/>
                  <a:gd name="connsiteX6" fmla="*/ 60769 w 63556"/>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 h="5261">
                    <a:moveTo>
                      <a:pt x="60769" y="0"/>
                    </a:moveTo>
                    <a:lnTo>
                      <a:pt x="2787" y="0"/>
                    </a:lnTo>
                    <a:cubicBezTo>
                      <a:pt x="1246" y="0"/>
                      <a:pt x="0" y="1178"/>
                      <a:pt x="0" y="2632"/>
                    </a:cubicBezTo>
                    <a:cubicBezTo>
                      <a:pt x="0" y="4085"/>
                      <a:pt x="1246" y="5261"/>
                      <a:pt x="2787" y="5261"/>
                    </a:cubicBezTo>
                    <a:lnTo>
                      <a:pt x="60769" y="5261"/>
                    </a:lnTo>
                    <a:cubicBezTo>
                      <a:pt x="62309" y="5261"/>
                      <a:pt x="63557" y="4085"/>
                      <a:pt x="63557" y="2632"/>
                    </a:cubicBezTo>
                    <a:cubicBezTo>
                      <a:pt x="63557" y="1178"/>
                      <a:pt x="62309" y="0"/>
                      <a:pt x="60769" y="0"/>
                    </a:cubicBezTo>
                    <a:close/>
                  </a:path>
                </a:pathLst>
              </a:custGeom>
              <a:solidFill>
                <a:srgbClr val="7030A0"/>
              </a:solidFill>
              <a:ln w="534" cap="flat">
                <a:noFill/>
                <a:prstDash val="solid"/>
                <a:miter/>
              </a:ln>
            </p:spPr>
            <p:txBody>
              <a:bodyPr rtlCol="0" anchor="ctr"/>
              <a:lstStyle/>
              <a:p>
                <a:endParaRPr lang="en-CA"/>
              </a:p>
            </p:txBody>
          </p:sp>
          <p:sp>
            <p:nvSpPr>
              <p:cNvPr id="137" name="Freeform: Shape 136">
                <a:extLst>
                  <a:ext uri="{FF2B5EF4-FFF2-40B4-BE49-F238E27FC236}">
                    <a16:creationId xmlns="" xmlns:a16="http://schemas.microsoft.com/office/drawing/2014/main" id="{3375A50E-C83C-4F4B-AC83-FCC53983ED30}"/>
                  </a:ext>
                </a:extLst>
              </p:cNvPr>
              <p:cNvSpPr/>
              <p:nvPr/>
            </p:nvSpPr>
            <p:spPr>
              <a:xfrm>
                <a:off x="6830805" y="1502278"/>
                <a:ext cx="16374" cy="25651"/>
              </a:xfrm>
              <a:custGeom>
                <a:avLst/>
                <a:gdLst>
                  <a:gd name="connsiteX0" fmla="*/ 15558 w 16374"/>
                  <a:gd name="connsiteY0" fmla="*/ 771 h 25651"/>
                  <a:gd name="connsiteX1" fmla="*/ 11616 w 16374"/>
                  <a:gd name="connsiteY1" fmla="*/ 771 h 25651"/>
                  <a:gd name="connsiteX2" fmla="*/ 816 w 16374"/>
                  <a:gd name="connsiteY2" fmla="*/ 10966 h 25651"/>
                  <a:gd name="connsiteX3" fmla="*/ 816 w 16374"/>
                  <a:gd name="connsiteY3" fmla="*/ 14686 h 25651"/>
                  <a:gd name="connsiteX4" fmla="*/ 11616 w 16374"/>
                  <a:gd name="connsiteY4" fmla="*/ 24881 h 25651"/>
                  <a:gd name="connsiteX5" fmla="*/ 13587 w 16374"/>
                  <a:gd name="connsiteY5" fmla="*/ 25652 h 25651"/>
                  <a:gd name="connsiteX6" fmla="*/ 15558 w 16374"/>
                  <a:gd name="connsiteY6" fmla="*/ 24881 h 25651"/>
                  <a:gd name="connsiteX7" fmla="*/ 15558 w 16374"/>
                  <a:gd name="connsiteY7" fmla="*/ 21162 h 25651"/>
                  <a:gd name="connsiteX8" fmla="*/ 6727 w 16374"/>
                  <a:gd name="connsiteY8" fmla="*/ 12825 h 25651"/>
                  <a:gd name="connsiteX9" fmla="*/ 15558 w 16374"/>
                  <a:gd name="connsiteY9" fmla="*/ 4490 h 25651"/>
                  <a:gd name="connsiteX10" fmla="*/ 15558 w 16374"/>
                  <a:gd name="connsiteY10" fmla="*/ 771 h 2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4" h="25651">
                    <a:moveTo>
                      <a:pt x="15558" y="771"/>
                    </a:moveTo>
                    <a:cubicBezTo>
                      <a:pt x="14469" y="-257"/>
                      <a:pt x="12704" y="-257"/>
                      <a:pt x="11616" y="771"/>
                    </a:cubicBezTo>
                    <a:lnTo>
                      <a:pt x="816" y="10966"/>
                    </a:lnTo>
                    <a:cubicBezTo>
                      <a:pt x="-272" y="11994"/>
                      <a:pt x="-272" y="13658"/>
                      <a:pt x="816" y="14686"/>
                    </a:cubicBezTo>
                    <a:lnTo>
                      <a:pt x="11616" y="24881"/>
                    </a:lnTo>
                    <a:cubicBezTo>
                      <a:pt x="12160" y="25395"/>
                      <a:pt x="12874" y="25652"/>
                      <a:pt x="13587" y="25652"/>
                    </a:cubicBezTo>
                    <a:cubicBezTo>
                      <a:pt x="14299" y="25652"/>
                      <a:pt x="15013" y="25395"/>
                      <a:pt x="15558" y="24881"/>
                    </a:cubicBezTo>
                    <a:cubicBezTo>
                      <a:pt x="16646" y="23853"/>
                      <a:pt x="16646" y="22189"/>
                      <a:pt x="15558" y="21162"/>
                    </a:cubicBezTo>
                    <a:lnTo>
                      <a:pt x="6727" y="12825"/>
                    </a:lnTo>
                    <a:lnTo>
                      <a:pt x="15558" y="4490"/>
                    </a:lnTo>
                    <a:cubicBezTo>
                      <a:pt x="16646" y="3463"/>
                      <a:pt x="16646" y="1799"/>
                      <a:pt x="15558" y="771"/>
                    </a:cubicBezTo>
                    <a:close/>
                  </a:path>
                </a:pathLst>
              </a:custGeom>
              <a:solidFill>
                <a:srgbClr val="7030A0"/>
              </a:solidFill>
              <a:ln w="534" cap="flat">
                <a:noFill/>
                <a:prstDash val="solid"/>
                <a:miter/>
              </a:ln>
            </p:spPr>
            <p:txBody>
              <a:bodyPr rtlCol="0" anchor="ctr"/>
              <a:lstStyle/>
              <a:p>
                <a:endParaRPr lang="en-CA"/>
              </a:p>
            </p:txBody>
          </p:sp>
          <p:sp>
            <p:nvSpPr>
              <p:cNvPr id="138" name="Freeform: Shape 137">
                <a:extLst>
                  <a:ext uri="{FF2B5EF4-FFF2-40B4-BE49-F238E27FC236}">
                    <a16:creationId xmlns="" xmlns:a16="http://schemas.microsoft.com/office/drawing/2014/main" id="{2BB341F7-FE32-4642-884C-FA17DF7AB075}"/>
                  </a:ext>
                </a:extLst>
              </p:cNvPr>
              <p:cNvSpPr/>
              <p:nvPr/>
            </p:nvSpPr>
            <p:spPr>
              <a:xfrm>
                <a:off x="6769772" y="1355931"/>
                <a:ext cx="222952" cy="210486"/>
              </a:xfrm>
              <a:custGeom>
                <a:avLst/>
                <a:gdLst>
                  <a:gd name="connsiteX0" fmla="*/ 220164 w 222952"/>
                  <a:gd name="connsiteY0" fmla="*/ 205223 h 210486"/>
                  <a:gd name="connsiteX1" fmla="*/ 166016 w 222952"/>
                  <a:gd name="connsiteY1" fmla="*/ 205223 h 210486"/>
                  <a:gd name="connsiteX2" fmla="*/ 166016 w 222952"/>
                  <a:gd name="connsiteY2" fmla="*/ 187019 h 210486"/>
                  <a:gd name="connsiteX3" fmla="*/ 180272 w 222952"/>
                  <a:gd name="connsiteY3" fmla="*/ 187019 h 210486"/>
                  <a:gd name="connsiteX4" fmla="*/ 183058 w 222952"/>
                  <a:gd name="connsiteY4" fmla="*/ 184389 h 210486"/>
                  <a:gd name="connsiteX5" fmla="*/ 183058 w 222952"/>
                  <a:gd name="connsiteY5" fmla="*/ 133958 h 210486"/>
                  <a:gd name="connsiteX6" fmla="*/ 180272 w 222952"/>
                  <a:gd name="connsiteY6" fmla="*/ 131327 h 210486"/>
                  <a:gd name="connsiteX7" fmla="*/ 166016 w 222952"/>
                  <a:gd name="connsiteY7" fmla="*/ 131327 h 210486"/>
                  <a:gd name="connsiteX8" fmla="*/ 166016 w 222952"/>
                  <a:gd name="connsiteY8" fmla="*/ 120459 h 210486"/>
                  <a:gd name="connsiteX9" fmla="*/ 180272 w 222952"/>
                  <a:gd name="connsiteY9" fmla="*/ 120459 h 210486"/>
                  <a:gd name="connsiteX10" fmla="*/ 183058 w 222952"/>
                  <a:gd name="connsiteY10" fmla="*/ 117827 h 210486"/>
                  <a:gd name="connsiteX11" fmla="*/ 183058 w 222952"/>
                  <a:gd name="connsiteY11" fmla="*/ 67399 h 210486"/>
                  <a:gd name="connsiteX12" fmla="*/ 180272 w 222952"/>
                  <a:gd name="connsiteY12" fmla="*/ 64767 h 210486"/>
                  <a:gd name="connsiteX13" fmla="*/ 166016 w 222952"/>
                  <a:gd name="connsiteY13" fmla="*/ 64767 h 210486"/>
                  <a:gd name="connsiteX14" fmla="*/ 166016 w 222952"/>
                  <a:gd name="connsiteY14" fmla="*/ 55694 h 210486"/>
                  <a:gd name="connsiteX15" fmla="*/ 180272 w 222952"/>
                  <a:gd name="connsiteY15" fmla="*/ 55694 h 210486"/>
                  <a:gd name="connsiteX16" fmla="*/ 183058 w 222952"/>
                  <a:gd name="connsiteY16" fmla="*/ 53062 h 210486"/>
                  <a:gd name="connsiteX17" fmla="*/ 183058 w 222952"/>
                  <a:gd name="connsiteY17" fmla="*/ 2632 h 210486"/>
                  <a:gd name="connsiteX18" fmla="*/ 180272 w 222952"/>
                  <a:gd name="connsiteY18" fmla="*/ 0 h 210486"/>
                  <a:gd name="connsiteX19" fmla="*/ 42680 w 222952"/>
                  <a:gd name="connsiteY19" fmla="*/ 0 h 210486"/>
                  <a:gd name="connsiteX20" fmla="*/ 39892 w 222952"/>
                  <a:gd name="connsiteY20" fmla="*/ 2632 h 210486"/>
                  <a:gd name="connsiteX21" fmla="*/ 39892 w 222952"/>
                  <a:gd name="connsiteY21" fmla="*/ 53062 h 210486"/>
                  <a:gd name="connsiteX22" fmla="*/ 42680 w 222952"/>
                  <a:gd name="connsiteY22" fmla="*/ 55694 h 210486"/>
                  <a:gd name="connsiteX23" fmla="*/ 56936 w 222952"/>
                  <a:gd name="connsiteY23" fmla="*/ 55694 h 210486"/>
                  <a:gd name="connsiteX24" fmla="*/ 56936 w 222952"/>
                  <a:gd name="connsiteY24" fmla="*/ 64767 h 210486"/>
                  <a:gd name="connsiteX25" fmla="*/ 42680 w 222952"/>
                  <a:gd name="connsiteY25" fmla="*/ 64767 h 210486"/>
                  <a:gd name="connsiteX26" fmla="*/ 39892 w 222952"/>
                  <a:gd name="connsiteY26" fmla="*/ 67399 h 210486"/>
                  <a:gd name="connsiteX27" fmla="*/ 39892 w 222952"/>
                  <a:gd name="connsiteY27" fmla="*/ 117827 h 210486"/>
                  <a:gd name="connsiteX28" fmla="*/ 42680 w 222952"/>
                  <a:gd name="connsiteY28" fmla="*/ 120459 h 210486"/>
                  <a:gd name="connsiteX29" fmla="*/ 56936 w 222952"/>
                  <a:gd name="connsiteY29" fmla="*/ 120459 h 210486"/>
                  <a:gd name="connsiteX30" fmla="*/ 56936 w 222952"/>
                  <a:gd name="connsiteY30" fmla="*/ 131327 h 210486"/>
                  <a:gd name="connsiteX31" fmla="*/ 42680 w 222952"/>
                  <a:gd name="connsiteY31" fmla="*/ 131327 h 210486"/>
                  <a:gd name="connsiteX32" fmla="*/ 39892 w 222952"/>
                  <a:gd name="connsiteY32" fmla="*/ 133958 h 210486"/>
                  <a:gd name="connsiteX33" fmla="*/ 39892 w 222952"/>
                  <a:gd name="connsiteY33" fmla="*/ 184389 h 210486"/>
                  <a:gd name="connsiteX34" fmla="*/ 42680 w 222952"/>
                  <a:gd name="connsiteY34" fmla="*/ 187019 h 210486"/>
                  <a:gd name="connsiteX35" fmla="*/ 56936 w 222952"/>
                  <a:gd name="connsiteY35" fmla="*/ 187019 h 210486"/>
                  <a:gd name="connsiteX36" fmla="*/ 56936 w 222952"/>
                  <a:gd name="connsiteY36" fmla="*/ 205223 h 210486"/>
                  <a:gd name="connsiteX37" fmla="*/ 2787 w 222952"/>
                  <a:gd name="connsiteY37" fmla="*/ 205223 h 210486"/>
                  <a:gd name="connsiteX38" fmla="*/ 0 w 222952"/>
                  <a:gd name="connsiteY38" fmla="*/ 207854 h 210486"/>
                  <a:gd name="connsiteX39" fmla="*/ 2787 w 222952"/>
                  <a:gd name="connsiteY39" fmla="*/ 210486 h 210486"/>
                  <a:gd name="connsiteX40" fmla="*/ 220164 w 222952"/>
                  <a:gd name="connsiteY40" fmla="*/ 210486 h 210486"/>
                  <a:gd name="connsiteX41" fmla="*/ 222952 w 222952"/>
                  <a:gd name="connsiteY41" fmla="*/ 207854 h 210486"/>
                  <a:gd name="connsiteX42" fmla="*/ 220164 w 222952"/>
                  <a:gd name="connsiteY42" fmla="*/ 205223 h 210486"/>
                  <a:gd name="connsiteX43" fmla="*/ 45467 w 222952"/>
                  <a:gd name="connsiteY43" fmla="*/ 5261 h 210486"/>
                  <a:gd name="connsiteX44" fmla="*/ 177485 w 222952"/>
                  <a:gd name="connsiteY44" fmla="*/ 5261 h 210486"/>
                  <a:gd name="connsiteX45" fmla="*/ 177485 w 222952"/>
                  <a:gd name="connsiteY45" fmla="*/ 50431 h 210486"/>
                  <a:gd name="connsiteX46" fmla="*/ 45467 w 222952"/>
                  <a:gd name="connsiteY46" fmla="*/ 50431 h 210486"/>
                  <a:gd name="connsiteX47" fmla="*/ 62509 w 222952"/>
                  <a:gd name="connsiteY47" fmla="*/ 55694 h 210486"/>
                  <a:gd name="connsiteX48" fmla="*/ 160443 w 222952"/>
                  <a:gd name="connsiteY48" fmla="*/ 55694 h 210486"/>
                  <a:gd name="connsiteX49" fmla="*/ 160443 w 222952"/>
                  <a:gd name="connsiteY49" fmla="*/ 64767 h 210486"/>
                  <a:gd name="connsiteX50" fmla="*/ 62509 w 222952"/>
                  <a:gd name="connsiteY50" fmla="*/ 64767 h 210486"/>
                  <a:gd name="connsiteX51" fmla="*/ 45467 w 222952"/>
                  <a:gd name="connsiteY51" fmla="*/ 70028 h 210486"/>
                  <a:gd name="connsiteX52" fmla="*/ 177485 w 222952"/>
                  <a:gd name="connsiteY52" fmla="*/ 70028 h 210486"/>
                  <a:gd name="connsiteX53" fmla="*/ 177485 w 222952"/>
                  <a:gd name="connsiteY53" fmla="*/ 115198 h 210486"/>
                  <a:gd name="connsiteX54" fmla="*/ 45467 w 222952"/>
                  <a:gd name="connsiteY54" fmla="*/ 115198 h 210486"/>
                  <a:gd name="connsiteX55" fmla="*/ 62509 w 222952"/>
                  <a:gd name="connsiteY55" fmla="*/ 120459 h 210486"/>
                  <a:gd name="connsiteX56" fmla="*/ 160443 w 222952"/>
                  <a:gd name="connsiteY56" fmla="*/ 120459 h 210486"/>
                  <a:gd name="connsiteX57" fmla="*/ 160443 w 222952"/>
                  <a:gd name="connsiteY57" fmla="*/ 131327 h 210486"/>
                  <a:gd name="connsiteX58" fmla="*/ 62509 w 222952"/>
                  <a:gd name="connsiteY58" fmla="*/ 131327 h 210486"/>
                  <a:gd name="connsiteX59" fmla="*/ 45467 w 222952"/>
                  <a:gd name="connsiteY59" fmla="*/ 136590 h 210486"/>
                  <a:gd name="connsiteX60" fmla="*/ 177485 w 222952"/>
                  <a:gd name="connsiteY60" fmla="*/ 136590 h 210486"/>
                  <a:gd name="connsiteX61" fmla="*/ 177485 w 222952"/>
                  <a:gd name="connsiteY61" fmla="*/ 181757 h 210486"/>
                  <a:gd name="connsiteX62" fmla="*/ 45467 w 222952"/>
                  <a:gd name="connsiteY62" fmla="*/ 181757 h 210486"/>
                  <a:gd name="connsiteX63" fmla="*/ 62509 w 222952"/>
                  <a:gd name="connsiteY63" fmla="*/ 187019 h 210486"/>
                  <a:gd name="connsiteX64" fmla="*/ 160443 w 222952"/>
                  <a:gd name="connsiteY64" fmla="*/ 187019 h 210486"/>
                  <a:gd name="connsiteX65" fmla="*/ 160443 w 222952"/>
                  <a:gd name="connsiteY65" fmla="*/ 205223 h 210486"/>
                  <a:gd name="connsiteX66" fmla="*/ 62509 w 222952"/>
                  <a:gd name="connsiteY66" fmla="*/ 205223 h 21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2952" h="210486">
                    <a:moveTo>
                      <a:pt x="220164" y="205223"/>
                    </a:moveTo>
                    <a:lnTo>
                      <a:pt x="166016" y="205223"/>
                    </a:lnTo>
                    <a:lnTo>
                      <a:pt x="166016" y="187019"/>
                    </a:lnTo>
                    <a:lnTo>
                      <a:pt x="180272" y="187019"/>
                    </a:lnTo>
                    <a:cubicBezTo>
                      <a:pt x="181812" y="187019"/>
                      <a:pt x="183058" y="185840"/>
                      <a:pt x="183058" y="184389"/>
                    </a:cubicBezTo>
                    <a:lnTo>
                      <a:pt x="183058" y="133958"/>
                    </a:lnTo>
                    <a:cubicBezTo>
                      <a:pt x="183058" y="132505"/>
                      <a:pt x="181812" y="131327"/>
                      <a:pt x="180272" y="131327"/>
                    </a:cubicBezTo>
                    <a:lnTo>
                      <a:pt x="166016" y="131327"/>
                    </a:lnTo>
                    <a:lnTo>
                      <a:pt x="166016" y="120459"/>
                    </a:lnTo>
                    <a:lnTo>
                      <a:pt x="180272" y="120459"/>
                    </a:lnTo>
                    <a:cubicBezTo>
                      <a:pt x="181812" y="120459"/>
                      <a:pt x="183058" y="119280"/>
                      <a:pt x="183058" y="117827"/>
                    </a:cubicBezTo>
                    <a:lnTo>
                      <a:pt x="183058" y="67399"/>
                    </a:lnTo>
                    <a:cubicBezTo>
                      <a:pt x="183058" y="65945"/>
                      <a:pt x="181812" y="64767"/>
                      <a:pt x="180272" y="64767"/>
                    </a:cubicBezTo>
                    <a:lnTo>
                      <a:pt x="166016" y="64767"/>
                    </a:lnTo>
                    <a:lnTo>
                      <a:pt x="166016" y="55694"/>
                    </a:lnTo>
                    <a:lnTo>
                      <a:pt x="180272" y="55694"/>
                    </a:lnTo>
                    <a:cubicBezTo>
                      <a:pt x="181812" y="55694"/>
                      <a:pt x="183058" y="54516"/>
                      <a:pt x="183058" y="53062"/>
                    </a:cubicBezTo>
                    <a:lnTo>
                      <a:pt x="183058" y="2632"/>
                    </a:lnTo>
                    <a:cubicBezTo>
                      <a:pt x="183058" y="1178"/>
                      <a:pt x="181812" y="0"/>
                      <a:pt x="180272" y="0"/>
                    </a:cubicBezTo>
                    <a:lnTo>
                      <a:pt x="42680" y="0"/>
                    </a:lnTo>
                    <a:cubicBezTo>
                      <a:pt x="41138" y="0"/>
                      <a:pt x="39892" y="1178"/>
                      <a:pt x="39892" y="2632"/>
                    </a:cubicBezTo>
                    <a:lnTo>
                      <a:pt x="39892" y="53062"/>
                    </a:lnTo>
                    <a:cubicBezTo>
                      <a:pt x="39892" y="54516"/>
                      <a:pt x="41138" y="55694"/>
                      <a:pt x="42680" y="55694"/>
                    </a:cubicBezTo>
                    <a:lnTo>
                      <a:pt x="56936" y="55694"/>
                    </a:lnTo>
                    <a:lnTo>
                      <a:pt x="56936" y="64767"/>
                    </a:lnTo>
                    <a:lnTo>
                      <a:pt x="42680" y="64767"/>
                    </a:lnTo>
                    <a:cubicBezTo>
                      <a:pt x="41138" y="64767"/>
                      <a:pt x="39892" y="65945"/>
                      <a:pt x="39892" y="67399"/>
                    </a:cubicBezTo>
                    <a:lnTo>
                      <a:pt x="39892" y="117827"/>
                    </a:lnTo>
                    <a:cubicBezTo>
                      <a:pt x="39892" y="119280"/>
                      <a:pt x="41138" y="120459"/>
                      <a:pt x="42680" y="120459"/>
                    </a:cubicBezTo>
                    <a:lnTo>
                      <a:pt x="56936" y="120459"/>
                    </a:lnTo>
                    <a:lnTo>
                      <a:pt x="56936" y="131327"/>
                    </a:lnTo>
                    <a:lnTo>
                      <a:pt x="42680" y="131327"/>
                    </a:lnTo>
                    <a:cubicBezTo>
                      <a:pt x="41138" y="131327"/>
                      <a:pt x="39892" y="132505"/>
                      <a:pt x="39892" y="133958"/>
                    </a:cubicBezTo>
                    <a:lnTo>
                      <a:pt x="39892" y="184389"/>
                    </a:lnTo>
                    <a:cubicBezTo>
                      <a:pt x="39892" y="185840"/>
                      <a:pt x="41138" y="187019"/>
                      <a:pt x="42680" y="187019"/>
                    </a:cubicBezTo>
                    <a:lnTo>
                      <a:pt x="56936" y="187019"/>
                    </a:lnTo>
                    <a:lnTo>
                      <a:pt x="56936" y="205223"/>
                    </a:lnTo>
                    <a:lnTo>
                      <a:pt x="2787" y="205223"/>
                    </a:lnTo>
                    <a:cubicBezTo>
                      <a:pt x="1246" y="205223"/>
                      <a:pt x="0" y="206401"/>
                      <a:pt x="0" y="207854"/>
                    </a:cubicBezTo>
                    <a:cubicBezTo>
                      <a:pt x="0" y="209308"/>
                      <a:pt x="1246" y="210486"/>
                      <a:pt x="2787" y="210486"/>
                    </a:cubicBezTo>
                    <a:lnTo>
                      <a:pt x="220164" y="210486"/>
                    </a:lnTo>
                    <a:cubicBezTo>
                      <a:pt x="221704" y="210486"/>
                      <a:pt x="222952" y="209308"/>
                      <a:pt x="222952" y="207854"/>
                    </a:cubicBezTo>
                    <a:cubicBezTo>
                      <a:pt x="222952" y="206401"/>
                      <a:pt x="221704" y="205223"/>
                      <a:pt x="220164" y="205223"/>
                    </a:cubicBezTo>
                    <a:close/>
                    <a:moveTo>
                      <a:pt x="45467" y="5261"/>
                    </a:moveTo>
                    <a:lnTo>
                      <a:pt x="177485" y="5261"/>
                    </a:lnTo>
                    <a:lnTo>
                      <a:pt x="177485" y="50431"/>
                    </a:lnTo>
                    <a:lnTo>
                      <a:pt x="45467" y="50431"/>
                    </a:lnTo>
                    <a:close/>
                    <a:moveTo>
                      <a:pt x="62509" y="55694"/>
                    </a:moveTo>
                    <a:lnTo>
                      <a:pt x="160443" y="55694"/>
                    </a:lnTo>
                    <a:lnTo>
                      <a:pt x="160443" y="64767"/>
                    </a:lnTo>
                    <a:lnTo>
                      <a:pt x="62509" y="64767"/>
                    </a:lnTo>
                    <a:close/>
                    <a:moveTo>
                      <a:pt x="45467" y="70028"/>
                    </a:moveTo>
                    <a:lnTo>
                      <a:pt x="177485" y="70028"/>
                    </a:lnTo>
                    <a:lnTo>
                      <a:pt x="177485" y="115198"/>
                    </a:lnTo>
                    <a:lnTo>
                      <a:pt x="45467" y="115198"/>
                    </a:lnTo>
                    <a:close/>
                    <a:moveTo>
                      <a:pt x="62509" y="120459"/>
                    </a:moveTo>
                    <a:lnTo>
                      <a:pt x="160443" y="120459"/>
                    </a:lnTo>
                    <a:lnTo>
                      <a:pt x="160443" y="131327"/>
                    </a:lnTo>
                    <a:lnTo>
                      <a:pt x="62509" y="131327"/>
                    </a:lnTo>
                    <a:close/>
                    <a:moveTo>
                      <a:pt x="45467" y="136590"/>
                    </a:moveTo>
                    <a:lnTo>
                      <a:pt x="177485" y="136590"/>
                    </a:lnTo>
                    <a:lnTo>
                      <a:pt x="177485" y="181757"/>
                    </a:lnTo>
                    <a:lnTo>
                      <a:pt x="45467" y="181757"/>
                    </a:lnTo>
                    <a:close/>
                    <a:moveTo>
                      <a:pt x="62509" y="187019"/>
                    </a:moveTo>
                    <a:lnTo>
                      <a:pt x="160443" y="187019"/>
                    </a:lnTo>
                    <a:lnTo>
                      <a:pt x="160443" y="205223"/>
                    </a:lnTo>
                    <a:lnTo>
                      <a:pt x="62509" y="205223"/>
                    </a:lnTo>
                    <a:close/>
                  </a:path>
                </a:pathLst>
              </a:custGeom>
              <a:solidFill>
                <a:srgbClr val="7030A0"/>
              </a:solidFill>
              <a:ln w="534" cap="flat">
                <a:noFill/>
                <a:prstDash val="solid"/>
                <a:miter/>
              </a:ln>
            </p:spPr>
            <p:txBody>
              <a:bodyPr rtlCol="0" anchor="ctr"/>
              <a:lstStyle/>
              <a:p>
                <a:endParaRPr lang="en-CA"/>
              </a:p>
            </p:txBody>
          </p:sp>
        </p:grpSp>
      </p:grpSp>
      <p:sp>
        <p:nvSpPr>
          <p:cNvPr id="146" name="TextBox 145">
            <a:extLst>
              <a:ext uri="{FF2B5EF4-FFF2-40B4-BE49-F238E27FC236}">
                <a16:creationId xmlns="" xmlns:a16="http://schemas.microsoft.com/office/drawing/2014/main" id="{5D53F031-A286-4390-9F94-5B6CD93146CB}"/>
              </a:ext>
            </a:extLst>
          </p:cNvPr>
          <p:cNvSpPr txBox="1"/>
          <p:nvPr/>
        </p:nvSpPr>
        <p:spPr>
          <a:xfrm>
            <a:off x="4990071" y="6042651"/>
            <a:ext cx="1923828" cy="461665"/>
          </a:xfrm>
          <a:prstGeom prst="rect">
            <a:avLst/>
          </a:prstGeom>
          <a:noFill/>
        </p:spPr>
        <p:txBody>
          <a:bodyPr wrap="square" rtlCol="0">
            <a:spAutoFit/>
          </a:bodyPr>
          <a:lstStyle/>
          <a:p>
            <a:pPr algn="ctr"/>
            <a:r>
              <a:rPr lang="en-CA" sz="1200" b="1">
                <a:solidFill>
                  <a:srgbClr val="6EA92D"/>
                </a:solidFill>
              </a:rPr>
              <a:t>Best Experience for Providers</a:t>
            </a:r>
          </a:p>
        </p:txBody>
      </p:sp>
      <p:sp>
        <p:nvSpPr>
          <p:cNvPr id="78" name="Oval 77">
            <a:extLst>
              <a:ext uri="{FF2B5EF4-FFF2-40B4-BE49-F238E27FC236}">
                <a16:creationId xmlns="" xmlns:a16="http://schemas.microsoft.com/office/drawing/2014/main" id="{62FBABCF-4B85-4EEE-A2E2-583BF37A04B3}"/>
              </a:ext>
            </a:extLst>
          </p:cNvPr>
          <p:cNvSpPr/>
          <p:nvPr/>
        </p:nvSpPr>
        <p:spPr>
          <a:xfrm>
            <a:off x="5650930" y="5594007"/>
            <a:ext cx="580706" cy="499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7" name="Graphic 76">
            <a:extLst>
              <a:ext uri="{FF2B5EF4-FFF2-40B4-BE49-F238E27FC236}">
                <a16:creationId xmlns="" xmlns:a16="http://schemas.microsoft.com/office/drawing/2014/main" id="{ADCD0506-8B99-438B-BA04-899674D29AE4}"/>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tretch>
            <a:fillRect/>
          </a:stretch>
        </p:blipFill>
        <p:spPr>
          <a:xfrm>
            <a:off x="5722508" y="5636876"/>
            <a:ext cx="446170" cy="446172"/>
          </a:xfrm>
          <a:prstGeom prst="rect">
            <a:avLst/>
          </a:prstGeom>
        </p:spPr>
      </p:pic>
      <p:sp>
        <p:nvSpPr>
          <p:cNvPr id="42" name="TextBox 41">
            <a:extLst>
              <a:ext uri="{FF2B5EF4-FFF2-40B4-BE49-F238E27FC236}">
                <a16:creationId xmlns="" xmlns:a16="http://schemas.microsoft.com/office/drawing/2014/main" id="{49BC16AD-D0F7-47B9-8F6F-800ED8AD1613}"/>
              </a:ext>
            </a:extLst>
          </p:cNvPr>
          <p:cNvSpPr txBox="1"/>
          <p:nvPr/>
        </p:nvSpPr>
        <p:spPr>
          <a:xfrm>
            <a:off x="8475603" y="3238103"/>
            <a:ext cx="1138499" cy="830997"/>
          </a:xfrm>
          <a:prstGeom prst="rect">
            <a:avLst/>
          </a:prstGeom>
          <a:noFill/>
        </p:spPr>
        <p:txBody>
          <a:bodyPr wrap="square" rtlCol="0">
            <a:spAutoFit/>
          </a:bodyPr>
          <a:lstStyle/>
          <a:p>
            <a:r>
              <a:rPr lang="en-CA" sz="1200" b="1">
                <a:solidFill>
                  <a:srgbClr val="6EA92D"/>
                </a:solidFill>
              </a:rPr>
              <a:t>High Quality and Sustainable Services</a:t>
            </a:r>
          </a:p>
        </p:txBody>
      </p:sp>
      <p:sp>
        <p:nvSpPr>
          <p:cNvPr id="6" name="TextBox 5">
            <a:extLst>
              <a:ext uri="{FF2B5EF4-FFF2-40B4-BE49-F238E27FC236}">
                <a16:creationId xmlns="" xmlns:a16="http://schemas.microsoft.com/office/drawing/2014/main" id="{3E99275A-54D5-4500-9437-97EB8742FB8D}"/>
              </a:ext>
            </a:extLst>
          </p:cNvPr>
          <p:cNvSpPr txBox="1"/>
          <p:nvPr/>
        </p:nvSpPr>
        <p:spPr>
          <a:xfrm>
            <a:off x="1500389" y="3152308"/>
            <a:ext cx="1679825" cy="830997"/>
          </a:xfrm>
          <a:prstGeom prst="rect">
            <a:avLst/>
          </a:prstGeom>
          <a:noFill/>
        </p:spPr>
        <p:txBody>
          <a:bodyPr wrap="square" rtlCol="0">
            <a:spAutoFit/>
          </a:bodyPr>
          <a:lstStyle/>
          <a:p>
            <a:pPr algn="r"/>
            <a:r>
              <a:rPr lang="en-CA" sz="1200" b="1">
                <a:solidFill>
                  <a:srgbClr val="6EA92D"/>
                </a:solidFill>
              </a:rPr>
              <a:t>The Healthiest Community with Equitable Access to Care for All </a:t>
            </a:r>
          </a:p>
        </p:txBody>
      </p:sp>
      <p:grpSp>
        <p:nvGrpSpPr>
          <p:cNvPr id="7" name="Group 6">
            <a:extLst>
              <a:ext uri="{FF2B5EF4-FFF2-40B4-BE49-F238E27FC236}">
                <a16:creationId xmlns="" xmlns:a16="http://schemas.microsoft.com/office/drawing/2014/main" id="{C3634B0F-90B5-4CF2-991E-61ECB98E5E72}"/>
              </a:ext>
            </a:extLst>
          </p:cNvPr>
          <p:cNvGrpSpPr/>
          <p:nvPr/>
        </p:nvGrpSpPr>
        <p:grpSpPr>
          <a:xfrm>
            <a:off x="3219703" y="3353272"/>
            <a:ext cx="421996" cy="506273"/>
            <a:chOff x="3400944" y="3251066"/>
            <a:chExt cx="421996" cy="506273"/>
          </a:xfrm>
        </p:grpSpPr>
        <p:sp>
          <p:nvSpPr>
            <p:cNvPr id="50" name="Rectangle 49">
              <a:extLst>
                <a:ext uri="{FF2B5EF4-FFF2-40B4-BE49-F238E27FC236}">
                  <a16:creationId xmlns="" xmlns:a16="http://schemas.microsoft.com/office/drawing/2014/main" id="{F04443FB-FAE2-453B-8303-3D952B343378}"/>
                </a:ext>
              </a:extLst>
            </p:cNvPr>
            <p:cNvSpPr/>
            <p:nvPr/>
          </p:nvSpPr>
          <p:spPr>
            <a:xfrm>
              <a:off x="3425539" y="3251066"/>
              <a:ext cx="397401" cy="5062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9" name="Graphic 48">
              <a:extLst>
                <a:ext uri="{FF2B5EF4-FFF2-40B4-BE49-F238E27FC236}">
                  <a16:creationId xmlns="" xmlns:a16="http://schemas.microsoft.com/office/drawing/2014/main" id="{C8211E78-477E-46E7-A11E-F10E6C5CF2D3}"/>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tretch>
              <a:fillRect/>
            </a:stretch>
          </p:blipFill>
          <p:spPr>
            <a:xfrm>
              <a:off x="3400944" y="3293258"/>
              <a:ext cx="390825" cy="390825"/>
            </a:xfrm>
            <a:prstGeom prst="ellipse">
              <a:avLst/>
            </a:prstGeom>
          </p:spPr>
        </p:pic>
      </p:grpSp>
      <p:grpSp>
        <p:nvGrpSpPr>
          <p:cNvPr id="99" name="Group 98">
            <a:extLst>
              <a:ext uri="{FF2B5EF4-FFF2-40B4-BE49-F238E27FC236}">
                <a16:creationId xmlns="" xmlns:a16="http://schemas.microsoft.com/office/drawing/2014/main" id="{108FD413-6262-4679-8154-EAD4B0AC9C1F}"/>
              </a:ext>
            </a:extLst>
          </p:cNvPr>
          <p:cNvGrpSpPr/>
          <p:nvPr/>
        </p:nvGrpSpPr>
        <p:grpSpPr>
          <a:xfrm>
            <a:off x="8124666" y="3372608"/>
            <a:ext cx="421732" cy="458126"/>
            <a:chOff x="8113392" y="3255985"/>
            <a:chExt cx="421732" cy="458126"/>
          </a:xfrm>
        </p:grpSpPr>
        <p:sp>
          <p:nvSpPr>
            <p:cNvPr id="88" name="Oval 87">
              <a:extLst>
                <a:ext uri="{FF2B5EF4-FFF2-40B4-BE49-F238E27FC236}">
                  <a16:creationId xmlns="" xmlns:a16="http://schemas.microsoft.com/office/drawing/2014/main" id="{6FF56F91-8473-4F99-8B91-36AA97CCE91A}"/>
                </a:ext>
              </a:extLst>
            </p:cNvPr>
            <p:cNvSpPr/>
            <p:nvPr/>
          </p:nvSpPr>
          <p:spPr>
            <a:xfrm>
              <a:off x="8113392" y="3255985"/>
              <a:ext cx="389100" cy="458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6" name="Graphic 85">
              <a:extLst>
                <a:ext uri="{FF2B5EF4-FFF2-40B4-BE49-F238E27FC236}">
                  <a16:creationId xmlns="" xmlns:a16="http://schemas.microsoft.com/office/drawing/2014/main" id="{C164445F-4366-488B-B88D-41C4C8729456}"/>
                </a:ext>
              </a:extLst>
            </p:cNvPr>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 xmlns:asvg="http://schemas.microsoft.com/office/drawing/2016/SVG/main" r:embed="rId47"/>
                </a:ext>
              </a:extLst>
            </a:blip>
            <a:stretch>
              <a:fillRect/>
            </a:stretch>
          </p:blipFill>
          <p:spPr>
            <a:xfrm>
              <a:off x="8113392" y="3282041"/>
              <a:ext cx="421732" cy="421732"/>
            </a:xfrm>
            <a:prstGeom prst="rect">
              <a:avLst/>
            </a:prstGeom>
          </p:spPr>
        </p:pic>
      </p:grpSp>
      <p:sp>
        <p:nvSpPr>
          <p:cNvPr id="161" name="Oval 160">
            <a:extLst>
              <a:ext uri="{FF2B5EF4-FFF2-40B4-BE49-F238E27FC236}">
                <a16:creationId xmlns="" xmlns:a16="http://schemas.microsoft.com/office/drawing/2014/main" id="{38695FE9-6E2D-4365-BEAE-D4FB5BA6F1B0}"/>
              </a:ext>
            </a:extLst>
          </p:cNvPr>
          <p:cNvSpPr/>
          <p:nvPr/>
        </p:nvSpPr>
        <p:spPr>
          <a:xfrm>
            <a:off x="5743576" y="1122507"/>
            <a:ext cx="457200" cy="4581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Graphic 8">
            <a:extLst>
              <a:ext uri="{FF2B5EF4-FFF2-40B4-BE49-F238E27FC236}">
                <a16:creationId xmlns="" xmlns:a16="http://schemas.microsoft.com/office/drawing/2014/main" id="{DC4F72A5-1007-4486-AB28-61C5AE0F001E}"/>
              </a:ext>
            </a:extLst>
          </p:cNvPr>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tretch>
            <a:fillRect/>
          </a:stretch>
        </p:blipFill>
        <p:spPr>
          <a:xfrm>
            <a:off x="5795146" y="1139043"/>
            <a:ext cx="373532" cy="372045"/>
          </a:xfrm>
          <a:prstGeom prst="rect">
            <a:avLst/>
          </a:prstGeom>
        </p:spPr>
      </p:pic>
      <p:sp>
        <p:nvSpPr>
          <p:cNvPr id="66" name="Rectangle 65">
            <a:extLst>
              <a:ext uri="{FF2B5EF4-FFF2-40B4-BE49-F238E27FC236}">
                <a16:creationId xmlns="" xmlns:a16="http://schemas.microsoft.com/office/drawing/2014/main" id="{7553F501-7154-4E0D-A173-293313C3DB93}"/>
              </a:ext>
            </a:extLst>
          </p:cNvPr>
          <p:cNvSpPr/>
          <p:nvPr/>
        </p:nvSpPr>
        <p:spPr>
          <a:xfrm>
            <a:off x="4456841" y="2069540"/>
            <a:ext cx="2999396" cy="3098270"/>
          </a:xfrm>
          <a:prstGeom prst="rect">
            <a:avLst/>
          </a:prstGeom>
          <a:noFill/>
        </p:spPr>
        <p:txBody>
          <a:bodyPr wrap="none" lIns="91440" tIns="45720" rIns="91440" bIns="45720">
            <a:prstTxWarp prst="textArchUp">
              <a:avLst>
                <a:gd name="adj" fmla="val 13033677"/>
              </a:avLst>
            </a:prstTxWarp>
            <a:spAutoFit/>
          </a:bodyPr>
          <a:lstStyle/>
          <a:p>
            <a:pPr algn="ctr"/>
            <a:r>
              <a:rPr lang="en-US" sz="1100" b="1" i="1" cap="none" spc="300">
                <a:ln w="0"/>
                <a:solidFill>
                  <a:srgbClr val="6EA92D"/>
                </a:solidFill>
              </a:rPr>
              <a:t>Enablers</a:t>
            </a:r>
          </a:p>
        </p:txBody>
      </p:sp>
      <p:sp>
        <p:nvSpPr>
          <p:cNvPr id="3" name="TextBox 2">
            <a:extLst>
              <a:ext uri="{FF2B5EF4-FFF2-40B4-BE49-F238E27FC236}">
                <a16:creationId xmlns="" xmlns:a16="http://schemas.microsoft.com/office/drawing/2014/main" id="{175D9C8C-0FFC-45F7-87CD-69BF9A7E80F3}"/>
              </a:ext>
            </a:extLst>
          </p:cNvPr>
          <p:cNvSpPr txBox="1"/>
          <p:nvPr/>
        </p:nvSpPr>
        <p:spPr>
          <a:xfrm rot="585438">
            <a:off x="5566730" y="1855471"/>
            <a:ext cx="1818595" cy="419167"/>
          </a:xfrm>
          <a:prstGeom prst="rect">
            <a:avLst/>
          </a:prstGeom>
          <a:noFill/>
        </p:spPr>
        <p:txBody>
          <a:bodyPr wrap="square" rtlCol="0">
            <a:prstTxWarp prst="textArchUp">
              <a:avLst/>
            </a:prstTxWarp>
            <a:spAutoFit/>
          </a:bodyPr>
          <a:lstStyle/>
          <a:p>
            <a:r>
              <a:rPr lang="en-CA" sz="1100" b="1" i="1" spc="300">
                <a:ln w="0"/>
                <a:solidFill>
                  <a:srgbClr val="7030A0"/>
                </a:solidFill>
              </a:rPr>
              <a:t>Features</a:t>
            </a:r>
          </a:p>
        </p:txBody>
      </p:sp>
      <p:pic>
        <p:nvPicPr>
          <p:cNvPr id="10" name="Graphic 9">
            <a:extLst>
              <a:ext uri="{FF2B5EF4-FFF2-40B4-BE49-F238E27FC236}">
                <a16:creationId xmlns="" xmlns:a16="http://schemas.microsoft.com/office/drawing/2014/main" id="{94109EF0-F09B-4AC2-A05C-91129092B0AC}"/>
              </a:ext>
            </a:extLst>
          </p:cNvPr>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p:blipFill>
        <p:spPr>
          <a:xfrm>
            <a:off x="5811534" y="3247739"/>
            <a:ext cx="303922" cy="303922"/>
          </a:xfrm>
          <a:prstGeom prst="rect">
            <a:avLst/>
          </a:prstGeom>
        </p:spPr>
      </p:pic>
      <p:sp>
        <p:nvSpPr>
          <p:cNvPr id="4" name="TextBox 3">
            <a:extLst>
              <a:ext uri="{FF2B5EF4-FFF2-40B4-BE49-F238E27FC236}">
                <a16:creationId xmlns="" xmlns:a16="http://schemas.microsoft.com/office/drawing/2014/main" id="{1B7C84F8-3E03-4B06-9FAD-BAC37F46B62A}"/>
              </a:ext>
            </a:extLst>
          </p:cNvPr>
          <p:cNvSpPr txBox="1"/>
          <p:nvPr/>
        </p:nvSpPr>
        <p:spPr>
          <a:xfrm rot="1081941">
            <a:off x="4707432" y="2334531"/>
            <a:ext cx="2667307" cy="2288321"/>
          </a:xfrm>
          <a:prstGeom prst="rect">
            <a:avLst/>
          </a:prstGeom>
          <a:noFill/>
        </p:spPr>
        <p:txBody>
          <a:bodyPr wrap="square" rtlCol="0">
            <a:prstTxWarp prst="textArchUp">
              <a:avLst/>
            </a:prstTxWarp>
            <a:spAutoFit/>
          </a:bodyPr>
          <a:lstStyle/>
          <a:p>
            <a:r>
              <a:rPr lang="en-CA" sz="1100" b="1" i="1" spc="300">
                <a:ln w="0"/>
                <a:solidFill>
                  <a:srgbClr val="7030A0"/>
                </a:solidFill>
              </a:rPr>
              <a:t>Integrated Health Care Services</a:t>
            </a:r>
          </a:p>
        </p:txBody>
      </p:sp>
    </p:spTree>
    <p:extLst>
      <p:ext uri="{BB962C8B-B14F-4D97-AF65-F5344CB8AC3E}">
        <p14:creationId xmlns:p14="http://schemas.microsoft.com/office/powerpoint/2010/main" val="1423767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 xmlns:a16="http://schemas.microsoft.com/office/drawing/2014/main" id="{D3BC0A25-388E-470B-91FF-5647F61C92C4}"/>
              </a:ext>
            </a:extLst>
          </p:cNvPr>
          <p:cNvSpPr/>
          <p:nvPr/>
        </p:nvSpPr>
        <p:spPr>
          <a:xfrm>
            <a:off x="6138685" y="3127390"/>
            <a:ext cx="641648" cy="373942"/>
          </a:xfrm>
          <a:prstGeom prst="rightArrow">
            <a:avLst/>
          </a:prstGeom>
          <a:solidFill>
            <a:srgbClr val="D1E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 xmlns:a16="http://schemas.microsoft.com/office/drawing/2014/main" id="{85728EDE-8104-42A9-A918-FB8C62204814}"/>
              </a:ext>
            </a:extLst>
          </p:cNvPr>
          <p:cNvSpPr>
            <a:spLocks noGrp="1"/>
          </p:cNvSpPr>
          <p:nvPr>
            <p:ph type="title"/>
          </p:nvPr>
        </p:nvSpPr>
        <p:spPr/>
        <p:txBody>
          <a:bodyPr/>
          <a:lstStyle/>
          <a:p>
            <a:r>
              <a:rPr lang="en-CA"/>
              <a:t>Year 1 Population </a:t>
            </a:r>
          </a:p>
        </p:txBody>
      </p:sp>
      <p:sp>
        <p:nvSpPr>
          <p:cNvPr id="6" name="Rectangle 3">
            <a:extLst>
              <a:ext uri="{FF2B5EF4-FFF2-40B4-BE49-F238E27FC236}">
                <a16:creationId xmlns="" xmlns:a16="http://schemas.microsoft.com/office/drawing/2014/main" id="{CA130822-37E9-4176-BD3A-5B9C93BEB872}"/>
              </a:ext>
            </a:extLst>
          </p:cNvPr>
          <p:cNvSpPr>
            <a:spLocks noChangeArrowheads="1"/>
          </p:cNvSpPr>
          <p:nvPr/>
        </p:nvSpPr>
        <p:spPr bwMode="auto">
          <a:xfrm>
            <a:off x="1503673" y="5665868"/>
            <a:ext cx="3964439" cy="8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8">
              <a:lnSpc>
                <a:spcPct val="120000"/>
              </a:lnSpc>
              <a:spcAft>
                <a:spcPts val="600"/>
              </a:spcAft>
            </a:pPr>
            <a:r>
              <a:rPr lang="en-US" altLang="en-US" sz="2000" b="1">
                <a:solidFill>
                  <a:srgbClr val="97C169"/>
                </a:solidFill>
                <a:latin typeface="Calibri" panose="020F0502020204030204" pitchFamily="34" charset="0"/>
                <a:ea typeface="Calibri" panose="020F0502020204030204" pitchFamily="34" charset="0"/>
                <a:cs typeface="Times New Roman" panose="02020603050405020304" pitchFamily="18" charset="0"/>
              </a:rPr>
              <a:t>Elgin OHT Total Population</a:t>
            </a:r>
            <a:r>
              <a:rPr lang="en-US" altLang="en-US" sz="2000">
                <a:latin typeface="Calibri" panose="020F0502020204030204" pitchFamily="34" charset="0"/>
                <a:ea typeface="Calibri" panose="020F0502020204030204" pitchFamily="34" charset="0"/>
                <a:cs typeface="Times New Roman" panose="02020603050405020304" pitchFamily="18" charset="0"/>
              </a:rPr>
              <a:t>: </a:t>
            </a:r>
            <a:r>
              <a:rPr lang="en-US" altLang="en-US" sz="2400">
                <a:solidFill>
                  <a:srgbClr val="8650AF"/>
                </a:solidFill>
                <a:latin typeface="Calibri" panose="020F0502020204030204" pitchFamily="34" charset="0"/>
                <a:ea typeface="Calibri" panose="020F0502020204030204" pitchFamily="34" charset="0"/>
                <a:cs typeface="Times New Roman" panose="02020603050405020304" pitchFamily="18" charset="0"/>
              </a:rPr>
              <a:t>69,118</a:t>
            </a:r>
          </a:p>
          <a:p>
            <a:pPr defTabSz="914418">
              <a:lnSpc>
                <a:spcPct val="120000"/>
              </a:lnSpc>
              <a:spcAft>
                <a:spcPts val="600"/>
              </a:spcAft>
            </a:pPr>
            <a:endParaRPr lang="en-CA" altLang="en-US" sz="1600">
              <a:solidFill>
                <a:schemeClr val="accent5"/>
              </a:solidFill>
            </a:endParaRPr>
          </a:p>
        </p:txBody>
      </p:sp>
      <p:sp>
        <p:nvSpPr>
          <p:cNvPr id="10" name="Oval 9">
            <a:extLst>
              <a:ext uri="{FF2B5EF4-FFF2-40B4-BE49-F238E27FC236}">
                <a16:creationId xmlns="" xmlns:a16="http://schemas.microsoft.com/office/drawing/2014/main" id="{A7D90388-DA7C-4153-B463-58E0C1A5A17E}"/>
              </a:ext>
            </a:extLst>
          </p:cNvPr>
          <p:cNvSpPr/>
          <p:nvPr/>
        </p:nvSpPr>
        <p:spPr>
          <a:xfrm>
            <a:off x="6836520" y="2775090"/>
            <a:ext cx="1188720" cy="1188720"/>
          </a:xfrm>
          <a:prstGeom prst="ellipse">
            <a:avLst/>
          </a:prstGeom>
          <a:solidFill>
            <a:srgbClr val="C4E8A0"/>
          </a:solidFill>
          <a:ln>
            <a:solidFill>
              <a:srgbClr val="F0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a:solidFill>
                <a:srgbClr val="8650AF"/>
              </a:solidFill>
            </a:endParaRPr>
          </a:p>
        </p:txBody>
      </p:sp>
      <p:sp>
        <p:nvSpPr>
          <p:cNvPr id="12" name="TextBox 11">
            <a:extLst>
              <a:ext uri="{FF2B5EF4-FFF2-40B4-BE49-F238E27FC236}">
                <a16:creationId xmlns="" xmlns:a16="http://schemas.microsoft.com/office/drawing/2014/main" id="{77CE4A08-3447-4A14-9549-586A5C202F65}"/>
              </a:ext>
            </a:extLst>
          </p:cNvPr>
          <p:cNvSpPr txBox="1"/>
          <p:nvPr/>
        </p:nvSpPr>
        <p:spPr>
          <a:xfrm>
            <a:off x="6554936" y="3963810"/>
            <a:ext cx="1751887" cy="615553"/>
          </a:xfrm>
          <a:prstGeom prst="rect">
            <a:avLst/>
          </a:prstGeom>
          <a:noFill/>
        </p:spPr>
        <p:txBody>
          <a:bodyPr wrap="square" rtlCol="0">
            <a:spAutoFit/>
          </a:bodyPr>
          <a:lstStyle/>
          <a:p>
            <a:pPr algn="ctr"/>
            <a:r>
              <a:rPr lang="en-CA" sz="1700" b="1">
                <a:solidFill>
                  <a:srgbClr val="8650AF"/>
                </a:solidFill>
              </a:rPr>
              <a:t>Patients with COPD</a:t>
            </a:r>
            <a:r>
              <a:rPr lang="en-CA" sz="1700" b="1" baseline="30000">
                <a:solidFill>
                  <a:srgbClr val="8650AF"/>
                </a:solidFill>
              </a:rPr>
              <a:t>1</a:t>
            </a:r>
          </a:p>
        </p:txBody>
      </p:sp>
      <p:sp>
        <p:nvSpPr>
          <p:cNvPr id="14" name="Rectangle 3">
            <a:extLst>
              <a:ext uri="{FF2B5EF4-FFF2-40B4-BE49-F238E27FC236}">
                <a16:creationId xmlns="" xmlns:a16="http://schemas.microsoft.com/office/drawing/2014/main" id="{443BEDD1-D200-4ED5-8CA7-6502BFE478F5}"/>
              </a:ext>
            </a:extLst>
          </p:cNvPr>
          <p:cNvSpPr>
            <a:spLocks noChangeArrowheads="1"/>
          </p:cNvSpPr>
          <p:nvPr/>
        </p:nvSpPr>
        <p:spPr bwMode="auto">
          <a:xfrm>
            <a:off x="6836520" y="6482052"/>
            <a:ext cx="5169761" cy="30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18">
              <a:lnSpc>
                <a:spcPct val="120000"/>
              </a:lnSpc>
              <a:spcAft>
                <a:spcPts val="600"/>
              </a:spcAft>
            </a:pPr>
            <a:r>
              <a:rPr lang="en-US" altLang="en-US" sz="1200" b="1" baseline="30000">
                <a:solidFill>
                  <a:schemeClr val="bg1"/>
                </a:solidFill>
                <a:latin typeface="Calibri" panose="020F0502020204030204" pitchFamily="34" charset="0"/>
                <a:ea typeface="Calibri" panose="020F0502020204030204" pitchFamily="34" charset="0"/>
                <a:cs typeface="Times New Roman" panose="02020603050405020304" pitchFamily="18" charset="0"/>
              </a:rPr>
              <a:t>1</a:t>
            </a:r>
            <a:r>
              <a:rPr lang="en-US" altLang="en-US" sz="1200" b="1">
                <a:solidFill>
                  <a:schemeClr val="bg1"/>
                </a:solidFill>
                <a:latin typeface="Calibri" panose="020F0502020204030204" pitchFamily="34" charset="0"/>
                <a:ea typeface="Calibri" panose="020F0502020204030204" pitchFamily="34" charset="0"/>
                <a:cs typeface="Times New Roman" panose="02020603050405020304" pitchFamily="18" charset="0"/>
              </a:rPr>
              <a:t> COPD patients = 69,118 x 7.7% (prevalence of COPD in Elgin County)</a:t>
            </a:r>
            <a:endParaRPr lang="en-US" altLang="en-US" sz="12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99D36458-926D-428F-8F72-4C9E5E9654F4}"/>
              </a:ext>
            </a:extLst>
          </p:cNvPr>
          <p:cNvSpPr txBox="1"/>
          <p:nvPr/>
        </p:nvSpPr>
        <p:spPr>
          <a:xfrm>
            <a:off x="6519077" y="3140296"/>
            <a:ext cx="1751887" cy="446276"/>
          </a:xfrm>
          <a:prstGeom prst="rect">
            <a:avLst/>
          </a:prstGeom>
          <a:noFill/>
        </p:spPr>
        <p:txBody>
          <a:bodyPr wrap="square" rtlCol="0">
            <a:spAutoFit/>
          </a:bodyPr>
          <a:lstStyle/>
          <a:p>
            <a:pPr algn="ctr"/>
            <a:r>
              <a:rPr lang="en-CA" sz="1600" b="1">
                <a:solidFill>
                  <a:srgbClr val="8650AF"/>
                </a:solidFill>
              </a:rPr>
              <a:t>~</a:t>
            </a:r>
            <a:r>
              <a:rPr lang="en-CA" sz="2300" b="1">
                <a:solidFill>
                  <a:srgbClr val="8650AF"/>
                </a:solidFill>
              </a:rPr>
              <a:t> 5322</a:t>
            </a:r>
            <a:endParaRPr lang="en-CA" sz="2300" b="1" baseline="30000">
              <a:solidFill>
                <a:srgbClr val="8650AF"/>
              </a:solidFill>
            </a:endParaRPr>
          </a:p>
        </p:txBody>
      </p:sp>
      <p:sp>
        <p:nvSpPr>
          <p:cNvPr id="18" name="Rectangle 17">
            <a:extLst>
              <a:ext uri="{FF2B5EF4-FFF2-40B4-BE49-F238E27FC236}">
                <a16:creationId xmlns="" xmlns:a16="http://schemas.microsoft.com/office/drawing/2014/main" id="{1CD9A1A3-13CF-47AA-A09A-647CACF77F3A}"/>
              </a:ext>
            </a:extLst>
          </p:cNvPr>
          <p:cNvSpPr/>
          <p:nvPr/>
        </p:nvSpPr>
        <p:spPr>
          <a:xfrm>
            <a:off x="8315875" y="1193612"/>
            <a:ext cx="3613920" cy="5096356"/>
          </a:xfrm>
          <a:prstGeom prst="rect">
            <a:avLst/>
          </a:prstGeom>
          <a:solidFill>
            <a:schemeClr val="bg1"/>
          </a:solidFill>
          <a:ln>
            <a:solidFill>
              <a:schemeClr val="accent4">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80000" rtlCol="0" anchor="ctr"/>
          <a:lstStyle/>
          <a:p>
            <a:pPr defTabSz="457209">
              <a:spcAft>
                <a:spcPts val="600"/>
              </a:spcAft>
              <a:defRPr/>
            </a:pPr>
            <a:endParaRPr lang="en-CA">
              <a:solidFill>
                <a:srgbClr val="5F5F5F">
                  <a:lumMod val="50000"/>
                </a:srgbClr>
              </a:solidFill>
              <a:latin typeface="Calibri" panose="020F0502020204030204"/>
            </a:endParaRPr>
          </a:p>
          <a:p>
            <a:pPr marL="285756" indent="-285756" defTabSz="457209">
              <a:spcAft>
                <a:spcPts val="600"/>
              </a:spcAft>
              <a:buFont typeface="Arial" panose="020B0604020202020204" pitchFamily="34" charset="0"/>
              <a:buChar char="•"/>
              <a:defRPr/>
            </a:pPr>
            <a:r>
              <a:rPr lang="en-CA">
                <a:solidFill>
                  <a:schemeClr val="tx1"/>
                </a:solidFill>
                <a:latin typeface="Calibri" panose="020F0502020204030204"/>
              </a:rPr>
              <a:t>In Year 1, the Elgin OHT partners will focus on the </a:t>
            </a:r>
            <a:r>
              <a:rPr lang="en-CA" b="1">
                <a:solidFill>
                  <a:schemeClr val="tx1"/>
                </a:solidFill>
                <a:latin typeface="Calibri" panose="020F0502020204030204"/>
              </a:rPr>
              <a:t>respiratory health of Elgin country residents who are 65 year and older</a:t>
            </a:r>
          </a:p>
          <a:p>
            <a:pPr marL="285756" indent="-285756" defTabSz="457209">
              <a:spcAft>
                <a:spcPts val="600"/>
              </a:spcAft>
              <a:buFont typeface="Arial" panose="020B0604020202020204" pitchFamily="34" charset="0"/>
              <a:buChar char="•"/>
              <a:defRPr/>
            </a:pPr>
            <a:r>
              <a:rPr lang="en-CA">
                <a:solidFill>
                  <a:schemeClr val="tx1"/>
                </a:solidFill>
                <a:latin typeface="Calibri" panose="020F0502020204030204"/>
              </a:rPr>
              <a:t>Elgin’s Year 1 target population will include patients with COPD </a:t>
            </a:r>
          </a:p>
          <a:p>
            <a:pPr>
              <a:spcAft>
                <a:spcPts val="600"/>
              </a:spcAft>
              <a:defRPr/>
            </a:pPr>
            <a:endParaRPr lang="en-CA" sz="1600" i="1">
              <a:solidFill>
                <a:schemeClr val="accent5"/>
              </a:solidFill>
              <a:latin typeface="Calibri" panose="020F0502020204030204"/>
            </a:endParaRPr>
          </a:p>
          <a:p>
            <a:pPr>
              <a:spcAft>
                <a:spcPts val="600"/>
              </a:spcAft>
              <a:defRPr/>
            </a:pPr>
            <a:r>
              <a:rPr lang="en-CA" sz="1600" i="1">
                <a:solidFill>
                  <a:schemeClr val="accent5"/>
                </a:solidFill>
                <a:latin typeface="Calibri" panose="020F0502020204030204"/>
              </a:rPr>
              <a:t>Note: </a:t>
            </a:r>
            <a:r>
              <a:rPr lang="en-US" sz="1600" i="1">
                <a:solidFill>
                  <a:schemeClr val="accent5"/>
                </a:solidFill>
              </a:rPr>
              <a:t>The cohort of people served by the Elgin OHT in Year 1 will be identified based on various respiratory risk factors and through Elgin primary care, community para-medicine contact, STEGH Emergency Department, or on admission to STEGH</a:t>
            </a:r>
            <a:endParaRPr lang="en-CA" sz="1600" i="1">
              <a:solidFill>
                <a:schemeClr val="accent5"/>
              </a:solidFill>
            </a:endParaRPr>
          </a:p>
          <a:p>
            <a:pPr defTabSz="457209">
              <a:spcAft>
                <a:spcPts val="600"/>
              </a:spcAft>
              <a:defRPr/>
            </a:pPr>
            <a:endParaRPr lang="en-CA" sz="1600" i="1">
              <a:solidFill>
                <a:srgbClr val="5F5F5F">
                  <a:lumMod val="50000"/>
                </a:srgbClr>
              </a:solidFill>
              <a:latin typeface="Calibri" panose="020F0502020204030204"/>
            </a:endParaRPr>
          </a:p>
        </p:txBody>
      </p:sp>
      <p:pic>
        <p:nvPicPr>
          <p:cNvPr id="3" name="Picture 2">
            <a:extLst>
              <a:ext uri="{FF2B5EF4-FFF2-40B4-BE49-F238E27FC236}">
                <a16:creationId xmlns="" xmlns:a16="http://schemas.microsoft.com/office/drawing/2014/main" id="{94D95D6D-FC1C-43BA-8C49-1F65BF25CC3A}"/>
              </a:ext>
            </a:extLst>
          </p:cNvPr>
          <p:cNvPicPr>
            <a:picLocks noChangeAspect="1"/>
          </p:cNvPicPr>
          <p:nvPr/>
        </p:nvPicPr>
        <p:blipFill>
          <a:blip r:embed="rId3"/>
          <a:stretch>
            <a:fillRect/>
          </a:stretch>
        </p:blipFill>
        <p:spPr>
          <a:xfrm>
            <a:off x="135426" y="1261881"/>
            <a:ext cx="5857941" cy="4203106"/>
          </a:xfrm>
          <a:prstGeom prst="rect">
            <a:avLst/>
          </a:prstGeom>
        </p:spPr>
      </p:pic>
    </p:spTree>
    <p:extLst>
      <p:ext uri="{BB962C8B-B14F-4D97-AF65-F5344CB8AC3E}">
        <p14:creationId xmlns:p14="http://schemas.microsoft.com/office/powerpoint/2010/main" val="3646411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B77A9A73-F5AD-49DD-B69B-E1511C77B5D5}"/>
              </a:ext>
            </a:extLst>
          </p:cNvPr>
          <p:cNvSpPr/>
          <p:nvPr/>
        </p:nvSpPr>
        <p:spPr>
          <a:xfrm rot="5400000" flipV="1">
            <a:off x="-306568" y="3487576"/>
            <a:ext cx="4581594"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 xmlns:a16="http://schemas.microsoft.com/office/drawing/2014/main" id="{E2680FDA-DFB1-445A-9892-65794A57D47F}"/>
              </a:ext>
            </a:extLst>
          </p:cNvPr>
          <p:cNvSpPr/>
          <p:nvPr/>
        </p:nvSpPr>
        <p:spPr>
          <a:xfrm>
            <a:off x="1678239" y="5655253"/>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 xmlns:a16="http://schemas.microsoft.com/office/drawing/2014/main" id="{492E0F97-2CCB-4E16-A105-061FA7DF017C}"/>
              </a:ext>
            </a:extLst>
          </p:cNvPr>
          <p:cNvSpPr>
            <a:spLocks noGrp="1"/>
          </p:cNvSpPr>
          <p:nvPr>
            <p:ph type="title"/>
          </p:nvPr>
        </p:nvSpPr>
        <p:spPr/>
        <p:txBody>
          <a:bodyPr/>
          <a:lstStyle/>
          <a:p>
            <a:r>
              <a:rPr lang="en-CA"/>
              <a:t>Opportunities raised during sub-committee meetings </a:t>
            </a:r>
          </a:p>
        </p:txBody>
      </p:sp>
      <p:sp>
        <p:nvSpPr>
          <p:cNvPr id="4" name="Oval 3">
            <a:extLst>
              <a:ext uri="{FF2B5EF4-FFF2-40B4-BE49-F238E27FC236}">
                <a16:creationId xmlns="" xmlns:a16="http://schemas.microsoft.com/office/drawing/2014/main" id="{9F49F632-C637-41D7-A798-206EBCDB83FB}"/>
              </a:ext>
            </a:extLst>
          </p:cNvPr>
          <p:cNvSpPr/>
          <p:nvPr/>
        </p:nvSpPr>
        <p:spPr>
          <a:xfrm>
            <a:off x="1668584" y="1909827"/>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Oval 5">
            <a:extLst>
              <a:ext uri="{FF2B5EF4-FFF2-40B4-BE49-F238E27FC236}">
                <a16:creationId xmlns="" xmlns:a16="http://schemas.microsoft.com/office/drawing/2014/main" id="{E2683206-1E39-433C-8397-BD4005388FCA}"/>
              </a:ext>
            </a:extLst>
          </p:cNvPr>
          <p:cNvSpPr/>
          <p:nvPr/>
        </p:nvSpPr>
        <p:spPr>
          <a:xfrm>
            <a:off x="1658357" y="2877788"/>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Oval 7">
            <a:extLst>
              <a:ext uri="{FF2B5EF4-FFF2-40B4-BE49-F238E27FC236}">
                <a16:creationId xmlns="" xmlns:a16="http://schemas.microsoft.com/office/drawing/2014/main" id="{2CD34110-9BF7-43A1-BC63-8622749AF4D5}"/>
              </a:ext>
            </a:extLst>
          </p:cNvPr>
          <p:cNvSpPr/>
          <p:nvPr/>
        </p:nvSpPr>
        <p:spPr>
          <a:xfrm>
            <a:off x="1658357" y="3845749"/>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 xmlns:a16="http://schemas.microsoft.com/office/drawing/2014/main" id="{3B8AF854-DA63-458A-88A6-61D2517D50CC}"/>
              </a:ext>
            </a:extLst>
          </p:cNvPr>
          <p:cNvSpPr txBox="1"/>
          <p:nvPr/>
        </p:nvSpPr>
        <p:spPr>
          <a:xfrm>
            <a:off x="2475495" y="1075955"/>
            <a:ext cx="76134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F5F5F"/>
                </a:solidFill>
                <a:effectLst/>
                <a:uLnTx/>
                <a:uFillTx/>
                <a:latin typeface="Calibri" panose="020F0502020204030204"/>
                <a:ea typeface="+mn-ea"/>
                <a:cs typeface="+mn-cs"/>
              </a:rPr>
              <a:t>Building on current initiatives (i.e., Best Care and PREVENT, etc.)</a:t>
            </a:r>
          </a:p>
        </p:txBody>
      </p:sp>
      <p:sp>
        <p:nvSpPr>
          <p:cNvPr id="12" name="Oval 11">
            <a:extLst>
              <a:ext uri="{FF2B5EF4-FFF2-40B4-BE49-F238E27FC236}">
                <a16:creationId xmlns="" xmlns:a16="http://schemas.microsoft.com/office/drawing/2014/main" id="{ECF1FF09-5C2F-47D8-846F-931B70B21AE2}"/>
              </a:ext>
            </a:extLst>
          </p:cNvPr>
          <p:cNvSpPr/>
          <p:nvPr/>
        </p:nvSpPr>
        <p:spPr>
          <a:xfrm>
            <a:off x="1663800" y="947182"/>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 xmlns:a16="http://schemas.microsoft.com/office/drawing/2014/main" id="{5DAA0110-B1AE-48C2-A000-11D14970172E}"/>
              </a:ext>
            </a:extLst>
          </p:cNvPr>
          <p:cNvSpPr txBox="1"/>
          <p:nvPr/>
        </p:nvSpPr>
        <p:spPr>
          <a:xfrm>
            <a:off x="2506113" y="1971283"/>
            <a:ext cx="76134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F5F5F"/>
                </a:solidFill>
                <a:effectLst/>
                <a:uLnTx/>
                <a:uFillTx/>
                <a:latin typeface="Calibri" panose="020F0502020204030204"/>
                <a:ea typeface="+mn-ea"/>
                <a:cs typeface="+mn-cs"/>
              </a:rPr>
              <a:t>Focus on improving transitions (i.e., from hospital, etc.)</a:t>
            </a:r>
          </a:p>
        </p:txBody>
      </p:sp>
      <p:sp>
        <p:nvSpPr>
          <p:cNvPr id="16" name="TextBox 15">
            <a:extLst>
              <a:ext uri="{FF2B5EF4-FFF2-40B4-BE49-F238E27FC236}">
                <a16:creationId xmlns="" xmlns:a16="http://schemas.microsoft.com/office/drawing/2014/main" id="{06138181-6C8D-4484-BEB9-1E5196C11714}"/>
              </a:ext>
            </a:extLst>
          </p:cNvPr>
          <p:cNvSpPr txBox="1"/>
          <p:nvPr/>
        </p:nvSpPr>
        <p:spPr>
          <a:xfrm>
            <a:off x="2520198" y="2925660"/>
            <a:ext cx="870172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F5F5F"/>
                </a:solidFill>
                <a:effectLst/>
                <a:uLnTx/>
                <a:uFillTx/>
                <a:latin typeface="Calibri" panose="020F0502020204030204"/>
                <a:ea typeface="+mn-ea"/>
                <a:cs typeface="+mn-cs"/>
              </a:rPr>
              <a:t>Build on various innovative service models already used in Elgin (i.e., Rapid Response Nurse Model, Community Paramedic, etc.) </a:t>
            </a:r>
            <a:endParaRPr kumimoji="0" lang="en-CA" sz="1600" b="0" i="0" u="none" strike="noStrike" kern="1200" cap="none" spc="0" normalizeH="0" baseline="0" noProof="0">
              <a:ln>
                <a:noFill/>
              </a:ln>
              <a:solidFill>
                <a:srgbClr val="5F5F5F"/>
              </a:solidFill>
              <a:effectLst/>
              <a:uLnTx/>
              <a:uFillTx/>
              <a:latin typeface="Calibri" panose="020F0502020204030204"/>
              <a:ea typeface="+mn-ea"/>
              <a:cs typeface="+mn-cs"/>
            </a:endParaRPr>
          </a:p>
        </p:txBody>
      </p:sp>
      <p:sp>
        <p:nvSpPr>
          <p:cNvPr id="18" name="Oval 17">
            <a:extLst>
              <a:ext uri="{FF2B5EF4-FFF2-40B4-BE49-F238E27FC236}">
                <a16:creationId xmlns="" xmlns:a16="http://schemas.microsoft.com/office/drawing/2014/main" id="{65FD0681-9FC7-40AE-8CA1-4D2E9D970354}"/>
              </a:ext>
            </a:extLst>
          </p:cNvPr>
          <p:cNvSpPr/>
          <p:nvPr/>
        </p:nvSpPr>
        <p:spPr>
          <a:xfrm>
            <a:off x="1681840" y="4805337"/>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20" name="Graphic 19">
            <a:extLst>
              <a:ext uri="{FF2B5EF4-FFF2-40B4-BE49-F238E27FC236}">
                <a16:creationId xmlns="" xmlns:a16="http://schemas.microsoft.com/office/drawing/2014/main" id="{E3FF73B4-7058-4406-A8D9-EB1DD1FB8E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92970" y="1024769"/>
            <a:ext cx="389740" cy="389740"/>
          </a:xfrm>
          <a:prstGeom prst="rect">
            <a:avLst/>
          </a:prstGeom>
        </p:spPr>
      </p:pic>
      <p:pic>
        <p:nvPicPr>
          <p:cNvPr id="22" name="Graphic 21">
            <a:extLst>
              <a:ext uri="{FF2B5EF4-FFF2-40B4-BE49-F238E27FC236}">
                <a16:creationId xmlns="" xmlns:a16="http://schemas.microsoft.com/office/drawing/2014/main" id="{B7173075-22E3-451F-9B1B-FFE5FE3651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781162" y="1978621"/>
            <a:ext cx="397214" cy="430078"/>
          </a:xfrm>
          <a:prstGeom prst="rect">
            <a:avLst/>
          </a:prstGeom>
        </p:spPr>
      </p:pic>
      <p:pic>
        <p:nvPicPr>
          <p:cNvPr id="24" name="Graphic 23">
            <a:extLst>
              <a:ext uri="{FF2B5EF4-FFF2-40B4-BE49-F238E27FC236}">
                <a16:creationId xmlns="" xmlns:a16="http://schemas.microsoft.com/office/drawing/2014/main" id="{8126CF37-D2E2-4BE9-B1DF-CE1DBC74350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799634" y="3007174"/>
            <a:ext cx="363230" cy="363230"/>
          </a:xfrm>
          <a:prstGeom prst="rect">
            <a:avLst/>
          </a:prstGeom>
        </p:spPr>
      </p:pic>
      <p:pic>
        <p:nvPicPr>
          <p:cNvPr id="26" name="Graphic 25">
            <a:extLst>
              <a:ext uri="{FF2B5EF4-FFF2-40B4-BE49-F238E27FC236}">
                <a16:creationId xmlns="" xmlns:a16="http://schemas.microsoft.com/office/drawing/2014/main" id="{B7946DF6-0686-46C9-9FB5-D2FAA98EB7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735840" y="3881435"/>
            <a:ext cx="504000" cy="504000"/>
          </a:xfrm>
          <a:prstGeom prst="rect">
            <a:avLst/>
          </a:prstGeom>
        </p:spPr>
      </p:pic>
      <p:sp>
        <p:nvSpPr>
          <p:cNvPr id="30" name="TextBox 29">
            <a:extLst>
              <a:ext uri="{FF2B5EF4-FFF2-40B4-BE49-F238E27FC236}">
                <a16:creationId xmlns="" xmlns:a16="http://schemas.microsoft.com/office/drawing/2014/main" id="{93B6C520-124E-493E-B059-E613DC1A97FE}"/>
              </a:ext>
            </a:extLst>
          </p:cNvPr>
          <p:cNvSpPr txBox="1"/>
          <p:nvPr/>
        </p:nvSpPr>
        <p:spPr>
          <a:xfrm>
            <a:off x="2520199" y="3940197"/>
            <a:ext cx="955914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F5F5F"/>
                </a:solidFill>
                <a:effectLst/>
                <a:uLnTx/>
                <a:uFillTx/>
                <a:latin typeface="Calibri" panose="020F0502020204030204"/>
                <a:ea typeface="+mn-ea"/>
                <a:cs typeface="+mn-cs"/>
              </a:rPr>
              <a:t>Continuing and scaling the successful use of digital systems and virtual care  </a:t>
            </a:r>
            <a:endParaRPr kumimoji="0" lang="en-CA" sz="1600" b="0" i="0" u="none" strike="noStrike" kern="1200" cap="none" spc="0" normalizeH="0" baseline="0" noProof="0">
              <a:ln>
                <a:noFill/>
              </a:ln>
              <a:solidFill>
                <a:srgbClr val="5F5F5F"/>
              </a:solidFill>
              <a:effectLst/>
              <a:uLnTx/>
              <a:uFillTx/>
              <a:latin typeface="Calibri" panose="020F0502020204030204"/>
              <a:ea typeface="+mn-ea"/>
              <a:cs typeface="+mn-cs"/>
            </a:endParaRPr>
          </a:p>
        </p:txBody>
      </p:sp>
      <p:sp>
        <p:nvSpPr>
          <p:cNvPr id="32" name="TextBox 31">
            <a:extLst>
              <a:ext uri="{FF2B5EF4-FFF2-40B4-BE49-F238E27FC236}">
                <a16:creationId xmlns="" xmlns:a16="http://schemas.microsoft.com/office/drawing/2014/main" id="{39575BFC-1E8F-4455-B026-C0D156545FD2}"/>
              </a:ext>
            </a:extLst>
          </p:cNvPr>
          <p:cNvSpPr txBox="1"/>
          <p:nvPr/>
        </p:nvSpPr>
        <p:spPr>
          <a:xfrm>
            <a:off x="2520198" y="4925497"/>
            <a:ext cx="955914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F5F5F"/>
                </a:solidFill>
                <a:effectLst/>
                <a:uLnTx/>
                <a:uFillTx/>
                <a:latin typeface="Calibri" panose="020F0502020204030204"/>
                <a:ea typeface="+mn-ea"/>
                <a:cs typeface="+mn-cs"/>
              </a:rPr>
              <a:t>Focus on mechanisms and agreements for sharing information and data</a:t>
            </a:r>
            <a:endParaRPr kumimoji="0" lang="en-CA" sz="1600" b="0" i="0" u="none" strike="noStrike" kern="1200" cap="none" spc="0" normalizeH="0" baseline="0" noProof="0">
              <a:ln>
                <a:noFill/>
              </a:ln>
              <a:solidFill>
                <a:srgbClr val="5F5F5F"/>
              </a:solidFill>
              <a:effectLst/>
              <a:uLnTx/>
              <a:uFillTx/>
              <a:latin typeface="Calibri" panose="020F0502020204030204"/>
              <a:ea typeface="+mn-ea"/>
              <a:cs typeface="+mn-cs"/>
            </a:endParaRPr>
          </a:p>
        </p:txBody>
      </p:sp>
      <p:pic>
        <p:nvPicPr>
          <p:cNvPr id="34" name="Graphic 33">
            <a:extLst>
              <a:ext uri="{FF2B5EF4-FFF2-40B4-BE49-F238E27FC236}">
                <a16:creationId xmlns="" xmlns:a16="http://schemas.microsoft.com/office/drawing/2014/main" id="{8C834CEB-B613-476F-B2C8-88F11E2FE99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729249" y="4859337"/>
            <a:ext cx="504000" cy="504000"/>
          </a:xfrm>
          <a:prstGeom prst="rect">
            <a:avLst/>
          </a:prstGeom>
        </p:spPr>
      </p:pic>
      <p:sp>
        <p:nvSpPr>
          <p:cNvPr id="36" name="TextBox 35">
            <a:extLst>
              <a:ext uri="{FF2B5EF4-FFF2-40B4-BE49-F238E27FC236}">
                <a16:creationId xmlns="" xmlns:a16="http://schemas.microsoft.com/office/drawing/2014/main" id="{53FC83FE-3131-46D0-BCB2-F96E51FBE4C8}"/>
              </a:ext>
            </a:extLst>
          </p:cNvPr>
          <p:cNvSpPr txBox="1"/>
          <p:nvPr/>
        </p:nvSpPr>
        <p:spPr>
          <a:xfrm>
            <a:off x="2569768" y="5791976"/>
            <a:ext cx="955914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F5F5F"/>
                </a:solidFill>
                <a:effectLst/>
                <a:uLnTx/>
                <a:uFillTx/>
                <a:latin typeface="Calibri" panose="020F0502020204030204"/>
                <a:ea typeface="+mn-ea"/>
                <a:cs typeface="+mn-cs"/>
              </a:rPr>
              <a:t>Addressing barriers to digital enablement </a:t>
            </a:r>
            <a:endParaRPr kumimoji="0" lang="en-CA" sz="1600" b="0" i="0" u="none" strike="noStrike" kern="1200" cap="none" spc="0" normalizeH="0" baseline="0" noProof="0">
              <a:ln>
                <a:noFill/>
              </a:ln>
              <a:solidFill>
                <a:srgbClr val="5F5F5F"/>
              </a:solidFill>
              <a:effectLst/>
              <a:uLnTx/>
              <a:uFillTx/>
              <a:latin typeface="Calibri" panose="020F0502020204030204"/>
              <a:ea typeface="+mn-ea"/>
              <a:cs typeface="+mn-cs"/>
            </a:endParaRPr>
          </a:p>
        </p:txBody>
      </p:sp>
      <p:pic>
        <p:nvPicPr>
          <p:cNvPr id="42" name="Graphic 41">
            <a:extLst>
              <a:ext uri="{FF2B5EF4-FFF2-40B4-BE49-F238E27FC236}">
                <a16:creationId xmlns="" xmlns:a16="http://schemas.microsoft.com/office/drawing/2014/main" id="{9B0F0AAE-4625-428B-A4AB-C77D71BA021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p:blipFill>
        <p:spPr>
          <a:xfrm>
            <a:off x="1781162" y="5744564"/>
            <a:ext cx="433615" cy="433615"/>
          </a:xfrm>
          <a:prstGeom prst="rect">
            <a:avLst/>
          </a:prstGeom>
        </p:spPr>
      </p:pic>
    </p:spTree>
    <p:extLst>
      <p:ext uri="{BB962C8B-B14F-4D97-AF65-F5344CB8AC3E}">
        <p14:creationId xmlns:p14="http://schemas.microsoft.com/office/powerpoint/2010/main" val="282938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CD75D17-160B-174E-A837-8F3CAA84FD84}"/>
              </a:ext>
            </a:extLst>
          </p:cNvPr>
          <p:cNvSpPr>
            <a:spLocks noGrp="1"/>
          </p:cNvSpPr>
          <p:nvPr>
            <p:ph type="title"/>
          </p:nvPr>
        </p:nvSpPr>
        <p:spPr/>
        <p:txBody>
          <a:bodyPr/>
          <a:lstStyle/>
          <a:p>
            <a:r>
              <a:rPr lang="en-US"/>
              <a:t>Collaborative Decision-Making Arrangements</a:t>
            </a:r>
          </a:p>
        </p:txBody>
      </p:sp>
      <p:sp>
        <p:nvSpPr>
          <p:cNvPr id="4" name="Rectangle 3">
            <a:extLst>
              <a:ext uri="{FF2B5EF4-FFF2-40B4-BE49-F238E27FC236}">
                <a16:creationId xmlns="" xmlns:a16="http://schemas.microsoft.com/office/drawing/2014/main" id="{FF7A661B-C1F9-4835-956B-D2F32F57720E}"/>
              </a:ext>
            </a:extLst>
          </p:cNvPr>
          <p:cNvSpPr/>
          <p:nvPr/>
        </p:nvSpPr>
        <p:spPr>
          <a:xfrm rot="5400000" flipH="1">
            <a:off x="1267075" y="2272430"/>
            <a:ext cx="45719" cy="257986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a:solidFill>
                <a:prstClr val="white"/>
              </a:solidFill>
              <a:latin typeface="Calibri" panose="020F0502020204030204"/>
            </a:endParaRPr>
          </a:p>
        </p:txBody>
      </p:sp>
      <p:sp>
        <p:nvSpPr>
          <p:cNvPr id="9" name="Rectangle 8">
            <a:extLst>
              <a:ext uri="{FF2B5EF4-FFF2-40B4-BE49-F238E27FC236}">
                <a16:creationId xmlns="" xmlns:a16="http://schemas.microsoft.com/office/drawing/2014/main" id="{71B41331-A2A4-4ECF-8CF7-51896539FB02}"/>
              </a:ext>
            </a:extLst>
          </p:cNvPr>
          <p:cNvSpPr/>
          <p:nvPr/>
        </p:nvSpPr>
        <p:spPr>
          <a:xfrm>
            <a:off x="709847" y="2101173"/>
            <a:ext cx="10445166" cy="3740951"/>
          </a:xfrm>
          <a:prstGeom prst="rect">
            <a:avLst/>
          </a:prstGeom>
          <a:solidFill>
            <a:srgbClr val="F1F5F9"/>
          </a:solidFill>
          <a:effectLst/>
        </p:spPr>
        <p:txBody>
          <a:bodyPr lIns="576000" tIns="0" rIns="91440" bIns="36000" anchor="t">
            <a:noAutofit/>
          </a:bodyPr>
          <a:lstStyle/>
          <a:p>
            <a:pPr>
              <a:lnSpc>
                <a:spcPct val="110000"/>
              </a:lnSpc>
            </a:pPr>
            <a:endParaRPr lang="en-US" sz="1600"/>
          </a:p>
          <a:p>
            <a:pPr>
              <a:lnSpc>
                <a:spcPct val="110000"/>
              </a:lnSpc>
            </a:pPr>
            <a:r>
              <a:rPr lang="en-US"/>
              <a:t>Based on lessons learned during first round of application, </a:t>
            </a:r>
            <a:r>
              <a:rPr lang="en-CA"/>
              <a:t>MOH has shifted to focus the term </a:t>
            </a:r>
            <a:r>
              <a:rPr lang="en-CA">
                <a:solidFill>
                  <a:schemeClr val="accent5"/>
                </a:solidFill>
              </a:rPr>
              <a:t>“collaborative decision-making arrangements (CDMA)” </a:t>
            </a:r>
            <a:r>
              <a:rPr lang="en-CA"/>
              <a:t>rather than the term “governance” to reflect that OHTs are still in early stages of implementation, including that: </a:t>
            </a:r>
            <a:endParaRPr lang="en-CA">
              <a:cs typeface="Calibri"/>
            </a:endParaRPr>
          </a:p>
          <a:p>
            <a:pPr lvl="1">
              <a:lnSpc>
                <a:spcPct val="110000"/>
              </a:lnSpc>
            </a:pPr>
            <a:endParaRPr lang="en-CA"/>
          </a:p>
          <a:p>
            <a:pPr marL="742950" lvl="1" indent="-285750">
              <a:lnSpc>
                <a:spcPct val="110000"/>
              </a:lnSpc>
              <a:buFont typeface="Arial" panose="020B0604020202020204" pitchFamily="34" charset="0"/>
              <a:buChar char="•"/>
            </a:pPr>
            <a:r>
              <a:rPr lang="en-CA"/>
              <a:t>At this time, patient services continue to be funded and governed by agreements between the funder and each member within an OHT, and not (yet) through an integrated agreement between the funder and the OHT as a whole; and </a:t>
            </a:r>
          </a:p>
          <a:p>
            <a:pPr marL="742950" lvl="1" indent="-285750">
              <a:lnSpc>
                <a:spcPct val="110000"/>
              </a:lnSpc>
              <a:buFont typeface="Arial" panose="020B0604020202020204" pitchFamily="34" charset="0"/>
              <a:buChar char="•"/>
            </a:pPr>
            <a:endParaRPr lang="en-CA">
              <a:cs typeface="Calibri" panose="020F0502020204030204"/>
            </a:endParaRPr>
          </a:p>
          <a:p>
            <a:pPr marL="742950" lvl="1" indent="-285750">
              <a:lnSpc>
                <a:spcPct val="110000"/>
              </a:lnSpc>
              <a:buFont typeface="Arial" panose="020B0604020202020204" pitchFamily="34" charset="0"/>
              <a:buChar char="•"/>
            </a:pPr>
            <a:r>
              <a:rPr lang="en-CA"/>
              <a:t>OHT members need time to work out the scope of decision-making they assign to the OHT (vs. the scope of decision-making authority retained by individual members). </a:t>
            </a:r>
            <a:endParaRPr lang="en-CA">
              <a:cs typeface="Calibri"/>
            </a:endParaRPr>
          </a:p>
        </p:txBody>
      </p:sp>
      <p:sp>
        <p:nvSpPr>
          <p:cNvPr id="11" name="Rectangle 10">
            <a:extLst>
              <a:ext uri="{FF2B5EF4-FFF2-40B4-BE49-F238E27FC236}">
                <a16:creationId xmlns="" xmlns:a16="http://schemas.microsoft.com/office/drawing/2014/main" id="{F7B99497-EF10-4948-8951-23B6259A4796}"/>
              </a:ext>
            </a:extLst>
          </p:cNvPr>
          <p:cNvSpPr/>
          <p:nvPr/>
        </p:nvSpPr>
        <p:spPr>
          <a:xfrm>
            <a:off x="861047" y="1285189"/>
            <a:ext cx="10293966" cy="369332"/>
          </a:xfrm>
          <a:prstGeom prst="rect">
            <a:avLst/>
          </a:prstGeom>
        </p:spPr>
        <p:txBody>
          <a:bodyPr wrap="square">
            <a:spAutoFit/>
          </a:bodyPr>
          <a:lstStyle/>
          <a:p>
            <a:r>
              <a:rPr lang="en-US" i="1">
                <a:solidFill>
                  <a:schemeClr val="accent3"/>
                </a:solidFill>
              </a:rPr>
              <a:t>The Ministry released a new streamline OHT application and guidance on July 24</a:t>
            </a:r>
            <a:r>
              <a:rPr lang="en-US" i="1" baseline="30000">
                <a:solidFill>
                  <a:schemeClr val="accent3"/>
                </a:solidFill>
              </a:rPr>
              <a:t>th</a:t>
            </a:r>
            <a:endParaRPr lang="en-US" i="1">
              <a:solidFill>
                <a:schemeClr val="accent3"/>
              </a:solidFill>
            </a:endParaRPr>
          </a:p>
        </p:txBody>
      </p:sp>
      <p:sp>
        <p:nvSpPr>
          <p:cNvPr id="7" name="Slide Number Placeholder 3">
            <a:extLst>
              <a:ext uri="{FF2B5EF4-FFF2-40B4-BE49-F238E27FC236}">
                <a16:creationId xmlns="" xmlns:a16="http://schemas.microsoft.com/office/drawing/2014/main" id="{0768806E-AF45-492B-A894-78A6899966BD}"/>
              </a:ext>
            </a:extLst>
          </p:cNvPr>
          <p:cNvSpPr>
            <a:spLocks noGrp="1" noChangeArrowheads="1"/>
          </p:cNvSpPr>
          <p:nvPr>
            <p:ph type="sldNum" sz="quarter" idx="12"/>
            <p:custDataLst>
              <p:tags r:id="rId1"/>
            </p:custDataLst>
          </p:nvPr>
        </p:nvSpPr>
        <p:spPr bwMode="auto">
          <a:xfrm>
            <a:off x="10782670" y="6448071"/>
            <a:ext cx="1312025" cy="365125"/>
          </a:xfrm>
          <a:prstGeom prst="rect">
            <a:avLst/>
          </a:prstGeom>
          <a:noFill/>
          <a:ln cap="flat" algn="ctr">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defTabSz="457200" rtl="0" eaLnBrk="0" fontAlgn="base" hangingPunct="0">
              <a:spcBef>
                <a:spcPct val="0"/>
              </a:spcBef>
              <a:spcAft>
                <a:spcPct val="0"/>
              </a:spcAft>
              <a:buSzPct val="100000"/>
              <a:defRPr sz="1000" kern="1200" smtClean="0">
                <a:solidFill>
                  <a:srgbClr val="898989"/>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1D6EB29-CE58-4888-89EA-E3F48F2E2AA8}" type="slidenum">
              <a:rPr lang="en-CA" altLang="en-US" smtClean="0">
                <a:solidFill>
                  <a:schemeClr val="bg1"/>
                </a:solidFill>
                <a:latin typeface="+mn-lt"/>
              </a:rPr>
              <a:pPr>
                <a:defRPr/>
              </a:pPr>
              <a:t>16</a:t>
            </a:fld>
            <a:endParaRPr lang="en-CA" altLang="en-US">
              <a:solidFill>
                <a:schemeClr val="bg1"/>
              </a:solidFill>
              <a:latin typeface="+mn-lt"/>
            </a:endParaRPr>
          </a:p>
        </p:txBody>
      </p:sp>
    </p:spTree>
    <p:extLst>
      <p:ext uri="{BB962C8B-B14F-4D97-AF65-F5344CB8AC3E}">
        <p14:creationId xmlns:p14="http://schemas.microsoft.com/office/powerpoint/2010/main" val="104942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F1E6ED-181A-6146-9D68-ACD2E69E31A7}"/>
              </a:ext>
            </a:extLst>
          </p:cNvPr>
          <p:cNvSpPr>
            <a:spLocks noGrp="1"/>
          </p:cNvSpPr>
          <p:nvPr>
            <p:ph type="title"/>
          </p:nvPr>
        </p:nvSpPr>
        <p:spPr/>
        <p:txBody>
          <a:bodyPr/>
          <a:lstStyle/>
          <a:p>
            <a:r>
              <a:rPr lang="en-US"/>
              <a:t>Collaborative Decision-Making Arrangements</a:t>
            </a:r>
          </a:p>
        </p:txBody>
      </p:sp>
      <p:sp>
        <p:nvSpPr>
          <p:cNvPr id="3" name="Rectangle 2">
            <a:extLst>
              <a:ext uri="{FF2B5EF4-FFF2-40B4-BE49-F238E27FC236}">
                <a16:creationId xmlns="" xmlns:a16="http://schemas.microsoft.com/office/drawing/2014/main" id="{8C3A71B3-6569-EB49-9FB1-331C423A7009}"/>
              </a:ext>
            </a:extLst>
          </p:cNvPr>
          <p:cNvSpPr/>
          <p:nvPr/>
        </p:nvSpPr>
        <p:spPr>
          <a:xfrm>
            <a:off x="1238611" y="1037019"/>
            <a:ext cx="9411333" cy="5207708"/>
          </a:xfrm>
          <a:prstGeom prst="rect">
            <a:avLst/>
          </a:prstGeom>
        </p:spPr>
        <p:txBody>
          <a:bodyPr wrap="square">
            <a:spAutoFit/>
          </a:bodyPr>
          <a:lstStyle/>
          <a:p>
            <a:pPr>
              <a:lnSpc>
                <a:spcPct val="110000"/>
              </a:lnSpc>
              <a:spcAft>
                <a:spcPts val="4800"/>
              </a:spcAft>
            </a:pPr>
            <a:r>
              <a:rPr lang="en-CA"/>
              <a:t>Collaborative governance is a governing arrangement in which leaders from organizations drawn from multiple sectors engage in a </a:t>
            </a:r>
            <a:r>
              <a:rPr lang="en-CA">
                <a:solidFill>
                  <a:schemeClr val="accent5"/>
                </a:solidFill>
              </a:rPr>
              <a:t>collective decision-making process </a:t>
            </a:r>
            <a:r>
              <a:rPr lang="en-CA"/>
              <a:t>that is:</a:t>
            </a:r>
          </a:p>
          <a:p>
            <a:pPr lvl="4">
              <a:lnSpc>
                <a:spcPct val="110000"/>
              </a:lnSpc>
              <a:spcAft>
                <a:spcPts val="5400"/>
              </a:spcAft>
            </a:pPr>
            <a:r>
              <a:rPr lang="en-CA"/>
              <a:t>Deliberative</a:t>
            </a:r>
          </a:p>
          <a:p>
            <a:pPr lvl="4">
              <a:lnSpc>
                <a:spcPct val="110000"/>
              </a:lnSpc>
              <a:spcAft>
                <a:spcPts val="5400"/>
              </a:spcAft>
            </a:pPr>
            <a:r>
              <a:rPr lang="en-CA"/>
              <a:t>Consensus-oriented</a:t>
            </a:r>
          </a:p>
          <a:p>
            <a:pPr lvl="4">
              <a:lnSpc>
                <a:spcPct val="110000"/>
              </a:lnSpc>
              <a:spcAft>
                <a:spcPts val="5400"/>
              </a:spcAft>
            </a:pPr>
            <a:r>
              <a:rPr lang="en-CA"/>
              <a:t>Directed to the achievement of a shared goal</a:t>
            </a:r>
          </a:p>
          <a:p>
            <a:pPr algn="ctr">
              <a:lnSpc>
                <a:spcPct val="110000"/>
              </a:lnSpc>
              <a:spcAft>
                <a:spcPts val="3000"/>
              </a:spcAft>
            </a:pPr>
            <a:r>
              <a:rPr lang="en-CA" b="1" i="1"/>
              <a:t>Choices about </a:t>
            </a:r>
            <a:r>
              <a:rPr lang="en-CA" b="1" i="1">
                <a:solidFill>
                  <a:schemeClr val="accent5"/>
                </a:solidFill>
              </a:rPr>
              <a:t>end state governance structures </a:t>
            </a:r>
            <a:r>
              <a:rPr lang="en-CA" b="1" i="1"/>
              <a:t>are not needed for the Full Application or even during Year 1 – although approved OHT’s will need to establish Collaborative Decision-Making Arrangements to be eligible to receive one-time implementation funding in Year 1</a:t>
            </a:r>
          </a:p>
        </p:txBody>
      </p:sp>
      <p:pic>
        <p:nvPicPr>
          <p:cNvPr id="6" name="Graphic 5">
            <a:extLst>
              <a:ext uri="{FF2B5EF4-FFF2-40B4-BE49-F238E27FC236}">
                <a16:creationId xmlns="" xmlns:a16="http://schemas.microsoft.com/office/drawing/2014/main" id="{0D7EED2C-2C41-4417-948A-A754745085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443976" y="2187756"/>
            <a:ext cx="423746" cy="423746"/>
          </a:xfrm>
          <a:prstGeom prst="rect">
            <a:avLst/>
          </a:prstGeom>
        </p:spPr>
      </p:pic>
      <p:pic>
        <p:nvPicPr>
          <p:cNvPr id="8" name="Graphic 7">
            <a:extLst>
              <a:ext uri="{FF2B5EF4-FFF2-40B4-BE49-F238E27FC236}">
                <a16:creationId xmlns="" xmlns:a16="http://schemas.microsoft.com/office/drawing/2014/main" id="{50B7E2EE-B54F-42A4-8AA8-7D503ADCC6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443976" y="3178355"/>
            <a:ext cx="423746" cy="423746"/>
          </a:xfrm>
          <a:prstGeom prst="rect">
            <a:avLst/>
          </a:prstGeom>
        </p:spPr>
      </p:pic>
      <p:pic>
        <p:nvPicPr>
          <p:cNvPr id="10" name="Graphic 9">
            <a:extLst>
              <a:ext uri="{FF2B5EF4-FFF2-40B4-BE49-F238E27FC236}">
                <a16:creationId xmlns="" xmlns:a16="http://schemas.microsoft.com/office/drawing/2014/main" id="{D5E740C0-C089-42D2-B839-D53E875702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443976" y="4168955"/>
            <a:ext cx="481361" cy="481361"/>
          </a:xfrm>
          <a:prstGeom prst="rect">
            <a:avLst/>
          </a:prstGeom>
        </p:spPr>
      </p:pic>
      <p:sp>
        <p:nvSpPr>
          <p:cNvPr id="11" name="Slide Number Placeholder 3">
            <a:extLst>
              <a:ext uri="{FF2B5EF4-FFF2-40B4-BE49-F238E27FC236}">
                <a16:creationId xmlns="" xmlns:a16="http://schemas.microsoft.com/office/drawing/2014/main" id="{132E7DAD-788C-4D18-A5BF-B9FB70E168C4}"/>
              </a:ext>
            </a:extLst>
          </p:cNvPr>
          <p:cNvSpPr>
            <a:spLocks noGrp="1" noChangeArrowheads="1"/>
          </p:cNvSpPr>
          <p:nvPr>
            <p:ph type="sldNum" sz="quarter" idx="12"/>
            <p:custDataLst>
              <p:tags r:id="rId1"/>
            </p:custDataLst>
          </p:nvPr>
        </p:nvSpPr>
        <p:spPr bwMode="auto">
          <a:xfrm>
            <a:off x="10782670" y="6448071"/>
            <a:ext cx="1312025" cy="365125"/>
          </a:xfrm>
          <a:prstGeom prst="rect">
            <a:avLst/>
          </a:prstGeom>
          <a:noFill/>
          <a:ln cap="flat" algn="ctr">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defTabSz="457200" rtl="0" eaLnBrk="0" fontAlgn="base" hangingPunct="0">
              <a:spcBef>
                <a:spcPct val="0"/>
              </a:spcBef>
              <a:spcAft>
                <a:spcPct val="0"/>
              </a:spcAft>
              <a:buSzPct val="100000"/>
              <a:defRPr sz="1000" kern="1200" smtClean="0">
                <a:solidFill>
                  <a:srgbClr val="898989"/>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1D6EB29-CE58-4888-89EA-E3F48F2E2AA8}" type="slidenum">
              <a:rPr lang="en-CA" altLang="en-US" smtClean="0">
                <a:solidFill>
                  <a:schemeClr val="bg1"/>
                </a:solidFill>
                <a:latin typeface="+mn-lt"/>
              </a:rPr>
              <a:pPr>
                <a:defRPr/>
              </a:pPr>
              <a:t>17</a:t>
            </a:fld>
            <a:endParaRPr lang="en-CA" altLang="en-US">
              <a:solidFill>
                <a:schemeClr val="bg1"/>
              </a:solidFill>
              <a:latin typeface="+mn-lt"/>
            </a:endParaRPr>
          </a:p>
        </p:txBody>
      </p:sp>
    </p:spTree>
    <p:extLst>
      <p:ext uri="{BB962C8B-B14F-4D97-AF65-F5344CB8AC3E}">
        <p14:creationId xmlns:p14="http://schemas.microsoft.com/office/powerpoint/2010/main" val="1413765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5752A6FA-2B83-43EA-9B2C-9D9C33D009AB}"/>
              </a:ext>
            </a:extLst>
          </p:cNvPr>
          <p:cNvSpPr/>
          <p:nvPr/>
        </p:nvSpPr>
        <p:spPr>
          <a:xfrm>
            <a:off x="8014339" y="1827968"/>
            <a:ext cx="2921884" cy="4313881"/>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10000"/>
              </a:lnSpc>
              <a:spcAft>
                <a:spcPts val="600"/>
              </a:spcAft>
            </a:pPr>
            <a:r>
              <a:rPr lang="en-US" b="1">
                <a:solidFill>
                  <a:schemeClr val="tx1"/>
                </a:solidFill>
              </a:rPr>
              <a:t>Exclusions </a:t>
            </a:r>
          </a:p>
          <a:p>
            <a:pPr algn="ctr">
              <a:lnSpc>
                <a:spcPct val="110000"/>
              </a:lnSpc>
              <a:spcAft>
                <a:spcPts val="600"/>
              </a:spcAft>
            </a:pPr>
            <a:endParaRPr lang="en-US" sz="1600" b="1">
              <a:solidFill>
                <a:schemeClr val="tx1"/>
              </a:solidFill>
            </a:endParaRPr>
          </a:p>
          <a:p>
            <a:pPr marL="285750" indent="-285750">
              <a:lnSpc>
                <a:spcPct val="110000"/>
              </a:lnSpc>
              <a:spcAft>
                <a:spcPts val="600"/>
              </a:spcAft>
              <a:buFont typeface="Arial" panose="020B0604020202020204" pitchFamily="34" charset="0"/>
              <a:buChar char="•"/>
            </a:pPr>
            <a:r>
              <a:rPr lang="en-US" sz="1600">
                <a:solidFill>
                  <a:schemeClr val="tx1"/>
                </a:solidFill>
              </a:rPr>
              <a:t>Consultant services </a:t>
            </a:r>
          </a:p>
          <a:p>
            <a:pPr marL="285750" indent="-285750">
              <a:lnSpc>
                <a:spcPct val="110000"/>
              </a:lnSpc>
              <a:spcAft>
                <a:spcPts val="600"/>
              </a:spcAft>
              <a:buFont typeface="Arial" panose="020B0604020202020204" pitchFamily="34" charset="0"/>
              <a:buChar char="•"/>
            </a:pPr>
            <a:r>
              <a:rPr lang="en-US" sz="1600">
                <a:solidFill>
                  <a:schemeClr val="tx1"/>
                </a:solidFill>
              </a:rPr>
              <a:t>Items or activities available through the central program of supports</a:t>
            </a:r>
          </a:p>
          <a:p>
            <a:pPr marL="285750" indent="-285750">
              <a:lnSpc>
                <a:spcPct val="110000"/>
              </a:lnSpc>
              <a:spcAft>
                <a:spcPts val="600"/>
              </a:spcAft>
              <a:buFont typeface="Arial" panose="020B0604020202020204" pitchFamily="34" charset="0"/>
              <a:buChar char="•"/>
            </a:pPr>
            <a:r>
              <a:rPr lang="en-US" sz="1600">
                <a:solidFill>
                  <a:schemeClr val="tx1"/>
                </a:solidFill>
              </a:rPr>
              <a:t>Activities, supplies, or equipment supported by other funding sources (e.g. personal protective equipment).</a:t>
            </a:r>
            <a:endParaRPr lang="en-US">
              <a:solidFill>
                <a:schemeClr val="tx1"/>
              </a:solidFill>
            </a:endParaRPr>
          </a:p>
        </p:txBody>
      </p:sp>
      <p:sp>
        <p:nvSpPr>
          <p:cNvPr id="11" name="Rectangle 10">
            <a:extLst>
              <a:ext uri="{FF2B5EF4-FFF2-40B4-BE49-F238E27FC236}">
                <a16:creationId xmlns="" xmlns:a16="http://schemas.microsoft.com/office/drawing/2014/main" id="{01956F43-C1C9-4098-AC27-FF9FDE4D378F}"/>
              </a:ext>
            </a:extLst>
          </p:cNvPr>
          <p:cNvSpPr/>
          <p:nvPr/>
        </p:nvSpPr>
        <p:spPr>
          <a:xfrm>
            <a:off x="1234957" y="1827967"/>
            <a:ext cx="2921884" cy="4313882"/>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10000"/>
              </a:lnSpc>
              <a:spcAft>
                <a:spcPts val="600"/>
              </a:spcAft>
            </a:pPr>
            <a:r>
              <a:rPr lang="en-US" b="1">
                <a:solidFill>
                  <a:schemeClr val="tx1"/>
                </a:solidFill>
              </a:rPr>
              <a:t>Funding Amounts </a:t>
            </a:r>
          </a:p>
          <a:p>
            <a:pPr algn="ctr">
              <a:lnSpc>
                <a:spcPct val="110000"/>
              </a:lnSpc>
              <a:spcAft>
                <a:spcPts val="600"/>
              </a:spcAft>
            </a:pPr>
            <a:endParaRPr lang="en-US" b="1">
              <a:solidFill>
                <a:schemeClr val="tx1"/>
              </a:solidFill>
            </a:endParaRPr>
          </a:p>
          <a:p>
            <a:pPr marL="285750" indent="-285750">
              <a:lnSpc>
                <a:spcPct val="110000"/>
              </a:lnSpc>
              <a:spcAft>
                <a:spcPts val="600"/>
              </a:spcAft>
              <a:buFont typeface="Arial" panose="020B0604020202020204" pitchFamily="34" charset="0"/>
              <a:buChar char="•"/>
            </a:pPr>
            <a:r>
              <a:rPr lang="en-US" sz="1600">
                <a:solidFill>
                  <a:schemeClr val="tx1"/>
                </a:solidFill>
              </a:rPr>
              <a:t>Approximately $375,000 per team in FY2020-21, starting Oct 1* </a:t>
            </a:r>
          </a:p>
          <a:p>
            <a:pPr marL="285750" indent="-285750">
              <a:lnSpc>
                <a:spcPct val="110000"/>
              </a:lnSpc>
              <a:spcAft>
                <a:spcPts val="600"/>
              </a:spcAft>
              <a:buFont typeface="Arial" panose="020B0604020202020204" pitchFamily="34" charset="0"/>
              <a:buChar char="•"/>
            </a:pPr>
            <a:r>
              <a:rPr lang="en-US" sz="1600">
                <a:solidFill>
                  <a:schemeClr val="tx1"/>
                </a:solidFill>
              </a:rPr>
              <a:t>Approximately $750,000 per team in FY2021-22, starting April 1* * pro-rated based on when team is approved and submits its forms </a:t>
            </a:r>
          </a:p>
        </p:txBody>
      </p:sp>
      <p:sp>
        <p:nvSpPr>
          <p:cNvPr id="2" name="Title 1">
            <a:extLst>
              <a:ext uri="{FF2B5EF4-FFF2-40B4-BE49-F238E27FC236}">
                <a16:creationId xmlns="" xmlns:a16="http://schemas.microsoft.com/office/drawing/2014/main" id="{2CBAF006-033F-CA42-9F69-DE24718D57C8}"/>
              </a:ext>
            </a:extLst>
          </p:cNvPr>
          <p:cNvSpPr>
            <a:spLocks noGrp="1"/>
          </p:cNvSpPr>
          <p:nvPr>
            <p:ph type="title"/>
          </p:nvPr>
        </p:nvSpPr>
        <p:spPr/>
        <p:txBody>
          <a:bodyPr/>
          <a:lstStyle/>
          <a:p>
            <a:r>
              <a:rPr lang="en-US"/>
              <a:t>OHT Implementation Funding</a:t>
            </a:r>
          </a:p>
        </p:txBody>
      </p:sp>
      <p:sp>
        <p:nvSpPr>
          <p:cNvPr id="10" name="TextBox 9">
            <a:extLst>
              <a:ext uri="{FF2B5EF4-FFF2-40B4-BE49-F238E27FC236}">
                <a16:creationId xmlns="" xmlns:a16="http://schemas.microsoft.com/office/drawing/2014/main" id="{009D86DC-1717-4A71-BAB9-A6F25254DC79}"/>
              </a:ext>
            </a:extLst>
          </p:cNvPr>
          <p:cNvSpPr txBox="1"/>
          <p:nvPr/>
        </p:nvSpPr>
        <p:spPr>
          <a:xfrm>
            <a:off x="1159726" y="955504"/>
            <a:ext cx="9300117" cy="646331"/>
          </a:xfrm>
          <a:prstGeom prst="rect">
            <a:avLst/>
          </a:prstGeom>
          <a:noFill/>
        </p:spPr>
        <p:txBody>
          <a:bodyPr wrap="square">
            <a:spAutoFit/>
          </a:bodyPr>
          <a:lstStyle/>
          <a:p>
            <a:r>
              <a:rPr lang="en-US" i="1">
                <a:solidFill>
                  <a:schemeClr val="accent4">
                    <a:lumMod val="75000"/>
                  </a:schemeClr>
                </a:solidFill>
              </a:rPr>
              <a:t>Teams must be approved OHTs who have attested to meeting minimum CDMA requirements in order to be eligible for Ministry OHT Implementation Funding</a:t>
            </a:r>
          </a:p>
        </p:txBody>
      </p:sp>
      <p:sp>
        <p:nvSpPr>
          <p:cNvPr id="13" name="Rectangle 12">
            <a:extLst>
              <a:ext uri="{FF2B5EF4-FFF2-40B4-BE49-F238E27FC236}">
                <a16:creationId xmlns="" xmlns:a16="http://schemas.microsoft.com/office/drawing/2014/main" id="{E72F6AA6-5757-4BD0-808E-46FF9E0F472D}"/>
              </a:ext>
            </a:extLst>
          </p:cNvPr>
          <p:cNvSpPr/>
          <p:nvPr/>
        </p:nvSpPr>
        <p:spPr>
          <a:xfrm>
            <a:off x="4624648" y="1839951"/>
            <a:ext cx="2921884" cy="4313881"/>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10000"/>
              </a:lnSpc>
              <a:spcAft>
                <a:spcPts val="600"/>
              </a:spcAft>
            </a:pPr>
            <a:r>
              <a:rPr lang="en-US" b="1">
                <a:solidFill>
                  <a:schemeClr val="tx1"/>
                </a:solidFill>
              </a:rPr>
              <a:t>Eligible Spending</a:t>
            </a:r>
          </a:p>
          <a:p>
            <a:pPr algn="ctr">
              <a:lnSpc>
                <a:spcPct val="110000"/>
              </a:lnSpc>
              <a:spcAft>
                <a:spcPts val="600"/>
              </a:spcAft>
            </a:pPr>
            <a:endParaRPr lang="en-US" sz="300" b="1">
              <a:solidFill>
                <a:schemeClr val="tx1"/>
              </a:solidFill>
            </a:endParaRPr>
          </a:p>
          <a:p>
            <a:pPr marL="285750" indent="-285750">
              <a:lnSpc>
                <a:spcPct val="110000"/>
              </a:lnSpc>
              <a:spcAft>
                <a:spcPts val="600"/>
              </a:spcAft>
              <a:buFont typeface="Arial" panose="020B0604020202020204" pitchFamily="34" charset="0"/>
              <a:buChar char="•"/>
            </a:pPr>
            <a:r>
              <a:rPr lang="en-US" sz="1600">
                <a:solidFill>
                  <a:schemeClr val="tx1"/>
                </a:solidFill>
              </a:rPr>
              <a:t>Digital health and virtual care</a:t>
            </a:r>
          </a:p>
          <a:p>
            <a:pPr marL="285750" indent="-285750">
              <a:lnSpc>
                <a:spcPct val="110000"/>
              </a:lnSpc>
              <a:spcAft>
                <a:spcPts val="600"/>
              </a:spcAft>
              <a:buFont typeface="Arial" panose="020B0604020202020204" pitchFamily="34" charset="0"/>
              <a:buChar char="•"/>
            </a:pPr>
            <a:r>
              <a:rPr lang="en-US" sz="1600">
                <a:solidFill>
                  <a:schemeClr val="tx1"/>
                </a:solidFill>
              </a:rPr>
              <a:t>Physician and other clinician leadership and engagement Patient, family, and caregiver engagement and participation </a:t>
            </a:r>
          </a:p>
          <a:p>
            <a:pPr marL="285750" indent="-285750">
              <a:lnSpc>
                <a:spcPct val="110000"/>
              </a:lnSpc>
              <a:spcAft>
                <a:spcPts val="600"/>
              </a:spcAft>
              <a:buFont typeface="Arial" panose="020B0604020202020204" pitchFamily="34" charset="0"/>
              <a:buChar char="•"/>
            </a:pPr>
            <a:r>
              <a:rPr lang="en-US" sz="1600">
                <a:solidFill>
                  <a:schemeClr val="tx1"/>
                </a:solidFill>
              </a:rPr>
              <a:t>Project leadership and management </a:t>
            </a:r>
          </a:p>
          <a:p>
            <a:pPr marL="285750" indent="-285750">
              <a:lnSpc>
                <a:spcPct val="110000"/>
              </a:lnSpc>
              <a:spcAft>
                <a:spcPts val="600"/>
              </a:spcAft>
              <a:buFont typeface="Arial" panose="020B0604020202020204" pitchFamily="34" charset="0"/>
              <a:buChar char="•"/>
            </a:pPr>
            <a:r>
              <a:rPr lang="en-US" sz="1600">
                <a:solidFill>
                  <a:schemeClr val="tx1"/>
                </a:solidFill>
              </a:rPr>
              <a:t>Performance measurement and quality improvement</a:t>
            </a:r>
            <a:endParaRPr lang="en-CA" sz="1600">
              <a:solidFill>
                <a:schemeClr val="tx1"/>
              </a:solidFill>
            </a:endParaRPr>
          </a:p>
        </p:txBody>
      </p:sp>
      <p:sp>
        <p:nvSpPr>
          <p:cNvPr id="18" name="Slide Number Placeholder 3">
            <a:extLst>
              <a:ext uri="{FF2B5EF4-FFF2-40B4-BE49-F238E27FC236}">
                <a16:creationId xmlns="" xmlns:a16="http://schemas.microsoft.com/office/drawing/2014/main" id="{49BA9239-58D8-4341-AB22-BD554C35BB7A}"/>
              </a:ext>
            </a:extLst>
          </p:cNvPr>
          <p:cNvSpPr>
            <a:spLocks noGrp="1" noChangeArrowheads="1"/>
          </p:cNvSpPr>
          <p:nvPr>
            <p:ph type="sldNum" sz="quarter" idx="12"/>
            <p:custDataLst>
              <p:tags r:id="rId1"/>
            </p:custDataLst>
          </p:nvPr>
        </p:nvSpPr>
        <p:spPr bwMode="auto">
          <a:xfrm>
            <a:off x="10782670" y="6448071"/>
            <a:ext cx="1312025" cy="365125"/>
          </a:xfrm>
          <a:prstGeom prst="rect">
            <a:avLst/>
          </a:prstGeom>
          <a:noFill/>
          <a:ln cap="flat" algn="ctr">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defTabSz="457200" rtl="0" eaLnBrk="0" fontAlgn="base" hangingPunct="0">
              <a:spcBef>
                <a:spcPct val="0"/>
              </a:spcBef>
              <a:spcAft>
                <a:spcPct val="0"/>
              </a:spcAft>
              <a:buSzPct val="100000"/>
              <a:defRPr sz="1000" kern="1200" smtClean="0">
                <a:solidFill>
                  <a:srgbClr val="898989"/>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1D6EB29-CE58-4888-89EA-E3F48F2E2AA8}" type="slidenum">
              <a:rPr lang="en-CA" altLang="en-US" smtClean="0">
                <a:solidFill>
                  <a:schemeClr val="bg1"/>
                </a:solidFill>
                <a:latin typeface="+mn-lt"/>
              </a:rPr>
              <a:pPr>
                <a:defRPr/>
              </a:pPr>
              <a:t>18</a:t>
            </a:fld>
            <a:endParaRPr lang="en-CA" altLang="en-US">
              <a:solidFill>
                <a:schemeClr val="bg1"/>
              </a:solidFill>
              <a:latin typeface="+mn-lt"/>
            </a:endParaRPr>
          </a:p>
        </p:txBody>
      </p:sp>
    </p:spTree>
    <p:extLst>
      <p:ext uri="{BB962C8B-B14F-4D97-AF65-F5344CB8AC3E}">
        <p14:creationId xmlns:p14="http://schemas.microsoft.com/office/powerpoint/2010/main" val="318019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ADE1BE-CBE5-45E8-892E-41DE07E6E7B6}"/>
              </a:ext>
            </a:extLst>
          </p:cNvPr>
          <p:cNvSpPr>
            <a:spLocks noGrp="1"/>
          </p:cNvSpPr>
          <p:nvPr>
            <p:ph type="title"/>
          </p:nvPr>
        </p:nvSpPr>
        <p:spPr/>
        <p:txBody>
          <a:bodyPr/>
          <a:lstStyle/>
          <a:p>
            <a:r>
              <a:rPr lang="en-CA"/>
              <a:t>Collaborative Decision Making Arrangements (CMDA) and Engagement Model </a:t>
            </a:r>
          </a:p>
        </p:txBody>
      </p:sp>
      <p:sp>
        <p:nvSpPr>
          <p:cNvPr id="10" name="Rectangle 9">
            <a:extLst>
              <a:ext uri="{FF2B5EF4-FFF2-40B4-BE49-F238E27FC236}">
                <a16:creationId xmlns="" xmlns:a16="http://schemas.microsoft.com/office/drawing/2014/main" id="{0695432E-428A-409C-A31A-549BFE00178D}"/>
              </a:ext>
            </a:extLst>
          </p:cNvPr>
          <p:cNvSpPr/>
          <p:nvPr/>
        </p:nvSpPr>
        <p:spPr>
          <a:xfrm>
            <a:off x="7200" y="2356083"/>
            <a:ext cx="5863200" cy="2267999"/>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bIns="45720" rtlCol="0" anchor="ctr"/>
          <a:lstStyle/>
          <a:p>
            <a:pPr algn="ctr">
              <a:lnSpc>
                <a:spcPct val="110000"/>
              </a:lnSpc>
              <a:spcAft>
                <a:spcPts val="600"/>
              </a:spcAft>
            </a:pPr>
            <a:r>
              <a:rPr lang="en-US">
                <a:solidFill>
                  <a:schemeClr val="tx1"/>
                </a:solidFill>
                <a:cs typeface="Calibri"/>
              </a:rPr>
              <a:t>The</a:t>
            </a:r>
            <a:r>
              <a:rPr lang="en-US" sz="1800">
                <a:solidFill>
                  <a:schemeClr val="tx1"/>
                </a:solidFill>
                <a:effectLst/>
                <a:latin typeface="Calibri"/>
                <a:cs typeface="Calibri"/>
              </a:rPr>
              <a:t> </a:t>
            </a:r>
            <a:r>
              <a:rPr lang="en-US">
                <a:solidFill>
                  <a:schemeClr val="tx1"/>
                </a:solidFill>
                <a:latin typeface="Calibri"/>
                <a:cs typeface="Calibri"/>
              </a:rPr>
              <a:t>Steering Committee and Governance Sub-Committee developed a draft "straw dog" CMDA for Year 1, and initiated discussion on potential future state models.</a:t>
            </a:r>
          </a:p>
          <a:p>
            <a:pPr algn="ctr">
              <a:lnSpc>
                <a:spcPct val="110000"/>
              </a:lnSpc>
              <a:spcAft>
                <a:spcPts val="600"/>
              </a:spcAft>
            </a:pPr>
            <a:r>
              <a:rPr lang="en-US">
                <a:solidFill>
                  <a:schemeClr val="tx1"/>
                </a:solidFill>
                <a:latin typeface="Calibri"/>
                <a:cs typeface="Calibri"/>
              </a:rPr>
              <a:t>The CMDA model does not need to be included in the Full Application – but will serve as the basis for </a:t>
            </a:r>
            <a:r>
              <a:rPr lang="en-US" b="1">
                <a:solidFill>
                  <a:schemeClr val="tx1"/>
                </a:solidFill>
                <a:latin typeface="Calibri"/>
                <a:cs typeface="Calibri"/>
              </a:rPr>
              <a:t>ongoing refinement and elaboration</a:t>
            </a:r>
            <a:r>
              <a:rPr lang="en-US">
                <a:solidFill>
                  <a:schemeClr val="tx1"/>
                </a:solidFill>
                <a:latin typeface="Calibri"/>
                <a:cs typeface="Calibri"/>
              </a:rPr>
              <a:t> by OHT partners.</a:t>
            </a:r>
          </a:p>
        </p:txBody>
      </p:sp>
      <p:sp>
        <p:nvSpPr>
          <p:cNvPr id="13" name="TextBox 12">
            <a:extLst>
              <a:ext uri="{FF2B5EF4-FFF2-40B4-BE49-F238E27FC236}">
                <a16:creationId xmlns="" xmlns:a16="http://schemas.microsoft.com/office/drawing/2014/main" id="{8BACF68E-A618-45C0-B15F-6F726AEF93E6}"/>
              </a:ext>
            </a:extLst>
          </p:cNvPr>
          <p:cNvSpPr txBox="1"/>
          <p:nvPr/>
        </p:nvSpPr>
        <p:spPr>
          <a:xfrm>
            <a:off x="6911577" y="1719114"/>
            <a:ext cx="2008800" cy="369332"/>
          </a:xfrm>
          <a:prstGeom prst="rect">
            <a:avLst/>
          </a:prstGeom>
          <a:noFill/>
        </p:spPr>
        <p:txBody>
          <a:bodyPr wrap="square" rtlCol="0">
            <a:spAutoFit/>
          </a:bodyPr>
          <a:lstStyle/>
          <a:p>
            <a:r>
              <a:rPr lang="en-CA" b="1"/>
              <a:t>Year 1 </a:t>
            </a:r>
          </a:p>
        </p:txBody>
      </p:sp>
      <p:pic>
        <p:nvPicPr>
          <p:cNvPr id="17" name="Picture 16">
            <a:extLst>
              <a:ext uri="{FF2B5EF4-FFF2-40B4-BE49-F238E27FC236}">
                <a16:creationId xmlns="" xmlns:a16="http://schemas.microsoft.com/office/drawing/2014/main" id="{8DFA5637-6C54-456E-B1A8-E422BDB3430D}"/>
              </a:ext>
            </a:extLst>
          </p:cNvPr>
          <p:cNvPicPr>
            <a:picLocks noChangeAspect="1"/>
          </p:cNvPicPr>
          <p:nvPr/>
        </p:nvPicPr>
        <p:blipFill>
          <a:blip r:embed="rId2"/>
          <a:stretch>
            <a:fillRect/>
          </a:stretch>
        </p:blipFill>
        <p:spPr>
          <a:xfrm>
            <a:off x="6395882" y="2274802"/>
            <a:ext cx="5354554" cy="2608772"/>
          </a:xfrm>
          <a:prstGeom prst="rect">
            <a:avLst/>
          </a:prstGeom>
        </p:spPr>
      </p:pic>
    </p:spTree>
    <p:extLst>
      <p:ext uri="{BB962C8B-B14F-4D97-AF65-F5344CB8AC3E}">
        <p14:creationId xmlns:p14="http://schemas.microsoft.com/office/powerpoint/2010/main" val="58198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Right 20">
            <a:extLst>
              <a:ext uri="{FF2B5EF4-FFF2-40B4-BE49-F238E27FC236}">
                <a16:creationId xmlns="" xmlns:a16="http://schemas.microsoft.com/office/drawing/2014/main" id="{97DEE7C3-C1AF-43C9-A2A5-13533591C37C}"/>
              </a:ext>
            </a:extLst>
          </p:cNvPr>
          <p:cNvSpPr/>
          <p:nvPr/>
        </p:nvSpPr>
        <p:spPr>
          <a:xfrm>
            <a:off x="0" y="3616660"/>
            <a:ext cx="2273909" cy="283782"/>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 xmlns:a16="http://schemas.microsoft.com/office/drawing/2014/main" id="{51620548-C5A9-488F-8817-CA3A0423B0D6}"/>
              </a:ext>
            </a:extLst>
          </p:cNvPr>
          <p:cNvSpPr/>
          <p:nvPr/>
        </p:nvSpPr>
        <p:spPr>
          <a:xfrm>
            <a:off x="2273910" y="1232747"/>
            <a:ext cx="5090073" cy="4686879"/>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spcAft>
                <a:spcPts val="600"/>
              </a:spcAft>
            </a:pPr>
            <a:endParaRPr lang="en-CA" sz="1050" b="1">
              <a:solidFill>
                <a:schemeClr val="accent4"/>
              </a:solidFill>
            </a:endParaRPr>
          </a:p>
          <a:p>
            <a:pPr algn="ctr">
              <a:lnSpc>
                <a:spcPct val="110000"/>
              </a:lnSpc>
              <a:spcAft>
                <a:spcPts val="600"/>
              </a:spcAft>
            </a:pPr>
            <a:r>
              <a:rPr lang="en-CA" b="1">
                <a:solidFill>
                  <a:schemeClr val="accent4"/>
                </a:solidFill>
              </a:rPr>
              <a:t>Meeting Overview</a:t>
            </a:r>
          </a:p>
        </p:txBody>
      </p:sp>
      <p:sp>
        <p:nvSpPr>
          <p:cNvPr id="2" name="Slide Number Placeholder 1">
            <a:extLst>
              <a:ext uri="{FF2B5EF4-FFF2-40B4-BE49-F238E27FC236}">
                <a16:creationId xmlns="" xmlns:a16="http://schemas.microsoft.com/office/drawing/2014/main" id="{3ED21ACE-1D86-4516-B44A-DC7DFD3C856F}"/>
              </a:ext>
            </a:extLst>
          </p:cNvPr>
          <p:cNvSpPr>
            <a:spLocks noGrp="1"/>
          </p:cNvSpPr>
          <p:nvPr>
            <p:ph type="sldNum" sz="quarter" idx="12"/>
          </p:nvPr>
        </p:nvSpPr>
        <p:spPr>
          <a:xfrm>
            <a:off x="10782670" y="6175931"/>
            <a:ext cx="1312025" cy="365125"/>
          </a:xfrm>
        </p:spPr>
        <p:txBody>
          <a:bodyPr/>
          <a:lstStyle/>
          <a:p>
            <a:pPr algn="r" defTabSz="457200">
              <a:defRPr/>
            </a:pPr>
            <a:fld id="{330EA680-D336-4FF7-8B7A-9848BB0A1C32}" type="slidenum">
              <a:rPr lang="en-US" sz="788" smtClean="0">
                <a:solidFill>
                  <a:srgbClr val="FFFFFF"/>
                </a:solidFill>
              </a:rPr>
              <a:pPr algn="r" defTabSz="457200">
                <a:defRPr/>
              </a:pPr>
              <a:t>2</a:t>
            </a:fld>
            <a:endParaRPr lang="en-US" sz="788">
              <a:solidFill>
                <a:srgbClr val="FFFFFF"/>
              </a:solidFill>
            </a:endParaRPr>
          </a:p>
        </p:txBody>
      </p:sp>
      <p:sp>
        <p:nvSpPr>
          <p:cNvPr id="3" name="Title 2">
            <a:extLst>
              <a:ext uri="{FF2B5EF4-FFF2-40B4-BE49-F238E27FC236}">
                <a16:creationId xmlns="" xmlns:a16="http://schemas.microsoft.com/office/drawing/2014/main" id="{56E9C33C-DCD2-4CF7-B4F6-1154D0F5F802}"/>
              </a:ext>
            </a:extLst>
          </p:cNvPr>
          <p:cNvSpPr>
            <a:spLocks noGrp="1"/>
          </p:cNvSpPr>
          <p:nvPr>
            <p:ph type="title"/>
          </p:nvPr>
        </p:nvSpPr>
        <p:spPr/>
        <p:txBody>
          <a:bodyPr/>
          <a:lstStyle/>
          <a:p>
            <a:r>
              <a:rPr lang="en-CA"/>
              <a:t>Meeting Overview</a:t>
            </a:r>
          </a:p>
        </p:txBody>
      </p:sp>
      <p:sp>
        <p:nvSpPr>
          <p:cNvPr id="11" name="Oval 10">
            <a:extLst>
              <a:ext uri="{FF2B5EF4-FFF2-40B4-BE49-F238E27FC236}">
                <a16:creationId xmlns="" xmlns:a16="http://schemas.microsoft.com/office/drawing/2014/main" id="{1BD80F0C-4C61-438C-BA56-63C3F822B80C}"/>
              </a:ext>
            </a:extLst>
          </p:cNvPr>
          <p:cNvSpPr/>
          <p:nvPr/>
        </p:nvSpPr>
        <p:spPr>
          <a:xfrm>
            <a:off x="2733314" y="3045474"/>
            <a:ext cx="778389" cy="778389"/>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 xmlns:a16="http://schemas.microsoft.com/office/drawing/2014/main" id="{B6A6EAC8-3D16-44E5-9D51-1C83C209059A}"/>
              </a:ext>
            </a:extLst>
          </p:cNvPr>
          <p:cNvSpPr txBox="1"/>
          <p:nvPr/>
        </p:nvSpPr>
        <p:spPr>
          <a:xfrm>
            <a:off x="3526601" y="3097324"/>
            <a:ext cx="3312543" cy="584775"/>
          </a:xfrm>
          <a:prstGeom prst="rect">
            <a:avLst/>
          </a:prstGeom>
          <a:noFill/>
        </p:spPr>
        <p:txBody>
          <a:bodyPr wrap="square" rtlCol="0">
            <a:spAutoFit/>
          </a:bodyPr>
          <a:lstStyle/>
          <a:p>
            <a:r>
              <a:rPr lang="en-CA" sz="1600"/>
              <a:t>Review the OHT Full Application and development process </a:t>
            </a:r>
          </a:p>
        </p:txBody>
      </p:sp>
      <p:sp>
        <p:nvSpPr>
          <p:cNvPr id="13" name="Oval 12">
            <a:extLst>
              <a:ext uri="{FF2B5EF4-FFF2-40B4-BE49-F238E27FC236}">
                <a16:creationId xmlns="" xmlns:a16="http://schemas.microsoft.com/office/drawing/2014/main" id="{E3D127EB-9FE4-4DDC-A491-124B43AFDE60}"/>
              </a:ext>
            </a:extLst>
          </p:cNvPr>
          <p:cNvSpPr/>
          <p:nvPr/>
        </p:nvSpPr>
        <p:spPr>
          <a:xfrm>
            <a:off x="2733315" y="2050160"/>
            <a:ext cx="778389" cy="778389"/>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 xmlns:a16="http://schemas.microsoft.com/office/drawing/2014/main" id="{3EC4A106-DD6D-4E70-A1A4-01D8A342AFED}"/>
              </a:ext>
            </a:extLst>
          </p:cNvPr>
          <p:cNvSpPr txBox="1"/>
          <p:nvPr/>
        </p:nvSpPr>
        <p:spPr>
          <a:xfrm>
            <a:off x="3590699" y="2238005"/>
            <a:ext cx="3554921" cy="338554"/>
          </a:xfrm>
          <a:prstGeom prst="rect">
            <a:avLst/>
          </a:prstGeom>
          <a:noFill/>
        </p:spPr>
        <p:txBody>
          <a:bodyPr wrap="square" rtlCol="0">
            <a:spAutoFit/>
          </a:bodyPr>
          <a:lstStyle/>
          <a:p>
            <a:r>
              <a:rPr lang="en-CA" sz="1600"/>
              <a:t>Review the Ontario Health Teams</a:t>
            </a:r>
            <a:r>
              <a:rPr lang="en-CA" sz="1600" dirty="0"/>
              <a:t> model</a:t>
            </a:r>
            <a:endParaRPr lang="en-CA" sz="1600"/>
          </a:p>
        </p:txBody>
      </p:sp>
      <p:pic>
        <p:nvPicPr>
          <p:cNvPr id="15" name="Graphic 14">
            <a:extLst>
              <a:ext uri="{FF2B5EF4-FFF2-40B4-BE49-F238E27FC236}">
                <a16:creationId xmlns="" xmlns:a16="http://schemas.microsoft.com/office/drawing/2014/main" id="{9E57F0E1-75EE-40E8-B2AE-59BF13B89B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97384" y="3197301"/>
            <a:ext cx="465147" cy="465147"/>
          </a:xfrm>
          <a:prstGeom prst="rect">
            <a:avLst/>
          </a:prstGeom>
        </p:spPr>
      </p:pic>
      <p:sp>
        <p:nvSpPr>
          <p:cNvPr id="17" name="Oval 16">
            <a:extLst>
              <a:ext uri="{FF2B5EF4-FFF2-40B4-BE49-F238E27FC236}">
                <a16:creationId xmlns="" xmlns:a16="http://schemas.microsoft.com/office/drawing/2014/main" id="{AC4FB63B-CB81-4B94-A0B0-43F86E8C4921}"/>
              </a:ext>
            </a:extLst>
          </p:cNvPr>
          <p:cNvSpPr/>
          <p:nvPr/>
        </p:nvSpPr>
        <p:spPr>
          <a:xfrm>
            <a:off x="2733314" y="4040788"/>
            <a:ext cx="778389" cy="778389"/>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 xmlns:a16="http://schemas.microsoft.com/office/drawing/2014/main" id="{333B0861-E960-4DCA-B7B4-6AD26C8C2793}"/>
              </a:ext>
            </a:extLst>
          </p:cNvPr>
          <p:cNvSpPr txBox="1"/>
          <p:nvPr/>
        </p:nvSpPr>
        <p:spPr>
          <a:xfrm>
            <a:off x="3590699" y="4260705"/>
            <a:ext cx="340098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a:latin typeface="Calibri" panose="020F0502020204030204"/>
              </a:rPr>
              <a:t>Review Full Application sign-off</a:t>
            </a:r>
            <a:endParaRPr kumimoji="0" lang="en-CA" sz="1600" b="0" i="0" u="none" strike="noStrike" kern="1200" cap="none" spc="0" normalizeH="0" baseline="0" noProof="0">
              <a:ln>
                <a:noFill/>
              </a:ln>
              <a:effectLst/>
              <a:uLnTx/>
              <a:uFillTx/>
              <a:latin typeface="Calibri" panose="020F0502020204030204"/>
              <a:ea typeface="+mn-ea"/>
              <a:cs typeface="+mn-cs"/>
            </a:endParaRPr>
          </a:p>
        </p:txBody>
      </p:sp>
      <p:pic>
        <p:nvPicPr>
          <p:cNvPr id="6" name="Graphic 5">
            <a:extLst>
              <a:ext uri="{FF2B5EF4-FFF2-40B4-BE49-F238E27FC236}">
                <a16:creationId xmlns="" xmlns:a16="http://schemas.microsoft.com/office/drawing/2014/main" id="{148AFAAC-22DD-45CE-84B8-0401962C21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827406" y="2129602"/>
            <a:ext cx="590204" cy="590204"/>
          </a:xfrm>
          <a:prstGeom prst="rect">
            <a:avLst/>
          </a:prstGeom>
        </p:spPr>
      </p:pic>
      <p:pic>
        <p:nvPicPr>
          <p:cNvPr id="8" name="Graphic 7">
            <a:extLst>
              <a:ext uri="{FF2B5EF4-FFF2-40B4-BE49-F238E27FC236}">
                <a16:creationId xmlns="" xmlns:a16="http://schemas.microsoft.com/office/drawing/2014/main" id="{E0D77AAB-924C-43D0-8EFA-2D3CD145ABB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872081" y="4149744"/>
            <a:ext cx="507076" cy="507076"/>
          </a:xfrm>
          <a:prstGeom prst="rect">
            <a:avLst/>
          </a:prstGeom>
        </p:spPr>
      </p:pic>
      <p:sp>
        <p:nvSpPr>
          <p:cNvPr id="16" name="TextBox 15">
            <a:extLst>
              <a:ext uri="{FF2B5EF4-FFF2-40B4-BE49-F238E27FC236}">
                <a16:creationId xmlns="" xmlns:a16="http://schemas.microsoft.com/office/drawing/2014/main" id="{DB2F4414-400A-8047-A219-9DCC4A854CF3}"/>
              </a:ext>
            </a:extLst>
          </p:cNvPr>
          <p:cNvSpPr txBox="1"/>
          <p:nvPr/>
        </p:nvSpPr>
        <p:spPr>
          <a:xfrm>
            <a:off x="3590698" y="5409346"/>
            <a:ext cx="340098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a:latin typeface="Calibri" panose="020F0502020204030204"/>
              </a:rPr>
              <a:t>Questions and Discussion</a:t>
            </a:r>
            <a:endParaRPr kumimoji="0" lang="en-CA" sz="1600" b="0" i="0" u="none" strike="noStrike" kern="1200" cap="none" spc="0" normalizeH="0" baseline="0" noProof="0">
              <a:ln>
                <a:noFill/>
              </a:ln>
              <a:effectLst/>
              <a:uLnTx/>
              <a:uFillTx/>
              <a:latin typeface="Calibri" panose="020F0502020204030204"/>
              <a:ea typeface="+mn-ea"/>
              <a:cs typeface="+mn-cs"/>
            </a:endParaRPr>
          </a:p>
        </p:txBody>
      </p:sp>
      <p:sp>
        <p:nvSpPr>
          <p:cNvPr id="20" name="Oval 19">
            <a:extLst>
              <a:ext uri="{FF2B5EF4-FFF2-40B4-BE49-F238E27FC236}">
                <a16:creationId xmlns="" xmlns:a16="http://schemas.microsoft.com/office/drawing/2014/main" id="{E1AAC935-0D64-3C41-9F91-594BD33446F7}"/>
              </a:ext>
            </a:extLst>
          </p:cNvPr>
          <p:cNvSpPr/>
          <p:nvPr/>
        </p:nvSpPr>
        <p:spPr>
          <a:xfrm>
            <a:off x="2733313" y="5141237"/>
            <a:ext cx="778389" cy="778389"/>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7" name="Graphic 6" descr="Questions">
            <a:extLst>
              <a:ext uri="{FF2B5EF4-FFF2-40B4-BE49-F238E27FC236}">
                <a16:creationId xmlns="" xmlns:a16="http://schemas.microsoft.com/office/drawing/2014/main" id="{D2EEF813-C272-BC42-8A1E-A1B61C9EE3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811141" y="5211615"/>
            <a:ext cx="637631" cy="637631"/>
          </a:xfrm>
          <a:prstGeom prst="rect">
            <a:avLst/>
          </a:prstGeom>
        </p:spPr>
      </p:pic>
    </p:spTree>
    <p:extLst>
      <p:ext uri="{BB962C8B-B14F-4D97-AF65-F5344CB8AC3E}">
        <p14:creationId xmlns:p14="http://schemas.microsoft.com/office/powerpoint/2010/main" val="63499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 xmlns:a16="http://schemas.microsoft.com/office/drawing/2014/main" id="{8E63297E-9000-4921-B6D5-CC76171D1949}"/>
              </a:ext>
            </a:extLst>
          </p:cNvPr>
          <p:cNvSpPr/>
          <p:nvPr/>
        </p:nvSpPr>
        <p:spPr>
          <a:xfrm>
            <a:off x="642917" y="911896"/>
            <a:ext cx="1498725" cy="176606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3" name="Straight Connector 82">
            <a:extLst>
              <a:ext uri="{FF2B5EF4-FFF2-40B4-BE49-F238E27FC236}">
                <a16:creationId xmlns="" xmlns:a16="http://schemas.microsoft.com/office/drawing/2014/main" id="{85B50E0A-CE46-49FA-B0A0-9AC1AEA9BC22}"/>
              </a:ext>
            </a:extLst>
          </p:cNvPr>
          <p:cNvCxnSpPr>
            <a:cxnSpLocks/>
          </p:cNvCxnSpPr>
          <p:nvPr/>
        </p:nvCxnSpPr>
        <p:spPr>
          <a:xfrm>
            <a:off x="6646740" y="3113977"/>
            <a:ext cx="0" cy="695936"/>
          </a:xfrm>
          <a:prstGeom prst="line">
            <a:avLst/>
          </a:prstGeom>
          <a:ln w="19050" cap="flat" cmpd="sng" algn="ctr">
            <a:solidFill>
              <a:srgbClr val="9954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Straight Connector 107">
            <a:extLst>
              <a:ext uri="{FF2B5EF4-FFF2-40B4-BE49-F238E27FC236}">
                <a16:creationId xmlns="" xmlns:a16="http://schemas.microsoft.com/office/drawing/2014/main" id="{69B7BDA1-5DFA-49E4-B757-09BADD2AAEB9}"/>
              </a:ext>
            </a:extLst>
          </p:cNvPr>
          <p:cNvCxnSpPr>
            <a:cxnSpLocks/>
          </p:cNvCxnSpPr>
          <p:nvPr/>
        </p:nvCxnSpPr>
        <p:spPr>
          <a:xfrm flipH="1">
            <a:off x="3634915" y="3032626"/>
            <a:ext cx="639565"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DAF30948-39F4-4A4D-8DA5-2B19847E7729}"/>
              </a:ext>
            </a:extLst>
          </p:cNvPr>
          <p:cNvSpPr/>
          <p:nvPr/>
        </p:nvSpPr>
        <p:spPr>
          <a:xfrm>
            <a:off x="4465538" y="1316441"/>
            <a:ext cx="4112086" cy="1797536"/>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62" name="Slide Number Placeholder 3">
            <a:extLst>
              <a:ext uri="{FF2B5EF4-FFF2-40B4-BE49-F238E27FC236}">
                <a16:creationId xmlns="" xmlns:a16="http://schemas.microsoft.com/office/drawing/2014/main" id="{A680E0B3-40A0-4F99-B441-951E61E427DE}"/>
              </a:ext>
            </a:extLst>
          </p:cNvPr>
          <p:cNvSpPr>
            <a:spLocks noGrp="1" noChangeArrowheads="1"/>
          </p:cNvSpPr>
          <p:nvPr>
            <p:ph type="sldNum" sz="quarter" idx="12"/>
            <p:custDataLst>
              <p:tags r:id="rId1"/>
            </p:custDataLst>
          </p:nvPr>
        </p:nvSpPr>
        <p:spPr bwMode="auto">
          <a:prstGeom prst="rect">
            <a:avLst/>
          </a:prstGeom>
          <a:noFill/>
          <a:ln cap="flat" algn="ctr">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defTabSz="457200" rtl="0" eaLnBrk="0" fontAlgn="base" hangingPunct="0">
              <a:spcBef>
                <a:spcPct val="0"/>
              </a:spcBef>
              <a:spcAft>
                <a:spcPct val="0"/>
              </a:spcAft>
              <a:buSzPct val="100000"/>
              <a:defRPr sz="1000" kern="1200" smtClean="0">
                <a:solidFill>
                  <a:srgbClr val="898989"/>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457200" rtl="0" eaLnBrk="0" fontAlgn="base" latinLnBrk="0" hangingPunct="0">
              <a:lnSpc>
                <a:spcPct val="100000"/>
              </a:lnSpc>
              <a:spcBef>
                <a:spcPct val="0"/>
              </a:spcBef>
              <a:spcAft>
                <a:spcPct val="0"/>
              </a:spcAft>
              <a:buClrTx/>
              <a:buSzPct val="100000"/>
              <a:buFontTx/>
              <a:buNone/>
              <a:tabLst/>
              <a:defRPr/>
            </a:pPr>
            <a:fld id="{71D6EB29-CE58-4888-89EA-E3F48F2E2AA8}" type="slidenum">
              <a:rPr kumimoji="0" lang="en-CA" altLang="en-US" sz="1000" b="0" i="0" u="none" strike="noStrike" kern="1200" cap="none" spc="0" normalizeH="0" baseline="0" noProof="0" smtClean="0">
                <a:ln>
                  <a:noFill/>
                </a:ln>
                <a:solidFill>
                  <a:prstClr val="white"/>
                </a:solidFill>
                <a:effectLst/>
                <a:uLnTx/>
                <a:uFillTx/>
                <a:latin typeface="Calibri" panose="020F0502020204030204"/>
                <a:ea typeface="MS PGothic" panose="020B0600070205080204" pitchFamily="34" charset="-128"/>
                <a:cs typeface="+mn-cs"/>
              </a:rPr>
              <a:pPr marL="0" marR="0" lvl="0" indent="0" algn="ctr" defTabSz="457200" rtl="0" eaLnBrk="0" fontAlgn="base" latinLnBrk="0" hangingPunct="0">
                <a:lnSpc>
                  <a:spcPct val="100000"/>
                </a:lnSpc>
                <a:spcBef>
                  <a:spcPct val="0"/>
                </a:spcBef>
                <a:spcAft>
                  <a:spcPct val="0"/>
                </a:spcAft>
                <a:buClrTx/>
                <a:buSzPct val="100000"/>
                <a:buFontTx/>
                <a:buNone/>
                <a:tabLst/>
                <a:defRPr/>
              </a:pPr>
              <a:t>20</a:t>
            </a:fld>
            <a:endParaRPr kumimoji="0" lang="en-CA" altLang="en-US" sz="1000" b="0" i="0" u="none" strike="noStrike" kern="120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sp>
        <p:nvSpPr>
          <p:cNvPr id="117764" name="Title 2">
            <a:extLst>
              <a:ext uri="{FF2B5EF4-FFF2-40B4-BE49-F238E27FC236}">
                <a16:creationId xmlns="" xmlns:a16="http://schemas.microsoft.com/office/drawing/2014/main" id="{C6A11686-1AAA-47E8-97E3-99FE07D346E9}"/>
              </a:ext>
            </a:extLst>
          </p:cNvPr>
          <p:cNvSpPr>
            <a:spLocks noGrp="1" noChangeArrowheads="1"/>
          </p:cNvSpPr>
          <p:nvPr>
            <p:ph type="title"/>
            <p:custDataLst>
              <p:tags r:id="rId2"/>
            </p:custDataLst>
          </p:nvPr>
        </p:nvSpPr>
        <p:spPr bwMode="auto">
          <a:xfrm>
            <a:off x="3670" y="-3757"/>
            <a:ext cx="10936223" cy="725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ormAutofit/>
          </a:bodyPr>
          <a:lstStyle/>
          <a:p>
            <a:r>
              <a:rPr lang="en-CA" altLang="en-US" sz="2000" b="1">
                <a:solidFill>
                  <a:schemeClr val="tx1"/>
                </a:solidFill>
              </a:rPr>
              <a:t>"Straw Dog" Year 1 </a:t>
            </a:r>
            <a:r>
              <a:rPr lang="en-CA" altLang="en-US" sz="2000">
                <a:solidFill>
                  <a:schemeClr val="tx1"/>
                </a:solidFill>
              </a:rPr>
              <a:t>Collaborative Decision-Making Arrangement (CDMA) and Engagement Model</a:t>
            </a:r>
          </a:p>
        </p:txBody>
      </p:sp>
      <p:cxnSp>
        <p:nvCxnSpPr>
          <p:cNvPr id="117772" name="Straight Arrow Connector 25">
            <a:extLst>
              <a:ext uri="{FF2B5EF4-FFF2-40B4-BE49-F238E27FC236}">
                <a16:creationId xmlns="" xmlns:a16="http://schemas.microsoft.com/office/drawing/2014/main" id="{C653A322-700D-40AF-ADD3-66B0DE0E0EDF}"/>
              </a:ext>
            </a:extLst>
          </p:cNvPr>
          <p:cNvCxnSpPr>
            <a:cxnSpLocks noChangeShapeType="1"/>
          </p:cNvCxnSpPr>
          <p:nvPr>
            <p:custDataLst>
              <p:tags r:id="rId3"/>
            </p:custDataLst>
          </p:nvPr>
        </p:nvCxnSpPr>
        <p:spPr bwMode="auto">
          <a:xfrm>
            <a:off x="9329087" y="4510418"/>
            <a:ext cx="330405" cy="5151"/>
          </a:xfrm>
          <a:prstGeom prst="line">
            <a:avLst/>
          </a:prstGeom>
          <a:noFill/>
          <a:ln w="12700" cap="rnd"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7765" name="Oval 9">
            <a:extLst>
              <a:ext uri="{FF2B5EF4-FFF2-40B4-BE49-F238E27FC236}">
                <a16:creationId xmlns="" xmlns:a16="http://schemas.microsoft.com/office/drawing/2014/main" id="{C7C7D0F2-8B66-45DF-91B2-FD5A0D3A4B4E}"/>
              </a:ext>
            </a:extLst>
          </p:cNvPr>
          <p:cNvSpPr>
            <a:spLocks noChangeArrowheads="1"/>
          </p:cNvSpPr>
          <p:nvPr>
            <p:custDataLst>
              <p:tags r:id="rId4"/>
            </p:custDataLst>
          </p:nvPr>
        </p:nvSpPr>
        <p:spPr bwMode="auto">
          <a:xfrm>
            <a:off x="4618270" y="2286347"/>
            <a:ext cx="996268" cy="671928"/>
          </a:xfrm>
          <a:prstGeom prst="rect">
            <a:avLst/>
          </a:prstGeom>
          <a:solidFill>
            <a:srgbClr val="7BA7CC"/>
          </a:solidFill>
          <a:ln w="22225" cap="rnd" algn="ctr">
            <a:solidFill>
              <a:schemeClr val="bg1"/>
            </a:solidFill>
            <a:round/>
            <a:headEnd/>
            <a:tailEnd/>
          </a:ln>
        </p:spPr>
        <p:txBody>
          <a:bodyPr lIns="45720" rIns="4572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450"/>
              </a:spcAft>
              <a:buClr>
                <a:srgbClr val="315A7D"/>
              </a:buClr>
              <a:buSzPct val="100000"/>
              <a:buFont typeface="Courier New" panose="02070309020205020404" pitchFamily="49" charset="0"/>
              <a:buNone/>
              <a:tabLst/>
              <a:defRPr/>
            </a:pPr>
            <a:r>
              <a:rPr kumimoji="0" lang="en-US" altLang="en-US" sz="11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Primary Care Leader</a:t>
            </a:r>
          </a:p>
        </p:txBody>
      </p:sp>
      <p:sp>
        <p:nvSpPr>
          <p:cNvPr id="117767" name="Oval 11">
            <a:extLst>
              <a:ext uri="{FF2B5EF4-FFF2-40B4-BE49-F238E27FC236}">
                <a16:creationId xmlns="" xmlns:a16="http://schemas.microsoft.com/office/drawing/2014/main" id="{1BE993F4-6A11-41ED-9CD3-CE0F63FA1735}"/>
              </a:ext>
            </a:extLst>
          </p:cNvPr>
          <p:cNvSpPr>
            <a:spLocks noChangeArrowheads="1"/>
          </p:cNvSpPr>
          <p:nvPr>
            <p:custDataLst>
              <p:tags r:id="rId5"/>
            </p:custDataLst>
          </p:nvPr>
        </p:nvSpPr>
        <p:spPr bwMode="auto">
          <a:xfrm>
            <a:off x="6625382" y="1375672"/>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117778" name="Oval 73">
            <a:extLst>
              <a:ext uri="{FF2B5EF4-FFF2-40B4-BE49-F238E27FC236}">
                <a16:creationId xmlns="" xmlns:a16="http://schemas.microsoft.com/office/drawing/2014/main" id="{A49371ED-039A-4695-9B9A-9D9827D6EAD6}"/>
              </a:ext>
            </a:extLst>
          </p:cNvPr>
          <p:cNvSpPr>
            <a:spLocks noChangeArrowheads="1"/>
          </p:cNvSpPr>
          <p:nvPr>
            <p:custDataLst>
              <p:tags r:id="rId6"/>
            </p:custDataLst>
          </p:nvPr>
        </p:nvSpPr>
        <p:spPr bwMode="auto">
          <a:xfrm>
            <a:off x="5672641" y="1931531"/>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117800" name="Oval 47">
            <a:extLst>
              <a:ext uri="{FF2B5EF4-FFF2-40B4-BE49-F238E27FC236}">
                <a16:creationId xmlns="" xmlns:a16="http://schemas.microsoft.com/office/drawing/2014/main" id="{B798274C-501B-4DB0-AB88-F206E94EA1B7}"/>
              </a:ext>
            </a:extLst>
          </p:cNvPr>
          <p:cNvSpPr>
            <a:spLocks noChangeArrowheads="1"/>
          </p:cNvSpPr>
          <p:nvPr>
            <p:custDataLst>
              <p:tags r:id="rId7"/>
            </p:custDataLst>
          </p:nvPr>
        </p:nvSpPr>
        <p:spPr bwMode="auto">
          <a:xfrm>
            <a:off x="5672641" y="1374008"/>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117766" name="Oval 10">
            <a:extLst>
              <a:ext uri="{FF2B5EF4-FFF2-40B4-BE49-F238E27FC236}">
                <a16:creationId xmlns="" xmlns:a16="http://schemas.microsoft.com/office/drawing/2014/main" id="{97146285-61B2-4C4C-97E0-A8B77EE8857F}"/>
              </a:ext>
            </a:extLst>
          </p:cNvPr>
          <p:cNvSpPr>
            <a:spLocks noChangeArrowheads="1"/>
          </p:cNvSpPr>
          <p:nvPr>
            <p:custDataLst>
              <p:tags r:id="rId8"/>
            </p:custDataLst>
          </p:nvPr>
        </p:nvSpPr>
        <p:spPr bwMode="auto">
          <a:xfrm>
            <a:off x="6625242" y="1926713"/>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 typeface="Courier New" panose="02070309020205020404" pitchFamily="49" charset="0"/>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22" name="Oval 73">
            <a:extLst>
              <a:ext uri="{FF2B5EF4-FFF2-40B4-BE49-F238E27FC236}">
                <a16:creationId xmlns="" xmlns:a16="http://schemas.microsoft.com/office/drawing/2014/main" id="{06C4EA42-C0B1-4A46-8585-3DD8D6C1D2C5}"/>
              </a:ext>
            </a:extLst>
          </p:cNvPr>
          <p:cNvSpPr>
            <a:spLocks noChangeArrowheads="1"/>
          </p:cNvSpPr>
          <p:nvPr>
            <p:custDataLst>
              <p:tags r:id="rId9"/>
            </p:custDataLst>
          </p:nvPr>
        </p:nvSpPr>
        <p:spPr bwMode="auto">
          <a:xfrm>
            <a:off x="5672641" y="2515210"/>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23" name="Oval 10">
            <a:extLst>
              <a:ext uri="{FF2B5EF4-FFF2-40B4-BE49-F238E27FC236}">
                <a16:creationId xmlns="" xmlns:a16="http://schemas.microsoft.com/office/drawing/2014/main" id="{6DAF8E0D-453C-4694-A989-0307D73F8C7F}"/>
              </a:ext>
            </a:extLst>
          </p:cNvPr>
          <p:cNvSpPr>
            <a:spLocks noChangeArrowheads="1"/>
          </p:cNvSpPr>
          <p:nvPr>
            <p:custDataLst>
              <p:tags r:id="rId10"/>
            </p:custDataLst>
          </p:nvPr>
        </p:nvSpPr>
        <p:spPr bwMode="auto">
          <a:xfrm>
            <a:off x="6625242" y="2513488"/>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24" name="Oval 11">
            <a:extLst>
              <a:ext uri="{FF2B5EF4-FFF2-40B4-BE49-F238E27FC236}">
                <a16:creationId xmlns="" xmlns:a16="http://schemas.microsoft.com/office/drawing/2014/main" id="{D8CD8001-7B32-4EEF-8106-516FC78946AC}"/>
              </a:ext>
            </a:extLst>
          </p:cNvPr>
          <p:cNvSpPr>
            <a:spLocks noChangeArrowheads="1"/>
          </p:cNvSpPr>
          <p:nvPr>
            <p:custDataLst>
              <p:tags r:id="rId11"/>
            </p:custDataLst>
          </p:nvPr>
        </p:nvSpPr>
        <p:spPr bwMode="auto">
          <a:xfrm>
            <a:off x="7582295" y="1378400"/>
            <a:ext cx="911074" cy="519138"/>
          </a:xfrm>
          <a:prstGeom prst="rect">
            <a:avLst/>
          </a:prstGeom>
          <a:solidFill>
            <a:schemeClr val="accent4">
              <a:lumMod val="75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Sector Rep</a:t>
            </a:r>
          </a:p>
        </p:txBody>
      </p:sp>
      <p:sp>
        <p:nvSpPr>
          <p:cNvPr id="25" name="Oval 10">
            <a:extLst>
              <a:ext uri="{FF2B5EF4-FFF2-40B4-BE49-F238E27FC236}">
                <a16:creationId xmlns="" xmlns:a16="http://schemas.microsoft.com/office/drawing/2014/main" id="{35341F76-D292-442D-BEBD-1BB0458BD8E3}"/>
              </a:ext>
            </a:extLst>
          </p:cNvPr>
          <p:cNvSpPr>
            <a:spLocks noChangeArrowheads="1"/>
          </p:cNvSpPr>
          <p:nvPr>
            <p:custDataLst>
              <p:tags r:id="rId12"/>
            </p:custDataLst>
          </p:nvPr>
        </p:nvSpPr>
        <p:spPr bwMode="auto">
          <a:xfrm>
            <a:off x="7582155" y="1929441"/>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26" name="Oval 10">
            <a:extLst>
              <a:ext uri="{FF2B5EF4-FFF2-40B4-BE49-F238E27FC236}">
                <a16:creationId xmlns="" xmlns:a16="http://schemas.microsoft.com/office/drawing/2014/main" id="{FE696AF8-3FCD-4917-AC8B-0D5DC4CC329C}"/>
              </a:ext>
            </a:extLst>
          </p:cNvPr>
          <p:cNvSpPr>
            <a:spLocks noChangeArrowheads="1"/>
          </p:cNvSpPr>
          <p:nvPr>
            <p:custDataLst>
              <p:tags r:id="rId13"/>
            </p:custDataLst>
          </p:nvPr>
        </p:nvSpPr>
        <p:spPr bwMode="auto">
          <a:xfrm>
            <a:off x="7582155" y="2516216"/>
            <a:ext cx="911074" cy="519138"/>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a:t>
            </a:r>
          </a:p>
        </p:txBody>
      </p:sp>
      <p:sp>
        <p:nvSpPr>
          <p:cNvPr id="29" name="Oval 9">
            <a:extLst>
              <a:ext uri="{FF2B5EF4-FFF2-40B4-BE49-F238E27FC236}">
                <a16:creationId xmlns="" xmlns:a16="http://schemas.microsoft.com/office/drawing/2014/main" id="{32BBD849-1EDE-415F-B825-D33F4EC343E2}"/>
              </a:ext>
            </a:extLst>
          </p:cNvPr>
          <p:cNvSpPr>
            <a:spLocks noChangeArrowheads="1"/>
          </p:cNvSpPr>
          <p:nvPr>
            <p:custDataLst>
              <p:tags r:id="rId14"/>
            </p:custDataLst>
          </p:nvPr>
        </p:nvSpPr>
        <p:spPr bwMode="auto">
          <a:xfrm>
            <a:off x="4621895" y="1490003"/>
            <a:ext cx="996268" cy="671928"/>
          </a:xfrm>
          <a:prstGeom prst="rect">
            <a:avLst/>
          </a:prstGeom>
          <a:solidFill>
            <a:srgbClr val="FC88F4"/>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450"/>
              </a:spcAft>
              <a:buClr>
                <a:srgbClr val="315A7D"/>
              </a:buClr>
              <a:buSzPct val="100000"/>
              <a:buFont typeface="Courier New" panose="02070309020205020404" pitchFamily="49" charset="0"/>
              <a:buNone/>
              <a:tabLst/>
              <a:defRPr/>
            </a:pPr>
            <a:r>
              <a:rPr kumimoji="0" lang="en-US" altLang="en-US" sz="105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Patient, Family, Caregiver Reps</a:t>
            </a:r>
          </a:p>
        </p:txBody>
      </p:sp>
      <p:sp>
        <p:nvSpPr>
          <p:cNvPr id="30" name="Rectangle 29">
            <a:extLst>
              <a:ext uri="{FF2B5EF4-FFF2-40B4-BE49-F238E27FC236}">
                <a16:creationId xmlns="" xmlns:a16="http://schemas.microsoft.com/office/drawing/2014/main" id="{C13E909F-8369-488A-A886-0E3E87E4E88A}"/>
              </a:ext>
            </a:extLst>
          </p:cNvPr>
          <p:cNvSpPr/>
          <p:nvPr/>
        </p:nvSpPr>
        <p:spPr>
          <a:xfrm>
            <a:off x="1075580" y="3802836"/>
            <a:ext cx="2137256" cy="2517678"/>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20">
            <a:extLst>
              <a:ext uri="{FF2B5EF4-FFF2-40B4-BE49-F238E27FC236}">
                <a16:creationId xmlns="" xmlns:a16="http://schemas.microsoft.com/office/drawing/2014/main" id="{0D101B64-C922-4D19-AF4E-249F5B947DEA}"/>
              </a:ext>
            </a:extLst>
          </p:cNvPr>
          <p:cNvSpPr>
            <a:spLocks noChangeArrowheads="1"/>
          </p:cNvSpPr>
          <p:nvPr>
            <p:custDataLst>
              <p:tags r:id="rId15"/>
            </p:custDataLst>
          </p:nvPr>
        </p:nvSpPr>
        <p:spPr bwMode="auto">
          <a:xfrm>
            <a:off x="1071824" y="3813186"/>
            <a:ext cx="324603" cy="2496976"/>
          </a:xfrm>
          <a:prstGeom prst="rect">
            <a:avLst/>
          </a:prstGeom>
          <a:solidFill>
            <a:schemeClr val="accent2"/>
          </a:solidFill>
          <a:ln w="22225" cap="rnd" algn="ctr">
            <a:solidFill>
              <a:srgbClr val="2E678F"/>
            </a:solidFill>
            <a:round/>
            <a:headEnd/>
            <a:tailEnd/>
          </a:ln>
        </p:spPr>
        <p:txBody>
          <a:bodyPr vert="vert27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Sub-Committees </a:t>
            </a:r>
          </a:p>
        </p:txBody>
      </p:sp>
      <p:sp>
        <p:nvSpPr>
          <p:cNvPr id="117774" name="Rectangle 48">
            <a:extLst>
              <a:ext uri="{FF2B5EF4-FFF2-40B4-BE49-F238E27FC236}">
                <a16:creationId xmlns="" xmlns:a16="http://schemas.microsoft.com/office/drawing/2014/main" id="{15C257DC-26C8-4B53-B652-360926D577AE}"/>
              </a:ext>
            </a:extLst>
          </p:cNvPr>
          <p:cNvSpPr>
            <a:spLocks noChangeArrowheads="1"/>
          </p:cNvSpPr>
          <p:nvPr>
            <p:custDataLst>
              <p:tags r:id="rId16"/>
            </p:custDataLst>
          </p:nvPr>
        </p:nvSpPr>
        <p:spPr bwMode="auto">
          <a:xfrm>
            <a:off x="1454025" y="3916395"/>
            <a:ext cx="805565" cy="716662"/>
          </a:xfrm>
          <a:prstGeom prst="rect">
            <a:avLst/>
          </a:prstGeom>
          <a:solidFill>
            <a:srgbClr val="F1F5F9"/>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Sub-Committee</a:t>
            </a:r>
          </a:p>
        </p:txBody>
      </p:sp>
      <p:sp>
        <p:nvSpPr>
          <p:cNvPr id="117775" name="Rectangle 49">
            <a:extLst>
              <a:ext uri="{FF2B5EF4-FFF2-40B4-BE49-F238E27FC236}">
                <a16:creationId xmlns="" xmlns:a16="http://schemas.microsoft.com/office/drawing/2014/main" id="{60B2A421-4D8C-42E4-BAAB-AA4FE9B8B075}"/>
              </a:ext>
            </a:extLst>
          </p:cNvPr>
          <p:cNvSpPr>
            <a:spLocks noChangeArrowheads="1"/>
          </p:cNvSpPr>
          <p:nvPr>
            <p:custDataLst>
              <p:tags r:id="rId17"/>
            </p:custDataLst>
          </p:nvPr>
        </p:nvSpPr>
        <p:spPr bwMode="auto">
          <a:xfrm>
            <a:off x="1461005" y="4699774"/>
            <a:ext cx="805565" cy="716662"/>
          </a:xfrm>
          <a:prstGeom prst="rect">
            <a:avLst/>
          </a:prstGeom>
          <a:solidFill>
            <a:srgbClr val="F1F5F9"/>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Sub-Committee</a:t>
            </a:r>
          </a:p>
        </p:txBody>
      </p:sp>
      <p:sp>
        <p:nvSpPr>
          <p:cNvPr id="117780" name="Rectangle 55">
            <a:extLst>
              <a:ext uri="{FF2B5EF4-FFF2-40B4-BE49-F238E27FC236}">
                <a16:creationId xmlns="" xmlns:a16="http://schemas.microsoft.com/office/drawing/2014/main" id="{7173C570-8E9D-4E9E-87CA-1DD03192922C}"/>
              </a:ext>
            </a:extLst>
          </p:cNvPr>
          <p:cNvSpPr>
            <a:spLocks noChangeArrowheads="1"/>
          </p:cNvSpPr>
          <p:nvPr>
            <p:custDataLst>
              <p:tags r:id="rId18"/>
            </p:custDataLst>
          </p:nvPr>
        </p:nvSpPr>
        <p:spPr bwMode="auto">
          <a:xfrm>
            <a:off x="2324168" y="3919079"/>
            <a:ext cx="805565" cy="716662"/>
          </a:xfrm>
          <a:prstGeom prst="rect">
            <a:avLst/>
          </a:prstGeom>
          <a:solidFill>
            <a:srgbClr val="F1F5F9"/>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Sub-Committee</a:t>
            </a:r>
          </a:p>
        </p:txBody>
      </p:sp>
      <p:sp>
        <p:nvSpPr>
          <p:cNvPr id="117776" name="Rectangle 50">
            <a:extLst>
              <a:ext uri="{FF2B5EF4-FFF2-40B4-BE49-F238E27FC236}">
                <a16:creationId xmlns="" xmlns:a16="http://schemas.microsoft.com/office/drawing/2014/main" id="{97EA025E-F3E3-443B-A5D5-B964B4207D22}"/>
              </a:ext>
            </a:extLst>
          </p:cNvPr>
          <p:cNvSpPr>
            <a:spLocks noChangeArrowheads="1"/>
          </p:cNvSpPr>
          <p:nvPr>
            <p:custDataLst>
              <p:tags r:id="rId19"/>
            </p:custDataLst>
          </p:nvPr>
        </p:nvSpPr>
        <p:spPr bwMode="auto">
          <a:xfrm>
            <a:off x="1454475" y="5504733"/>
            <a:ext cx="805565" cy="708380"/>
          </a:xfrm>
          <a:prstGeom prst="rect">
            <a:avLst/>
          </a:prstGeom>
          <a:solidFill>
            <a:srgbClr val="F1F5F9"/>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Sub-Committee</a:t>
            </a:r>
          </a:p>
        </p:txBody>
      </p:sp>
      <p:sp>
        <p:nvSpPr>
          <p:cNvPr id="2" name="Rectangle 50">
            <a:extLst>
              <a:ext uri="{FF2B5EF4-FFF2-40B4-BE49-F238E27FC236}">
                <a16:creationId xmlns="" xmlns:a16="http://schemas.microsoft.com/office/drawing/2014/main" id="{2438E3D3-4C40-443D-813D-3A423D88271A}"/>
              </a:ext>
            </a:extLst>
          </p:cNvPr>
          <p:cNvSpPr>
            <a:spLocks noChangeArrowheads="1"/>
          </p:cNvSpPr>
          <p:nvPr>
            <p:custDataLst>
              <p:tags r:id="rId20"/>
            </p:custDataLst>
          </p:nvPr>
        </p:nvSpPr>
        <p:spPr bwMode="auto">
          <a:xfrm>
            <a:off x="2328948" y="4710890"/>
            <a:ext cx="805565" cy="716662"/>
          </a:xfrm>
          <a:prstGeom prst="rect">
            <a:avLst/>
          </a:prstGeom>
          <a:solidFill>
            <a:srgbClr val="F1F5F9"/>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Sub-Committee</a:t>
            </a:r>
          </a:p>
        </p:txBody>
      </p:sp>
      <p:sp>
        <p:nvSpPr>
          <p:cNvPr id="3" name="Rectangle 50">
            <a:extLst>
              <a:ext uri="{FF2B5EF4-FFF2-40B4-BE49-F238E27FC236}">
                <a16:creationId xmlns="" xmlns:a16="http://schemas.microsoft.com/office/drawing/2014/main" id="{FD982599-016A-4607-BC89-259FD536F3DD}"/>
              </a:ext>
            </a:extLst>
          </p:cNvPr>
          <p:cNvSpPr>
            <a:spLocks noChangeArrowheads="1"/>
          </p:cNvSpPr>
          <p:nvPr>
            <p:custDataLst>
              <p:tags r:id="rId21"/>
            </p:custDataLst>
          </p:nvPr>
        </p:nvSpPr>
        <p:spPr bwMode="auto">
          <a:xfrm>
            <a:off x="2324501" y="5501326"/>
            <a:ext cx="805565" cy="716662"/>
          </a:xfrm>
          <a:prstGeom prst="rect">
            <a:avLst/>
          </a:prstGeom>
          <a:solidFill>
            <a:srgbClr val="F1F5F9"/>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Sub-Committee</a:t>
            </a:r>
          </a:p>
        </p:txBody>
      </p:sp>
      <p:sp>
        <p:nvSpPr>
          <p:cNvPr id="35" name="Rectangle 34">
            <a:extLst>
              <a:ext uri="{FF2B5EF4-FFF2-40B4-BE49-F238E27FC236}">
                <a16:creationId xmlns="" xmlns:a16="http://schemas.microsoft.com/office/drawing/2014/main" id="{4EDD64BA-505C-41A5-B393-EA2225FEA94E}"/>
              </a:ext>
            </a:extLst>
          </p:cNvPr>
          <p:cNvSpPr/>
          <p:nvPr/>
        </p:nvSpPr>
        <p:spPr>
          <a:xfrm>
            <a:off x="7685784" y="3771109"/>
            <a:ext cx="3192239" cy="2541018"/>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20">
            <a:extLst>
              <a:ext uri="{FF2B5EF4-FFF2-40B4-BE49-F238E27FC236}">
                <a16:creationId xmlns="" xmlns:a16="http://schemas.microsoft.com/office/drawing/2014/main" id="{C2029751-0770-4940-9E7C-21E98D38D550}"/>
              </a:ext>
            </a:extLst>
          </p:cNvPr>
          <p:cNvSpPr>
            <a:spLocks noChangeArrowheads="1"/>
          </p:cNvSpPr>
          <p:nvPr>
            <p:custDataLst>
              <p:tags r:id="rId22"/>
            </p:custDataLst>
          </p:nvPr>
        </p:nvSpPr>
        <p:spPr bwMode="auto">
          <a:xfrm>
            <a:off x="7659997" y="3816498"/>
            <a:ext cx="324603" cy="2507326"/>
          </a:xfrm>
          <a:prstGeom prst="rect">
            <a:avLst/>
          </a:prstGeom>
          <a:solidFill>
            <a:schemeClr val="accent5"/>
          </a:solidFill>
          <a:ln w="22225" cap="rnd" algn="ctr">
            <a:solidFill>
              <a:srgbClr val="DE6703"/>
            </a:solidFill>
            <a:round/>
            <a:headEnd/>
            <a:tailEnd/>
          </a:ln>
        </p:spPr>
        <p:txBody>
          <a:bodyPr vert="vert27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OHT Stakeholders   </a:t>
            </a:r>
          </a:p>
        </p:txBody>
      </p:sp>
      <p:sp>
        <p:nvSpPr>
          <p:cNvPr id="40" name="Rectangle 48">
            <a:extLst>
              <a:ext uri="{FF2B5EF4-FFF2-40B4-BE49-F238E27FC236}">
                <a16:creationId xmlns="" xmlns:a16="http://schemas.microsoft.com/office/drawing/2014/main" id="{AA1BA69D-28B1-4A67-9C05-CA2E5AC307D9}"/>
              </a:ext>
            </a:extLst>
          </p:cNvPr>
          <p:cNvSpPr>
            <a:spLocks noChangeArrowheads="1"/>
          </p:cNvSpPr>
          <p:nvPr>
            <p:custDataLst>
              <p:tags r:id="rId23"/>
            </p:custDataLst>
          </p:nvPr>
        </p:nvSpPr>
        <p:spPr bwMode="auto">
          <a:xfrm>
            <a:off x="8119330" y="3877070"/>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Patients, Families Caregivers</a:t>
            </a:r>
          </a:p>
        </p:txBody>
      </p:sp>
      <p:sp>
        <p:nvSpPr>
          <p:cNvPr id="41" name="Rectangle 48">
            <a:extLst>
              <a:ext uri="{FF2B5EF4-FFF2-40B4-BE49-F238E27FC236}">
                <a16:creationId xmlns="" xmlns:a16="http://schemas.microsoft.com/office/drawing/2014/main" id="{2B947687-92C6-49ED-8B57-916262F6F5FD}"/>
              </a:ext>
            </a:extLst>
          </p:cNvPr>
          <p:cNvSpPr>
            <a:spLocks noChangeArrowheads="1"/>
          </p:cNvSpPr>
          <p:nvPr>
            <p:custDataLst>
              <p:tags r:id="rId24"/>
            </p:custDataLst>
          </p:nvPr>
        </p:nvSpPr>
        <p:spPr bwMode="auto">
          <a:xfrm>
            <a:off x="9020216" y="3882059"/>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Primary Care Clinicians</a:t>
            </a:r>
          </a:p>
        </p:txBody>
      </p:sp>
      <p:sp>
        <p:nvSpPr>
          <p:cNvPr id="42" name="Rectangle 48">
            <a:extLst>
              <a:ext uri="{FF2B5EF4-FFF2-40B4-BE49-F238E27FC236}">
                <a16:creationId xmlns="" xmlns:a16="http://schemas.microsoft.com/office/drawing/2014/main" id="{FB2BD3B9-1AF8-4A16-B1BB-431D3A259C8D}"/>
              </a:ext>
            </a:extLst>
          </p:cNvPr>
          <p:cNvSpPr>
            <a:spLocks noChangeArrowheads="1"/>
          </p:cNvSpPr>
          <p:nvPr>
            <p:custDataLst>
              <p:tags r:id="rId25"/>
            </p:custDataLst>
          </p:nvPr>
        </p:nvSpPr>
        <p:spPr bwMode="auto">
          <a:xfrm>
            <a:off x="9914537" y="3882059"/>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Specialists </a:t>
            </a:r>
          </a:p>
        </p:txBody>
      </p:sp>
      <p:sp>
        <p:nvSpPr>
          <p:cNvPr id="43" name="Rectangle 42">
            <a:extLst>
              <a:ext uri="{FF2B5EF4-FFF2-40B4-BE49-F238E27FC236}">
                <a16:creationId xmlns="" xmlns:a16="http://schemas.microsoft.com/office/drawing/2014/main" id="{ED2FB0B6-D51B-469A-9782-071F2CDD4374}"/>
              </a:ext>
            </a:extLst>
          </p:cNvPr>
          <p:cNvSpPr/>
          <p:nvPr/>
        </p:nvSpPr>
        <p:spPr>
          <a:xfrm>
            <a:off x="10879987" y="3795982"/>
            <a:ext cx="1312013" cy="2522384"/>
          </a:xfrm>
          <a:prstGeom prst="rect">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DE6703"/>
                </a:solidFill>
                <a:effectLst/>
                <a:uLnTx/>
                <a:uFillTx/>
                <a:latin typeface="Calibri" panose="020F0502020204030204"/>
                <a:ea typeface="+mn-ea"/>
                <a:cs typeface="+mn-cs"/>
              </a:rPr>
              <a:t>Kept informed through various channels on planning and progress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DE6703"/>
                </a:solidFill>
                <a:effectLst/>
                <a:uLnTx/>
                <a:uFillTx/>
                <a:latin typeface="Calibri" panose="020F0502020204030204"/>
                <a:ea typeface="+mn-ea"/>
                <a:cs typeface="+mn-cs"/>
              </a:rPr>
              <a:t>Engaged to provide input/ feedback to inform OHT development</a:t>
            </a:r>
            <a:endParaRPr kumimoji="0" lang="en-CA" sz="1800" b="0" i="0" u="none" strike="noStrike" kern="1200" cap="none" spc="0" normalizeH="0" baseline="0" noProof="0">
              <a:ln>
                <a:noFill/>
              </a:ln>
              <a:solidFill>
                <a:srgbClr val="DE6703"/>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CA" sz="1800" b="0" i="0" u="none" strike="noStrike" kern="1200" cap="none" spc="0" normalizeH="0" baseline="0" noProof="0">
              <a:ln>
                <a:noFill/>
              </a:ln>
              <a:solidFill>
                <a:srgbClr val="DE6703"/>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8CD4FCBE-D984-4659-9295-12D60D0CB84C}"/>
              </a:ext>
            </a:extLst>
          </p:cNvPr>
          <p:cNvSpPr/>
          <p:nvPr/>
        </p:nvSpPr>
        <p:spPr>
          <a:xfrm>
            <a:off x="3202587" y="3813782"/>
            <a:ext cx="1223839" cy="2496380"/>
          </a:xfrm>
          <a:prstGeom prst="rect">
            <a:avLst/>
          </a:prstGeom>
          <a:solidFill>
            <a:schemeClr val="bg1"/>
          </a:solidFill>
          <a:ln>
            <a:solidFill>
              <a:srgbClr val="E5EDF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7BA7CC">
                    <a:lumMod val="50000"/>
                  </a:srgbClr>
                </a:solidFill>
                <a:effectLst/>
                <a:uLnTx/>
                <a:uFillTx/>
                <a:latin typeface="Calibri" panose="020F0502020204030204"/>
                <a:ea typeface="+mn-ea"/>
                <a:cs typeface="+mn-cs"/>
              </a:rPr>
              <a:t>Responsible for developing OHT technical components (e.g., digital health, privacy, Population Health, CDMA, etc.)</a:t>
            </a:r>
            <a:endParaRPr kumimoji="0" lang="en-CA" sz="1200" b="0" i="0" u="none" strike="noStrike" kern="1200" cap="none" spc="0" normalizeH="0" baseline="0" noProof="0">
              <a:ln>
                <a:noFill/>
              </a:ln>
              <a:solidFill>
                <a:srgbClr val="7BA7CC">
                  <a:lumMod val="50000"/>
                </a:srgbClr>
              </a:solidFill>
              <a:effectLst/>
              <a:uLnTx/>
              <a:uFillTx/>
              <a:latin typeface="Calibri" panose="020F0502020204030204"/>
              <a:ea typeface="+mn-ea"/>
              <a:cs typeface="Calibri"/>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7BA7CC">
                    <a:lumMod val="50000"/>
                  </a:srgbClr>
                </a:solidFill>
                <a:effectLst/>
                <a:uLnTx/>
                <a:uFillTx/>
                <a:latin typeface="Calibri" panose="020F0502020204030204"/>
                <a:ea typeface="+mn-ea"/>
                <a:cs typeface="+mn-cs"/>
              </a:rPr>
              <a:t>Reports to the steering committee </a:t>
            </a:r>
            <a:endParaRPr kumimoji="0" lang="en-CA" sz="1800" b="0" i="0" u="none" strike="noStrike" kern="1200" cap="none" spc="0" normalizeH="0" baseline="0" noProof="0">
              <a:ln>
                <a:noFill/>
              </a:ln>
              <a:solidFill>
                <a:srgbClr val="7BA7CC">
                  <a:lumMod val="5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CA" sz="1800" b="0" i="0" u="none" strike="noStrike" kern="1200" cap="none" spc="0" normalizeH="0" baseline="0" noProof="0">
              <a:ln>
                <a:noFill/>
              </a:ln>
              <a:solidFill>
                <a:srgbClr val="7BA7CC">
                  <a:lumMod val="50000"/>
                </a:srgbClr>
              </a:solidFill>
              <a:effectLst/>
              <a:uLnTx/>
              <a:uFillTx/>
              <a:latin typeface="Calibri" panose="020F0502020204030204"/>
              <a:ea typeface="+mn-ea"/>
              <a:cs typeface="+mn-cs"/>
            </a:endParaRPr>
          </a:p>
        </p:txBody>
      </p:sp>
      <p:sp>
        <p:nvSpPr>
          <p:cNvPr id="47" name="Rectangle 46">
            <a:extLst>
              <a:ext uri="{FF2B5EF4-FFF2-40B4-BE49-F238E27FC236}">
                <a16:creationId xmlns="" xmlns:a16="http://schemas.microsoft.com/office/drawing/2014/main" id="{3D429B4B-F1C8-471A-B103-E2E7237D1735}"/>
              </a:ext>
            </a:extLst>
          </p:cNvPr>
          <p:cNvSpPr/>
          <p:nvPr/>
        </p:nvSpPr>
        <p:spPr>
          <a:xfrm>
            <a:off x="8554207" y="1339017"/>
            <a:ext cx="1504390" cy="1733580"/>
          </a:xfrm>
          <a:prstGeom prst="rect">
            <a:avLst/>
          </a:prstGeom>
          <a:solidFill>
            <a:schemeClr val="bg1"/>
          </a:solidFill>
          <a:ln>
            <a:solidFill>
              <a:srgbClr val="E5EDF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6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7BA7CC">
                    <a:lumMod val="75000"/>
                  </a:srgbClr>
                </a:solidFill>
                <a:effectLst/>
                <a:uLnTx/>
                <a:uFillTx/>
                <a:latin typeface="Calibri" panose="020F0502020204030204"/>
                <a:ea typeface="+mn-ea"/>
                <a:cs typeface="+mn-cs"/>
              </a:rPr>
              <a:t>Responsible for planning the design and of the OHT model components </a:t>
            </a:r>
          </a:p>
          <a:p>
            <a:pPr marL="171450" marR="0" lvl="0" indent="-171450" algn="l" defTabSz="914400" rtl="0" eaLnBrk="1" fontAlgn="auto" latinLnBrk="0" hangingPunct="1">
              <a:lnSpc>
                <a:spcPct val="100000"/>
              </a:lnSpc>
              <a:spcBef>
                <a:spcPts val="200"/>
              </a:spcBef>
              <a:spcAft>
                <a:spcPts val="6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7BA7CC">
                    <a:lumMod val="75000"/>
                  </a:srgbClr>
                </a:solidFill>
                <a:effectLst/>
                <a:uLnTx/>
                <a:uFillTx/>
                <a:latin typeface="Calibri" panose="020F0502020204030204"/>
                <a:ea typeface="+mn-ea"/>
                <a:cs typeface="+mn-cs"/>
              </a:rPr>
              <a:t>Set the strategic directions and</a:t>
            </a:r>
            <a:endParaRPr kumimoji="0" lang="en-CA" sz="1800" b="0" i="0" u="none" strike="noStrike" kern="1200" cap="none" spc="0" normalizeH="0" baseline="0" noProof="0">
              <a:ln>
                <a:noFill/>
              </a:ln>
              <a:solidFill>
                <a:srgbClr val="7BA7CC">
                  <a:lumMod val="75000"/>
                </a:srgbClr>
              </a:solidFill>
              <a:effectLst/>
              <a:uLnTx/>
              <a:uFillTx/>
              <a:latin typeface="Calibri" panose="020F0502020204030204"/>
              <a:ea typeface="+mn-ea"/>
              <a:cs typeface="+mn-cs"/>
            </a:endParaRPr>
          </a:p>
        </p:txBody>
      </p:sp>
      <p:sp>
        <p:nvSpPr>
          <p:cNvPr id="51" name="Rectangle 50">
            <a:extLst>
              <a:ext uri="{FF2B5EF4-FFF2-40B4-BE49-F238E27FC236}">
                <a16:creationId xmlns="" xmlns:a16="http://schemas.microsoft.com/office/drawing/2014/main" id="{AED3F368-9E5F-41C7-AFBB-575226C186B7}"/>
              </a:ext>
            </a:extLst>
          </p:cNvPr>
          <p:cNvSpPr/>
          <p:nvPr/>
        </p:nvSpPr>
        <p:spPr>
          <a:xfrm>
            <a:off x="1685179" y="2867598"/>
            <a:ext cx="2157042" cy="79627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600"/>
              </a:spcAft>
              <a:buClrTx/>
              <a:buSzTx/>
              <a:buFont typeface="Arial" panose="020B0604020202020204" pitchFamily="34" charset="0"/>
              <a:buChar char="•"/>
              <a:tabLst/>
              <a:defRPr/>
            </a:pPr>
            <a:r>
              <a:rPr kumimoji="0" lang="en-CA" sz="1200" b="0" i="0" u="none" strike="noStrike" kern="0" cap="none" spc="0" normalizeH="0" baseline="0" noProof="0">
                <a:ln>
                  <a:noFill/>
                </a:ln>
                <a:solidFill>
                  <a:prstClr val="white">
                    <a:lumMod val="50000"/>
                  </a:prstClr>
                </a:solidFill>
                <a:effectLst/>
                <a:uLnTx/>
                <a:uFillTx/>
                <a:latin typeface="Calibri" panose="020F0502020204030204"/>
                <a:ea typeface="+mn-ea"/>
                <a:cs typeface="+mn-cs"/>
              </a:rPr>
              <a:t>Provides administrative and planning support to the Elgin OHT Steering Committee</a:t>
            </a:r>
            <a:endParaRPr kumimoji="0" lang="en-CA"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9" name="Oval 20">
            <a:extLst>
              <a:ext uri="{FF2B5EF4-FFF2-40B4-BE49-F238E27FC236}">
                <a16:creationId xmlns="" xmlns:a16="http://schemas.microsoft.com/office/drawing/2014/main" id="{B4EA091E-3126-4AE7-911F-3665FE1691EB}"/>
              </a:ext>
            </a:extLst>
          </p:cNvPr>
          <p:cNvSpPr>
            <a:spLocks noChangeArrowheads="1"/>
          </p:cNvSpPr>
          <p:nvPr>
            <p:custDataLst>
              <p:tags r:id="rId26"/>
            </p:custDataLst>
          </p:nvPr>
        </p:nvSpPr>
        <p:spPr bwMode="auto">
          <a:xfrm>
            <a:off x="1402229" y="2866314"/>
            <a:ext cx="407038" cy="797560"/>
          </a:xfrm>
          <a:prstGeom prst="rect">
            <a:avLst/>
          </a:prstGeom>
          <a:solidFill>
            <a:schemeClr val="bg1">
              <a:lumMod val="75000"/>
            </a:schemeClr>
          </a:solidFill>
          <a:ln w="22225" cap="rnd" algn="ctr">
            <a:solidFill>
              <a:srgbClr val="BFBFBF"/>
            </a:solidFill>
            <a:round/>
            <a:headEnd/>
            <a:tailEnd/>
          </a:ln>
        </p:spPr>
        <p:txBody>
          <a:bodyPr vert="vert27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200" b="1"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Secretariat</a:t>
            </a:r>
          </a:p>
        </p:txBody>
      </p:sp>
      <p:sp>
        <p:nvSpPr>
          <p:cNvPr id="75" name="Rectangle 48">
            <a:extLst>
              <a:ext uri="{FF2B5EF4-FFF2-40B4-BE49-F238E27FC236}">
                <a16:creationId xmlns="" xmlns:a16="http://schemas.microsoft.com/office/drawing/2014/main" id="{B786235C-CDEF-4A29-9B4E-94C172ACDE21}"/>
              </a:ext>
            </a:extLst>
          </p:cNvPr>
          <p:cNvSpPr>
            <a:spLocks noChangeArrowheads="1"/>
          </p:cNvSpPr>
          <p:nvPr>
            <p:custDataLst>
              <p:tags r:id="rId27"/>
            </p:custDataLst>
          </p:nvPr>
        </p:nvSpPr>
        <p:spPr bwMode="auto">
          <a:xfrm>
            <a:off x="8107917" y="4683287"/>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COPD Patients, Families Caregivers</a:t>
            </a:r>
          </a:p>
        </p:txBody>
      </p:sp>
      <p:sp>
        <p:nvSpPr>
          <p:cNvPr id="78" name="Rectangle 48">
            <a:extLst>
              <a:ext uri="{FF2B5EF4-FFF2-40B4-BE49-F238E27FC236}">
                <a16:creationId xmlns="" xmlns:a16="http://schemas.microsoft.com/office/drawing/2014/main" id="{2DD5BB5D-F0B3-4315-B12A-6C0911E88C41}"/>
              </a:ext>
            </a:extLst>
          </p:cNvPr>
          <p:cNvSpPr>
            <a:spLocks noChangeArrowheads="1"/>
          </p:cNvSpPr>
          <p:nvPr>
            <p:custDataLst>
              <p:tags r:id="rId28"/>
            </p:custDataLst>
          </p:nvPr>
        </p:nvSpPr>
        <p:spPr bwMode="auto">
          <a:xfrm>
            <a:off x="9914537" y="4693266"/>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Mennonite Community</a:t>
            </a:r>
          </a:p>
        </p:txBody>
      </p:sp>
      <p:sp>
        <p:nvSpPr>
          <p:cNvPr id="79" name="Rectangle 48">
            <a:extLst>
              <a:ext uri="{FF2B5EF4-FFF2-40B4-BE49-F238E27FC236}">
                <a16:creationId xmlns="" xmlns:a16="http://schemas.microsoft.com/office/drawing/2014/main" id="{630DE599-8226-4797-9CBA-077C96FF4610}"/>
              </a:ext>
            </a:extLst>
          </p:cNvPr>
          <p:cNvSpPr>
            <a:spLocks noChangeArrowheads="1"/>
          </p:cNvSpPr>
          <p:nvPr>
            <p:custDataLst>
              <p:tags r:id="rId29"/>
            </p:custDataLst>
          </p:nvPr>
        </p:nvSpPr>
        <p:spPr bwMode="auto">
          <a:xfrm>
            <a:off x="9020216" y="5485757"/>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Indigenous Population</a:t>
            </a:r>
          </a:p>
        </p:txBody>
      </p:sp>
      <p:sp>
        <p:nvSpPr>
          <p:cNvPr id="86" name="Rectangle 48">
            <a:extLst>
              <a:ext uri="{FF2B5EF4-FFF2-40B4-BE49-F238E27FC236}">
                <a16:creationId xmlns="" xmlns:a16="http://schemas.microsoft.com/office/drawing/2014/main" id="{B8D5BD0D-8692-4D5D-A874-5BAF8CE34384}"/>
              </a:ext>
            </a:extLst>
          </p:cNvPr>
          <p:cNvSpPr>
            <a:spLocks noChangeArrowheads="1"/>
          </p:cNvSpPr>
          <p:nvPr>
            <p:custDataLst>
              <p:tags r:id="rId30"/>
            </p:custDataLst>
          </p:nvPr>
        </p:nvSpPr>
        <p:spPr bwMode="auto">
          <a:xfrm>
            <a:off x="8099625" y="5485757"/>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Francophone Population </a:t>
            </a:r>
          </a:p>
        </p:txBody>
      </p:sp>
      <p:sp>
        <p:nvSpPr>
          <p:cNvPr id="87" name="Rectangle 48">
            <a:extLst>
              <a:ext uri="{FF2B5EF4-FFF2-40B4-BE49-F238E27FC236}">
                <a16:creationId xmlns="" xmlns:a16="http://schemas.microsoft.com/office/drawing/2014/main" id="{6ED431BB-98D7-44C9-A0B1-067A7B5AA3A2}"/>
              </a:ext>
            </a:extLst>
          </p:cNvPr>
          <p:cNvSpPr>
            <a:spLocks noChangeArrowheads="1"/>
          </p:cNvSpPr>
          <p:nvPr>
            <p:custDataLst>
              <p:tags r:id="rId31"/>
            </p:custDataLst>
          </p:nvPr>
        </p:nvSpPr>
        <p:spPr bwMode="auto">
          <a:xfrm>
            <a:off x="9011227" y="4683287"/>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Governors</a:t>
            </a:r>
          </a:p>
        </p:txBody>
      </p:sp>
      <p:sp>
        <p:nvSpPr>
          <p:cNvPr id="4" name="Oval 73">
            <a:extLst>
              <a:ext uri="{FF2B5EF4-FFF2-40B4-BE49-F238E27FC236}">
                <a16:creationId xmlns="" xmlns:a16="http://schemas.microsoft.com/office/drawing/2014/main" id="{3F018E5B-0A5C-4FA6-B437-D43298363F52}"/>
              </a:ext>
            </a:extLst>
          </p:cNvPr>
          <p:cNvSpPr>
            <a:spLocks noChangeArrowheads="1"/>
          </p:cNvSpPr>
          <p:nvPr>
            <p:custDataLst>
              <p:tags r:id="rId32"/>
            </p:custDataLst>
          </p:nvPr>
        </p:nvSpPr>
        <p:spPr bwMode="auto">
          <a:xfrm>
            <a:off x="4660867" y="749222"/>
            <a:ext cx="911074" cy="430618"/>
          </a:xfrm>
          <a:prstGeom prst="rect">
            <a:avLst/>
          </a:prstGeom>
          <a:solidFill>
            <a:srgbClr val="FC88F4"/>
          </a:solidFill>
          <a:ln w="22225" cap="rnd" algn="ctr">
            <a:solidFill>
              <a:schemeClr val="bg1"/>
            </a:solidFill>
            <a:round/>
            <a:headEnd/>
            <a:tailEnd/>
          </a:ln>
        </p:spPr>
        <p:txBody>
          <a:bodyPr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Wingdings" panose="05000000000000000000" pitchFamily="2" charset="2"/>
              </a:rPr>
              <a:t>PFAC</a:t>
            </a:r>
          </a:p>
        </p:txBody>
      </p:sp>
      <p:cxnSp>
        <p:nvCxnSpPr>
          <p:cNvPr id="49" name="Straight Connector 48">
            <a:extLst>
              <a:ext uri="{FF2B5EF4-FFF2-40B4-BE49-F238E27FC236}">
                <a16:creationId xmlns="" xmlns:a16="http://schemas.microsoft.com/office/drawing/2014/main" id="{0CDFA107-9C75-4B7F-8465-6CE0C097CD6C}"/>
              </a:ext>
            </a:extLst>
          </p:cNvPr>
          <p:cNvCxnSpPr>
            <a:cxnSpLocks/>
            <a:stCxn id="4" idx="2"/>
            <a:endCxn id="29" idx="0"/>
          </p:cNvCxnSpPr>
          <p:nvPr/>
        </p:nvCxnSpPr>
        <p:spPr>
          <a:xfrm>
            <a:off x="5116404" y="1179840"/>
            <a:ext cx="3625" cy="310163"/>
          </a:xfrm>
          <a:prstGeom prst="line">
            <a:avLst/>
          </a:prstGeom>
          <a:ln w="127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 name="Oval 11">
            <a:extLst>
              <a:ext uri="{FF2B5EF4-FFF2-40B4-BE49-F238E27FC236}">
                <a16:creationId xmlns="" xmlns:a16="http://schemas.microsoft.com/office/drawing/2014/main" id="{3564998C-E01D-41EC-B176-2D36318B9116}"/>
              </a:ext>
            </a:extLst>
          </p:cNvPr>
          <p:cNvSpPr>
            <a:spLocks noChangeArrowheads="1"/>
          </p:cNvSpPr>
          <p:nvPr>
            <p:custDataLst>
              <p:tags r:id="rId33"/>
            </p:custDataLst>
          </p:nvPr>
        </p:nvSpPr>
        <p:spPr bwMode="auto">
          <a:xfrm>
            <a:off x="7580594" y="745789"/>
            <a:ext cx="911074" cy="422735"/>
          </a:xfrm>
          <a:prstGeom prst="rect">
            <a:avLst/>
          </a:prstGeom>
          <a:solidFill>
            <a:schemeClr val="accent4">
              <a:lumMod val="60000"/>
              <a:lumOff val="40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Signatory Partners</a:t>
            </a:r>
          </a:p>
        </p:txBody>
      </p:sp>
      <p:sp>
        <p:nvSpPr>
          <p:cNvPr id="13" name="Rectangle 48">
            <a:extLst>
              <a:ext uri="{FF2B5EF4-FFF2-40B4-BE49-F238E27FC236}">
                <a16:creationId xmlns="" xmlns:a16="http://schemas.microsoft.com/office/drawing/2014/main" id="{FEC5221F-AF52-4FFD-9303-32CBA47BAF5B}"/>
              </a:ext>
            </a:extLst>
          </p:cNvPr>
          <p:cNvSpPr>
            <a:spLocks noChangeArrowheads="1"/>
          </p:cNvSpPr>
          <p:nvPr>
            <p:custDataLst>
              <p:tags r:id="rId34"/>
            </p:custDataLst>
          </p:nvPr>
        </p:nvSpPr>
        <p:spPr bwMode="auto">
          <a:xfrm>
            <a:off x="9911271" y="5504473"/>
            <a:ext cx="805565" cy="716662"/>
          </a:xfrm>
          <a:prstGeom prst="rect">
            <a:avLst/>
          </a:prstGeom>
          <a:solidFill>
            <a:srgbClr val="FFF1E5"/>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Affiliate OHT Partners</a:t>
            </a:r>
          </a:p>
        </p:txBody>
      </p:sp>
      <p:sp>
        <p:nvSpPr>
          <p:cNvPr id="15" name="Rectangle 14">
            <a:extLst>
              <a:ext uri="{FF2B5EF4-FFF2-40B4-BE49-F238E27FC236}">
                <a16:creationId xmlns="" xmlns:a16="http://schemas.microsoft.com/office/drawing/2014/main" id="{7EF475C8-1DDF-4ECC-A962-93E9CAB6A5DD}"/>
              </a:ext>
            </a:extLst>
          </p:cNvPr>
          <p:cNvSpPr/>
          <p:nvPr/>
        </p:nvSpPr>
        <p:spPr>
          <a:xfrm>
            <a:off x="2146626" y="911896"/>
            <a:ext cx="1713374" cy="1764329"/>
          </a:xfrm>
          <a:prstGeom prst="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757070"/>
                </a:solidFill>
                <a:effectLst/>
                <a:uLnTx/>
                <a:uFillTx/>
                <a:latin typeface="Calibri" panose="020F0502020204030204"/>
                <a:ea typeface="+mn-ea"/>
                <a:cs typeface="+mn-cs"/>
              </a:rPr>
              <a:t>Non-signatory (CDMA) partners that provide input and feedback to guide Steering Committee decision-making</a:t>
            </a:r>
          </a:p>
          <a:p>
            <a:pPr marL="171450" marR="0" lvl="0" indent="-1714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757070"/>
                </a:solidFill>
                <a:effectLst/>
                <a:uLnTx/>
                <a:uFillTx/>
                <a:latin typeface="Calibri" panose="020F0502020204030204"/>
                <a:ea typeface="+mn-ea"/>
                <a:cs typeface="+mn-cs"/>
              </a:rPr>
              <a:t>May become signatory partners in the future</a:t>
            </a:r>
            <a:endParaRPr kumimoji="0" lang="en-CA" sz="1800" b="0" i="0" u="none" strike="noStrike" kern="1200" cap="none" spc="0" normalizeH="0" baseline="0" noProof="0">
              <a:ln>
                <a:noFill/>
              </a:ln>
              <a:solidFill>
                <a:srgbClr val="757070"/>
              </a:solidFill>
              <a:effectLst/>
              <a:uLnTx/>
              <a:uFillTx/>
              <a:latin typeface="Calibri" panose="020F0502020204030204"/>
              <a:ea typeface="+mn-ea"/>
              <a:cs typeface="+mn-cs"/>
            </a:endParaRPr>
          </a:p>
        </p:txBody>
      </p:sp>
      <p:sp>
        <p:nvSpPr>
          <p:cNvPr id="16" name="Oval 20">
            <a:extLst>
              <a:ext uri="{FF2B5EF4-FFF2-40B4-BE49-F238E27FC236}">
                <a16:creationId xmlns="" xmlns:a16="http://schemas.microsoft.com/office/drawing/2014/main" id="{4BE40DD3-50AA-4CEB-B2E4-793B57196228}"/>
              </a:ext>
            </a:extLst>
          </p:cNvPr>
          <p:cNvSpPr>
            <a:spLocks noChangeArrowheads="1"/>
          </p:cNvSpPr>
          <p:nvPr>
            <p:custDataLst>
              <p:tags r:id="rId35"/>
            </p:custDataLst>
          </p:nvPr>
        </p:nvSpPr>
        <p:spPr bwMode="auto">
          <a:xfrm>
            <a:off x="542802" y="911757"/>
            <a:ext cx="407039" cy="1766205"/>
          </a:xfrm>
          <a:prstGeom prst="rect">
            <a:avLst/>
          </a:prstGeom>
          <a:solidFill>
            <a:schemeClr val="accent6"/>
          </a:solidFill>
          <a:ln w="22225" cap="rnd" algn="ctr">
            <a:solidFill>
              <a:schemeClr val="accent6"/>
            </a:solidFill>
            <a:round/>
            <a:headEnd/>
            <a:tailEnd/>
          </a:ln>
        </p:spPr>
        <p:txBody>
          <a:bodyPr vert="vert27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200" b="1"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Affiliate Partners</a:t>
            </a:r>
          </a:p>
        </p:txBody>
      </p:sp>
      <p:sp>
        <p:nvSpPr>
          <p:cNvPr id="19" name="Rectangle 18">
            <a:extLst>
              <a:ext uri="{FF2B5EF4-FFF2-40B4-BE49-F238E27FC236}">
                <a16:creationId xmlns="" xmlns:a16="http://schemas.microsoft.com/office/drawing/2014/main" id="{11441AE3-28C4-49A9-A9ED-E9B2C0C2D6AC}"/>
              </a:ext>
            </a:extLst>
          </p:cNvPr>
          <p:cNvSpPr/>
          <p:nvPr/>
        </p:nvSpPr>
        <p:spPr>
          <a:xfrm>
            <a:off x="4768398" y="3811681"/>
            <a:ext cx="1271482" cy="2507327"/>
          </a:xfrm>
          <a:prstGeom prst="rect">
            <a:avLst/>
          </a:prstGeom>
          <a:solidFill>
            <a:srgbClr val="EEE5F7"/>
          </a:solidFill>
          <a:ln>
            <a:solidFill>
              <a:srgbClr val="EE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20">
            <a:extLst>
              <a:ext uri="{FF2B5EF4-FFF2-40B4-BE49-F238E27FC236}">
                <a16:creationId xmlns="" xmlns:a16="http://schemas.microsoft.com/office/drawing/2014/main" id="{48BF3C6C-BC2E-4C61-994E-D93C075480D9}"/>
              </a:ext>
            </a:extLst>
          </p:cNvPr>
          <p:cNvSpPr>
            <a:spLocks noChangeArrowheads="1"/>
          </p:cNvSpPr>
          <p:nvPr>
            <p:custDataLst>
              <p:tags r:id="rId36"/>
            </p:custDataLst>
          </p:nvPr>
        </p:nvSpPr>
        <p:spPr bwMode="auto">
          <a:xfrm>
            <a:off x="4783106" y="3822032"/>
            <a:ext cx="306139" cy="2496976"/>
          </a:xfrm>
          <a:prstGeom prst="rect">
            <a:avLst/>
          </a:prstGeom>
          <a:solidFill>
            <a:srgbClr val="7030A0"/>
          </a:solidFill>
          <a:ln w="22225" cap="rnd" algn="ctr">
            <a:solidFill>
              <a:srgbClr val="7030A0"/>
            </a:solidFill>
            <a:round/>
            <a:headEnd/>
            <a:tailEnd/>
          </a:ln>
        </p:spPr>
        <p:txBody>
          <a:bodyPr vert="vert27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4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Year 1 Target Projects</a:t>
            </a:r>
          </a:p>
        </p:txBody>
      </p:sp>
      <p:sp>
        <p:nvSpPr>
          <p:cNvPr id="21" name="Rectangle 48">
            <a:extLst>
              <a:ext uri="{FF2B5EF4-FFF2-40B4-BE49-F238E27FC236}">
                <a16:creationId xmlns="" xmlns:a16="http://schemas.microsoft.com/office/drawing/2014/main" id="{5385D2B3-D905-4DF7-B000-286C5E2A83C5}"/>
              </a:ext>
            </a:extLst>
          </p:cNvPr>
          <p:cNvSpPr>
            <a:spLocks noChangeArrowheads="1"/>
          </p:cNvSpPr>
          <p:nvPr>
            <p:custDataLst>
              <p:tags r:id="rId37"/>
            </p:custDataLst>
          </p:nvPr>
        </p:nvSpPr>
        <p:spPr bwMode="auto">
          <a:xfrm>
            <a:off x="5146843" y="3925241"/>
            <a:ext cx="805565" cy="716662"/>
          </a:xfrm>
          <a:prstGeom prst="rect">
            <a:avLst/>
          </a:prstGeom>
          <a:solidFill>
            <a:srgbClr val="F9F6FC"/>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Project Group</a:t>
            </a:r>
          </a:p>
        </p:txBody>
      </p:sp>
      <p:sp>
        <p:nvSpPr>
          <p:cNvPr id="27" name="Rectangle 49">
            <a:extLst>
              <a:ext uri="{FF2B5EF4-FFF2-40B4-BE49-F238E27FC236}">
                <a16:creationId xmlns="" xmlns:a16="http://schemas.microsoft.com/office/drawing/2014/main" id="{25610E49-3706-42E6-B7D4-53253E820596}"/>
              </a:ext>
            </a:extLst>
          </p:cNvPr>
          <p:cNvSpPr>
            <a:spLocks noChangeArrowheads="1"/>
          </p:cNvSpPr>
          <p:nvPr>
            <p:custDataLst>
              <p:tags r:id="rId38"/>
            </p:custDataLst>
          </p:nvPr>
        </p:nvSpPr>
        <p:spPr bwMode="auto">
          <a:xfrm>
            <a:off x="5153823" y="4708620"/>
            <a:ext cx="805565" cy="716662"/>
          </a:xfrm>
          <a:prstGeom prst="rect">
            <a:avLst/>
          </a:prstGeom>
          <a:solidFill>
            <a:srgbClr val="F9F6FC"/>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Project Group</a:t>
            </a:r>
          </a:p>
        </p:txBody>
      </p:sp>
      <p:sp>
        <p:nvSpPr>
          <p:cNvPr id="28" name="Rectangle 50">
            <a:extLst>
              <a:ext uri="{FF2B5EF4-FFF2-40B4-BE49-F238E27FC236}">
                <a16:creationId xmlns="" xmlns:a16="http://schemas.microsoft.com/office/drawing/2014/main" id="{615DC7C5-A566-4F92-BAA4-250A14C23F12}"/>
              </a:ext>
            </a:extLst>
          </p:cNvPr>
          <p:cNvSpPr>
            <a:spLocks noChangeArrowheads="1"/>
          </p:cNvSpPr>
          <p:nvPr>
            <p:custDataLst>
              <p:tags r:id="rId39"/>
            </p:custDataLst>
          </p:nvPr>
        </p:nvSpPr>
        <p:spPr bwMode="auto">
          <a:xfrm>
            <a:off x="5162471" y="5489307"/>
            <a:ext cx="805565" cy="716662"/>
          </a:xfrm>
          <a:prstGeom prst="rect">
            <a:avLst/>
          </a:prstGeom>
          <a:solidFill>
            <a:srgbClr val="F9F6FC"/>
          </a:solidFill>
          <a:ln w="22225" cap="rnd" algn="ctr">
            <a:solidFill>
              <a:schemeClr val="bg1"/>
            </a:solidFill>
            <a:round/>
            <a:headEnd/>
            <a:tailEnd/>
          </a:ln>
        </p:spPr>
        <p:txBody>
          <a:bodyPr lIns="0" rIns="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9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Project Group</a:t>
            </a:r>
          </a:p>
        </p:txBody>
      </p:sp>
      <p:sp>
        <p:nvSpPr>
          <p:cNvPr id="46" name="Oval 73">
            <a:extLst>
              <a:ext uri="{FF2B5EF4-FFF2-40B4-BE49-F238E27FC236}">
                <a16:creationId xmlns="" xmlns:a16="http://schemas.microsoft.com/office/drawing/2014/main" id="{78A991E3-5467-4B44-B2B8-2ECEEB9F4417}"/>
              </a:ext>
            </a:extLst>
          </p:cNvPr>
          <p:cNvSpPr>
            <a:spLocks noChangeArrowheads="1"/>
          </p:cNvSpPr>
          <p:nvPr>
            <p:custDataLst>
              <p:tags r:id="rId40"/>
            </p:custDataLst>
          </p:nvPr>
        </p:nvSpPr>
        <p:spPr bwMode="auto">
          <a:xfrm>
            <a:off x="1055328" y="1517202"/>
            <a:ext cx="911074" cy="519138"/>
          </a:xfrm>
          <a:prstGeom prst="rect">
            <a:avLst/>
          </a:prstGeom>
          <a:solidFill>
            <a:schemeClr val="bg1">
              <a:lumMod val="95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Affiliate Partner</a:t>
            </a:r>
          </a:p>
        </p:txBody>
      </p:sp>
      <p:sp>
        <p:nvSpPr>
          <p:cNvPr id="50" name="Oval 47">
            <a:extLst>
              <a:ext uri="{FF2B5EF4-FFF2-40B4-BE49-F238E27FC236}">
                <a16:creationId xmlns="" xmlns:a16="http://schemas.microsoft.com/office/drawing/2014/main" id="{4064BCDE-C23A-42C2-9FBD-8A07418CB949}"/>
              </a:ext>
            </a:extLst>
          </p:cNvPr>
          <p:cNvSpPr>
            <a:spLocks noChangeArrowheads="1"/>
          </p:cNvSpPr>
          <p:nvPr>
            <p:custDataLst>
              <p:tags r:id="rId41"/>
            </p:custDataLst>
          </p:nvPr>
        </p:nvSpPr>
        <p:spPr bwMode="auto">
          <a:xfrm>
            <a:off x="1055328" y="959679"/>
            <a:ext cx="911074" cy="519138"/>
          </a:xfrm>
          <a:prstGeom prst="rect">
            <a:avLst/>
          </a:prstGeom>
          <a:solidFill>
            <a:schemeClr val="bg1">
              <a:lumMod val="95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Affiliate Partner</a:t>
            </a:r>
          </a:p>
        </p:txBody>
      </p:sp>
      <p:sp>
        <p:nvSpPr>
          <p:cNvPr id="53" name="Oval 73">
            <a:extLst>
              <a:ext uri="{FF2B5EF4-FFF2-40B4-BE49-F238E27FC236}">
                <a16:creationId xmlns="" xmlns:a16="http://schemas.microsoft.com/office/drawing/2014/main" id="{76F8548B-B4CC-4340-ACC7-040408626088}"/>
              </a:ext>
            </a:extLst>
          </p:cNvPr>
          <p:cNvSpPr>
            <a:spLocks noChangeArrowheads="1"/>
          </p:cNvSpPr>
          <p:nvPr>
            <p:custDataLst>
              <p:tags r:id="rId42"/>
            </p:custDataLst>
          </p:nvPr>
        </p:nvSpPr>
        <p:spPr bwMode="auto">
          <a:xfrm>
            <a:off x="1055328" y="2079168"/>
            <a:ext cx="911074" cy="519138"/>
          </a:xfrm>
          <a:prstGeom prst="rect">
            <a:avLst/>
          </a:prstGeom>
          <a:solidFill>
            <a:schemeClr val="bg1">
              <a:lumMod val="95000"/>
            </a:schemeClr>
          </a:solidFill>
          <a:ln w="22225" cap="rnd" algn="ctr">
            <a:solidFill>
              <a:schemeClr val="bg1"/>
            </a:solidFill>
            <a:round/>
            <a:headEnd/>
            <a:tailEnd/>
          </a:ln>
        </p:spPr>
        <p:txBody>
          <a:bodyPr lIns="91440" rIns="9144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Affiliate Partner</a:t>
            </a:r>
          </a:p>
        </p:txBody>
      </p:sp>
      <p:sp>
        <p:nvSpPr>
          <p:cNvPr id="117771" name="Oval 20">
            <a:extLst>
              <a:ext uri="{FF2B5EF4-FFF2-40B4-BE49-F238E27FC236}">
                <a16:creationId xmlns="" xmlns:a16="http://schemas.microsoft.com/office/drawing/2014/main" id="{E345C624-26C3-4742-B0F4-434D181AF78D}"/>
              </a:ext>
            </a:extLst>
          </p:cNvPr>
          <p:cNvSpPr>
            <a:spLocks noChangeArrowheads="1"/>
          </p:cNvSpPr>
          <p:nvPr>
            <p:custDataLst>
              <p:tags r:id="rId43"/>
            </p:custDataLst>
          </p:nvPr>
        </p:nvSpPr>
        <p:spPr bwMode="auto">
          <a:xfrm>
            <a:off x="4138792" y="1316928"/>
            <a:ext cx="347742" cy="1765546"/>
          </a:xfrm>
          <a:prstGeom prst="rect">
            <a:avLst/>
          </a:prstGeom>
          <a:solidFill>
            <a:schemeClr val="accent4"/>
          </a:solidFill>
          <a:ln w="22225" cap="rnd" algn="ctr">
            <a:solidFill>
              <a:srgbClr val="7BA7CC"/>
            </a:solidFill>
            <a:round/>
            <a:headEnd/>
            <a:tailEnd/>
          </a:ln>
        </p:spPr>
        <p:txBody>
          <a:bodyPr vert="vert270"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Pct val="100000"/>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Steering Committee</a:t>
            </a:r>
          </a:p>
        </p:txBody>
      </p:sp>
      <p:sp>
        <p:nvSpPr>
          <p:cNvPr id="58" name="Rectangle 57">
            <a:extLst>
              <a:ext uri="{FF2B5EF4-FFF2-40B4-BE49-F238E27FC236}">
                <a16:creationId xmlns="" xmlns:a16="http://schemas.microsoft.com/office/drawing/2014/main" id="{6E75BCEC-51FE-4FA7-A39F-FC02A2F9ADFB}"/>
              </a:ext>
            </a:extLst>
          </p:cNvPr>
          <p:cNvSpPr/>
          <p:nvPr/>
        </p:nvSpPr>
        <p:spPr>
          <a:xfrm>
            <a:off x="6056920" y="3821653"/>
            <a:ext cx="1166198" cy="2517677"/>
          </a:xfrm>
          <a:prstGeom prst="rect">
            <a:avLst/>
          </a:prstGeom>
          <a:solidFill>
            <a:schemeClr val="bg1"/>
          </a:solidFill>
          <a:ln>
            <a:solidFill>
              <a:srgbClr val="EEE5F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9954CC"/>
                </a:solidFill>
                <a:effectLst/>
                <a:uLnTx/>
                <a:uFillTx/>
                <a:latin typeface="Calibri" panose="020F0502020204030204"/>
                <a:ea typeface="+mn-ea"/>
                <a:cs typeface="+mn-cs"/>
              </a:rPr>
              <a:t>Groups directed by the Steering Committee targeted to achieve Year 1 goals for the Priority Population</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9954CC"/>
                </a:solidFill>
                <a:effectLst/>
                <a:uLnTx/>
                <a:uFillTx/>
                <a:latin typeface="Calibri" panose="020F0502020204030204"/>
                <a:ea typeface="+mn-ea"/>
                <a:cs typeface="+mn-cs"/>
              </a:rPr>
              <a:t>Accountable to the Steering Committee </a:t>
            </a:r>
            <a:endParaRPr kumimoji="0" lang="en-CA" sz="1800" b="0" i="0" u="none" strike="noStrike" kern="1200" cap="none" spc="0" normalizeH="0" baseline="0" noProof="0">
              <a:ln>
                <a:noFill/>
              </a:ln>
              <a:solidFill>
                <a:srgbClr val="9954CC"/>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CA" sz="1800" b="0" i="0" u="none" strike="noStrike" kern="1200" cap="none" spc="0" normalizeH="0" baseline="0" noProof="0">
              <a:ln>
                <a:noFill/>
              </a:ln>
              <a:solidFill>
                <a:srgbClr val="9954CC"/>
              </a:solidFill>
              <a:effectLst/>
              <a:uLnTx/>
              <a:uFillTx/>
              <a:latin typeface="Calibri" panose="020F0502020204030204"/>
              <a:ea typeface="+mn-ea"/>
              <a:cs typeface="+mn-cs"/>
            </a:endParaRPr>
          </a:p>
        </p:txBody>
      </p:sp>
      <p:cxnSp>
        <p:nvCxnSpPr>
          <p:cNvPr id="71" name="Straight Arrow Connector 70">
            <a:extLst>
              <a:ext uri="{FF2B5EF4-FFF2-40B4-BE49-F238E27FC236}">
                <a16:creationId xmlns="" xmlns:a16="http://schemas.microsoft.com/office/drawing/2014/main" id="{1E74AE9C-7CB5-4164-BDF9-986987B90734}"/>
              </a:ext>
            </a:extLst>
          </p:cNvPr>
          <p:cNvCxnSpPr>
            <a:cxnSpLocks/>
          </p:cNvCxnSpPr>
          <p:nvPr/>
        </p:nvCxnSpPr>
        <p:spPr>
          <a:xfrm>
            <a:off x="3861082" y="2033061"/>
            <a:ext cx="277710" cy="0"/>
          </a:xfrm>
          <a:prstGeom prst="straightConnector1">
            <a:avLst/>
          </a:prstGeom>
          <a:ln w="127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7" name="Straight Arrow Connector 106">
            <a:extLst>
              <a:ext uri="{FF2B5EF4-FFF2-40B4-BE49-F238E27FC236}">
                <a16:creationId xmlns="" xmlns:a16="http://schemas.microsoft.com/office/drawing/2014/main" id="{8E4A657D-592B-46E5-8B73-0EA468710834}"/>
              </a:ext>
            </a:extLst>
          </p:cNvPr>
          <p:cNvCxnSpPr>
            <a:cxnSpLocks/>
            <a:endCxn id="117771" idx="2"/>
          </p:cNvCxnSpPr>
          <p:nvPr/>
        </p:nvCxnSpPr>
        <p:spPr>
          <a:xfrm flipV="1">
            <a:off x="4312663" y="3082474"/>
            <a:ext cx="0" cy="734024"/>
          </a:xfrm>
          <a:prstGeom prst="straightConnector1">
            <a:avLst/>
          </a:prstGeom>
          <a:ln w="127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3" name="Straight Arrow Connector 112">
            <a:extLst>
              <a:ext uri="{FF2B5EF4-FFF2-40B4-BE49-F238E27FC236}">
                <a16:creationId xmlns="" xmlns:a16="http://schemas.microsoft.com/office/drawing/2014/main" id="{6F2588CC-B344-4A24-AAF9-24FBD44DB631}"/>
              </a:ext>
            </a:extLst>
          </p:cNvPr>
          <p:cNvCxnSpPr>
            <a:cxnSpLocks/>
            <a:stCxn id="7" idx="2"/>
            <a:endCxn id="24" idx="0"/>
          </p:cNvCxnSpPr>
          <p:nvPr/>
        </p:nvCxnSpPr>
        <p:spPr>
          <a:xfrm>
            <a:off x="8036131" y="1168524"/>
            <a:ext cx="1701" cy="209876"/>
          </a:xfrm>
          <a:prstGeom prst="straightConnector1">
            <a:avLst/>
          </a:prstGeom>
          <a:ln w="127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9" name="Straight Arrow Connector 118">
            <a:extLst>
              <a:ext uri="{FF2B5EF4-FFF2-40B4-BE49-F238E27FC236}">
                <a16:creationId xmlns="" xmlns:a16="http://schemas.microsoft.com/office/drawing/2014/main" id="{E4020DE8-85D2-4CE1-AFCF-CB464F5B99EA}"/>
              </a:ext>
            </a:extLst>
          </p:cNvPr>
          <p:cNvCxnSpPr>
            <a:cxnSpLocks/>
          </p:cNvCxnSpPr>
          <p:nvPr/>
        </p:nvCxnSpPr>
        <p:spPr>
          <a:xfrm flipH="1" flipV="1">
            <a:off x="8107918" y="3113978"/>
            <a:ext cx="0" cy="702520"/>
          </a:xfrm>
          <a:prstGeom prst="straightConnector1">
            <a:avLst/>
          </a:prstGeom>
          <a:ln w="127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2" name="Oval 73">
            <a:extLst>
              <a:ext uri="{FF2B5EF4-FFF2-40B4-BE49-F238E27FC236}">
                <a16:creationId xmlns="" xmlns:a16="http://schemas.microsoft.com/office/drawing/2014/main" id="{9680CBCA-0CF9-4F46-B611-BFCFFAB33337}"/>
              </a:ext>
            </a:extLst>
          </p:cNvPr>
          <p:cNvSpPr>
            <a:spLocks noChangeArrowheads="1"/>
          </p:cNvSpPr>
          <p:nvPr>
            <p:custDataLst>
              <p:tags r:id="rId44"/>
            </p:custDataLst>
          </p:nvPr>
        </p:nvSpPr>
        <p:spPr bwMode="auto">
          <a:xfrm>
            <a:off x="4645531" y="3217191"/>
            <a:ext cx="911074" cy="430618"/>
          </a:xfrm>
          <a:prstGeom prst="rect">
            <a:avLst/>
          </a:prstGeom>
          <a:solidFill>
            <a:srgbClr val="7BA7CC"/>
          </a:solidFill>
          <a:ln w="22225" cap="rnd" algn="ctr">
            <a:solidFill>
              <a:schemeClr val="bg1"/>
            </a:solidFill>
            <a:round/>
            <a:headEnd/>
            <a:tailEnd/>
          </a:ln>
        </p:spPr>
        <p:txBody>
          <a:bodyPr anchor="ctr"/>
          <a:lstStyle>
            <a:lvl1pPr>
              <a:spcBef>
                <a:spcPct val="20000"/>
              </a:spcBef>
              <a:spcAft>
                <a:spcPts val="450"/>
              </a:spcAft>
              <a:buClr>
                <a:schemeClr val="accent1"/>
              </a:buClr>
              <a:buSzPct val="92000"/>
              <a:buFont typeface="Courier New" panose="02070309020205020404" pitchFamily="49" charset="0"/>
              <a:buChar char="o"/>
              <a:defRPr>
                <a:solidFill>
                  <a:schemeClr val="tx2"/>
                </a:solidFill>
                <a:latin typeface="Arial" panose="020B0604020202020204" pitchFamily="34" charset="0"/>
                <a:cs typeface="Arial" panose="020B0604020202020204" pitchFamily="34" charset="0"/>
              </a:defRPr>
            </a:lvl1pPr>
            <a:lvl2pPr marL="471488" indent="-228600">
              <a:spcBef>
                <a:spcPct val="20000"/>
              </a:spcBef>
              <a:spcAft>
                <a:spcPts val="450"/>
              </a:spcAft>
              <a:buClr>
                <a:schemeClr val="accent2"/>
              </a:buClr>
              <a:buSzPct val="92000"/>
              <a:buFont typeface="Arial" panose="020B0604020202020204" pitchFamily="34" charset="0"/>
              <a:buChar char="•"/>
              <a:defRPr sz="1500">
                <a:solidFill>
                  <a:schemeClr val="tx2"/>
                </a:solidFill>
                <a:latin typeface="Arial" panose="020B0604020202020204" pitchFamily="34" charset="0"/>
                <a:cs typeface="Arial" panose="020B0604020202020204" pitchFamily="34" charset="0"/>
              </a:defRPr>
            </a:lvl2pPr>
            <a:lvl3pPr marL="674688" indent="-201613">
              <a:spcBef>
                <a:spcPct val="20000"/>
              </a:spcBef>
              <a:spcAft>
                <a:spcPts val="450"/>
              </a:spcAft>
              <a:buClr>
                <a:schemeClr val="tx2"/>
              </a:buClr>
              <a:buSzPct val="92000"/>
              <a:buFont typeface=".AppleSystemUIFont"/>
              <a:buChar char="-"/>
              <a:defRPr sz="1300" i="1">
                <a:solidFill>
                  <a:schemeClr val="tx2"/>
                </a:solidFill>
                <a:latin typeface="Arial" panose="020B0604020202020204" pitchFamily="34" charset="0"/>
                <a:cs typeface="Arial" panose="020B0604020202020204" pitchFamily="34" charset="0"/>
              </a:defRPr>
            </a:lvl3pPr>
            <a:lvl4pPr marL="930275" indent="-174625">
              <a:spcBef>
                <a:spcPct val="20000"/>
              </a:spcBef>
              <a:spcAft>
                <a:spcPts val="450"/>
              </a:spcAft>
              <a:buClr>
                <a:schemeClr val="tx2"/>
              </a:buClr>
              <a:buSzPct val="92000"/>
              <a:buFont typeface="Arial" panose="020B0604020202020204" pitchFamily="34" charset="0"/>
              <a:buChar char="•"/>
              <a:defRPr sz="1300">
                <a:solidFill>
                  <a:schemeClr val="tx2"/>
                </a:solidFill>
                <a:latin typeface="Arial" panose="020B0604020202020204" pitchFamily="34" charset="0"/>
                <a:cs typeface="Arial" panose="020B0604020202020204" pitchFamily="34" charset="0"/>
              </a:defRPr>
            </a:lvl4pPr>
            <a:lvl5pPr marL="1200150" indent="-174625">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16573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1145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25717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028950" indent="-174625" defTabSz="457200" eaLnBrk="0" fontAlgn="base" hangingPunct="0">
              <a:spcBef>
                <a:spcPct val="20000"/>
              </a:spcBef>
              <a:spcAft>
                <a:spcPts val="450"/>
              </a:spcAft>
              <a:buClr>
                <a:schemeClr val="tx2"/>
              </a:buClr>
              <a:buSzPct val="92000"/>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Wingdings" panose="05000000000000000000" pitchFamily="2" charset="2"/>
              </a:rPr>
              <a:t>Primary Care Body</a:t>
            </a:r>
          </a:p>
        </p:txBody>
      </p:sp>
      <p:cxnSp>
        <p:nvCxnSpPr>
          <p:cNvPr id="74" name="Straight Connector 73">
            <a:extLst>
              <a:ext uri="{FF2B5EF4-FFF2-40B4-BE49-F238E27FC236}">
                <a16:creationId xmlns="" xmlns:a16="http://schemas.microsoft.com/office/drawing/2014/main" id="{745EC998-88CA-4113-BC8A-444AFC433B40}"/>
              </a:ext>
            </a:extLst>
          </p:cNvPr>
          <p:cNvCxnSpPr>
            <a:cxnSpLocks/>
          </p:cNvCxnSpPr>
          <p:nvPr/>
        </p:nvCxnSpPr>
        <p:spPr>
          <a:xfrm>
            <a:off x="5109851" y="2927115"/>
            <a:ext cx="3625" cy="310163"/>
          </a:xfrm>
          <a:prstGeom prst="line">
            <a:avLst/>
          </a:prstGeom>
          <a:ln w="127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49127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 xmlns:a16="http://schemas.microsoft.com/office/drawing/2014/main" id="{122CFC72-4DDC-413A-B5DD-DBAC771132FF}"/>
              </a:ext>
            </a:extLst>
          </p:cNvPr>
          <p:cNvSpPr/>
          <p:nvPr/>
        </p:nvSpPr>
        <p:spPr>
          <a:xfrm rot="5400000">
            <a:off x="8141969" y="-596508"/>
            <a:ext cx="788671" cy="430911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Affiliate Partners</a:t>
            </a:r>
          </a:p>
        </p:txBody>
      </p:sp>
      <p:sp>
        <p:nvSpPr>
          <p:cNvPr id="6" name="Arrow: Pentagon 5">
            <a:extLst>
              <a:ext uri="{FF2B5EF4-FFF2-40B4-BE49-F238E27FC236}">
                <a16:creationId xmlns="" xmlns:a16="http://schemas.microsoft.com/office/drawing/2014/main" id="{BE6AC12B-BACD-4A4E-81FF-BD0153FCF7A3}"/>
              </a:ext>
            </a:extLst>
          </p:cNvPr>
          <p:cNvSpPr/>
          <p:nvPr/>
        </p:nvSpPr>
        <p:spPr>
          <a:xfrm rot="5400000">
            <a:off x="3108960" y="-594360"/>
            <a:ext cx="788670" cy="430911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b="1" i="1"/>
              <a:t>CDMA Signatory Partners</a:t>
            </a:r>
          </a:p>
        </p:txBody>
      </p:sp>
      <p:sp>
        <p:nvSpPr>
          <p:cNvPr id="2" name="Title 1">
            <a:extLst>
              <a:ext uri="{FF2B5EF4-FFF2-40B4-BE49-F238E27FC236}">
                <a16:creationId xmlns="" xmlns:a16="http://schemas.microsoft.com/office/drawing/2014/main" id="{BA537B49-0EBD-4BF0-A046-37FB845AD912}"/>
              </a:ext>
            </a:extLst>
          </p:cNvPr>
          <p:cNvSpPr>
            <a:spLocks noGrp="1"/>
          </p:cNvSpPr>
          <p:nvPr>
            <p:ph type="title"/>
          </p:nvPr>
        </p:nvSpPr>
        <p:spPr/>
        <p:txBody>
          <a:bodyPr/>
          <a:lstStyle/>
          <a:p>
            <a:r>
              <a:rPr lang="en-CA"/>
              <a:t>Elgin OHT Possible Year 1 Membership Levels</a:t>
            </a:r>
          </a:p>
        </p:txBody>
      </p:sp>
      <p:sp>
        <p:nvSpPr>
          <p:cNvPr id="3" name="Rectangle 2">
            <a:extLst>
              <a:ext uri="{FF2B5EF4-FFF2-40B4-BE49-F238E27FC236}">
                <a16:creationId xmlns="" xmlns:a16="http://schemas.microsoft.com/office/drawing/2014/main" id="{CED6D669-3AB2-4F82-8615-17F9C5D79E7D}"/>
              </a:ext>
            </a:extLst>
          </p:cNvPr>
          <p:cNvSpPr/>
          <p:nvPr/>
        </p:nvSpPr>
        <p:spPr>
          <a:xfrm>
            <a:off x="1348740" y="1954530"/>
            <a:ext cx="430911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ctr"/>
          <a:lstStyle/>
          <a:p>
            <a:pPr marL="285750" indent="-285750">
              <a:lnSpc>
                <a:spcPct val="110000"/>
              </a:lnSpc>
              <a:spcAft>
                <a:spcPts val="1200"/>
              </a:spcAft>
              <a:buFont typeface="Arial" panose="020B0604020202020204" pitchFamily="34" charset="0"/>
              <a:buChar char="•"/>
            </a:pPr>
            <a:r>
              <a:rPr lang="en-CA">
                <a:solidFill>
                  <a:schemeClr val="accent5"/>
                </a:solidFill>
              </a:rPr>
              <a:t>Sign</a:t>
            </a:r>
            <a:r>
              <a:rPr lang="en-CA">
                <a:solidFill>
                  <a:schemeClr val="tx1"/>
                </a:solidFill>
              </a:rPr>
              <a:t> the Collaborative Decision-Making Agreement</a:t>
            </a:r>
          </a:p>
          <a:p>
            <a:pPr marL="285750" indent="-285750">
              <a:lnSpc>
                <a:spcPct val="110000"/>
              </a:lnSpc>
              <a:spcAft>
                <a:spcPts val="1200"/>
              </a:spcAft>
              <a:buFont typeface="Arial" panose="020B0604020202020204" pitchFamily="34" charset="0"/>
              <a:buChar char="•"/>
            </a:pPr>
            <a:r>
              <a:rPr lang="en-CA">
                <a:solidFill>
                  <a:schemeClr val="tx1"/>
                </a:solidFill>
              </a:rPr>
              <a:t>Are </a:t>
            </a:r>
            <a:r>
              <a:rPr lang="en-CA">
                <a:solidFill>
                  <a:schemeClr val="accent5"/>
                </a:solidFill>
              </a:rPr>
              <a:t>have representation</a:t>
            </a:r>
            <a:r>
              <a:rPr lang="en-CA">
                <a:solidFill>
                  <a:schemeClr val="tx1"/>
                </a:solidFill>
              </a:rPr>
              <a:t> in the Elgin OHT Steering Committee</a:t>
            </a:r>
          </a:p>
          <a:p>
            <a:pPr marL="285750" indent="-285750">
              <a:lnSpc>
                <a:spcPct val="110000"/>
              </a:lnSpc>
              <a:spcAft>
                <a:spcPts val="1200"/>
              </a:spcAft>
              <a:buFont typeface="Arial" panose="020B0604020202020204" pitchFamily="34" charset="0"/>
              <a:buChar char="•"/>
            </a:pPr>
            <a:r>
              <a:rPr lang="en-CA">
                <a:solidFill>
                  <a:schemeClr val="accent5"/>
                </a:solidFill>
              </a:rPr>
              <a:t>Provide input </a:t>
            </a:r>
            <a:r>
              <a:rPr lang="en-CA">
                <a:solidFill>
                  <a:schemeClr val="tx1"/>
                </a:solidFill>
              </a:rPr>
              <a:t>to guide the decisions and priorities of the OHT</a:t>
            </a:r>
          </a:p>
          <a:p>
            <a:pPr marL="285750" indent="-285750">
              <a:lnSpc>
                <a:spcPct val="110000"/>
              </a:lnSpc>
              <a:spcAft>
                <a:spcPts val="1200"/>
              </a:spcAft>
              <a:buFont typeface="Arial" panose="020B0604020202020204" pitchFamily="34" charset="0"/>
              <a:buChar char="•"/>
            </a:pPr>
            <a:r>
              <a:rPr lang="en-CA">
                <a:solidFill>
                  <a:schemeClr val="accent5"/>
                </a:solidFill>
              </a:rPr>
              <a:t>Make decisions </a:t>
            </a:r>
            <a:r>
              <a:rPr lang="en-CA">
                <a:solidFill>
                  <a:schemeClr val="tx1"/>
                </a:solidFill>
              </a:rPr>
              <a:t>in collaboration with the other Signatory Partners of the Steering Committee – focus on consensus decision-making</a:t>
            </a:r>
          </a:p>
          <a:p>
            <a:pPr marL="285750" indent="-285750">
              <a:lnSpc>
                <a:spcPct val="110000"/>
              </a:lnSpc>
              <a:spcAft>
                <a:spcPts val="1200"/>
              </a:spcAft>
              <a:buFont typeface="Arial" panose="020B0604020202020204" pitchFamily="34" charset="0"/>
              <a:buChar char="•"/>
            </a:pPr>
            <a:r>
              <a:rPr lang="en-CA">
                <a:solidFill>
                  <a:schemeClr val="accent5"/>
                </a:solidFill>
              </a:rPr>
              <a:t>Contributes resources </a:t>
            </a:r>
            <a:r>
              <a:rPr lang="en-CA">
                <a:solidFill>
                  <a:schemeClr val="tx1"/>
                </a:solidFill>
              </a:rPr>
              <a:t>(according to ability)</a:t>
            </a:r>
          </a:p>
        </p:txBody>
      </p:sp>
      <p:sp>
        <p:nvSpPr>
          <p:cNvPr id="5" name="Rectangle 4">
            <a:extLst>
              <a:ext uri="{FF2B5EF4-FFF2-40B4-BE49-F238E27FC236}">
                <a16:creationId xmlns="" xmlns:a16="http://schemas.microsoft.com/office/drawing/2014/main" id="{98FD4D7C-BDED-4FE9-8D0F-4BC8E971BE7D}"/>
              </a:ext>
            </a:extLst>
          </p:cNvPr>
          <p:cNvSpPr/>
          <p:nvPr/>
        </p:nvSpPr>
        <p:spPr>
          <a:xfrm>
            <a:off x="6381750" y="1954530"/>
            <a:ext cx="4309110" cy="4526280"/>
          </a:xfrm>
          <a:prstGeom prst="rect">
            <a:avLst/>
          </a:prstGeom>
          <a:solidFill>
            <a:srgbClr val="F1F5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45720" rIns="274320" bIns="45720" rtlCol="0" anchor="ctr"/>
          <a:lstStyle/>
          <a:p>
            <a:pPr marL="285750" indent="-285750">
              <a:lnSpc>
                <a:spcPct val="110000"/>
              </a:lnSpc>
              <a:spcAft>
                <a:spcPts val="1200"/>
              </a:spcAft>
              <a:buFont typeface="Arial" panose="020B0604020202020204" pitchFamily="34" charset="0"/>
              <a:buChar char="•"/>
            </a:pPr>
            <a:r>
              <a:rPr lang="en-CA">
                <a:solidFill>
                  <a:schemeClr val="accent5"/>
                </a:solidFill>
              </a:rPr>
              <a:t>Do not sign </a:t>
            </a:r>
            <a:r>
              <a:rPr lang="en-CA">
                <a:solidFill>
                  <a:schemeClr val="tx1"/>
                </a:solidFill>
              </a:rPr>
              <a:t>the Collaborative Decision-Making Agreement</a:t>
            </a:r>
          </a:p>
          <a:p>
            <a:pPr marL="285750" indent="-285750">
              <a:lnSpc>
                <a:spcPct val="110000"/>
              </a:lnSpc>
              <a:spcAft>
                <a:spcPts val="1200"/>
              </a:spcAft>
              <a:buFont typeface="Arial" panose="020B0604020202020204" pitchFamily="34" charset="0"/>
              <a:buChar char="•"/>
            </a:pPr>
            <a:r>
              <a:rPr lang="en-CA">
                <a:solidFill>
                  <a:schemeClr val="tx1"/>
                </a:solidFill>
              </a:rPr>
              <a:t>Are </a:t>
            </a:r>
            <a:r>
              <a:rPr lang="en-CA">
                <a:solidFill>
                  <a:schemeClr val="accent5"/>
                </a:solidFill>
              </a:rPr>
              <a:t>engaged by </a:t>
            </a:r>
            <a:r>
              <a:rPr lang="en-CA">
                <a:solidFill>
                  <a:schemeClr val="tx1"/>
                </a:solidFill>
              </a:rPr>
              <a:t>the Elgin OHT Steering Committee (e.g. special all member meetings, communications, etc.) in order to </a:t>
            </a:r>
            <a:r>
              <a:rPr lang="en-CA">
                <a:solidFill>
                  <a:schemeClr val="accent5"/>
                </a:solidFill>
              </a:rPr>
              <a:t>provide input </a:t>
            </a:r>
            <a:r>
              <a:rPr lang="en-CA">
                <a:solidFill>
                  <a:schemeClr val="tx1"/>
                </a:solidFill>
              </a:rPr>
              <a:t>to guide the decisions and priorities of the OHT – but not involved in formal decision-making </a:t>
            </a:r>
          </a:p>
          <a:p>
            <a:pPr marL="285750" indent="-285750">
              <a:lnSpc>
                <a:spcPct val="110000"/>
              </a:lnSpc>
              <a:spcAft>
                <a:spcPts val="1200"/>
              </a:spcAft>
              <a:buFont typeface="Arial" panose="020B0604020202020204" pitchFamily="34" charset="0"/>
              <a:buChar char="•"/>
            </a:pPr>
            <a:r>
              <a:rPr lang="en-CA">
                <a:solidFill>
                  <a:schemeClr val="tx1"/>
                </a:solidFill>
                <a:cs typeface="Calibri"/>
              </a:rPr>
              <a:t>Affiliate member representatives </a:t>
            </a:r>
            <a:r>
              <a:rPr lang="en-CA">
                <a:solidFill>
                  <a:schemeClr val="accent5"/>
                </a:solidFill>
              </a:rPr>
              <a:t>may participate Sub-Committee and Projects</a:t>
            </a:r>
          </a:p>
        </p:txBody>
      </p:sp>
      <p:sp>
        <p:nvSpPr>
          <p:cNvPr id="9" name="Oval 8">
            <a:extLst>
              <a:ext uri="{FF2B5EF4-FFF2-40B4-BE49-F238E27FC236}">
                <a16:creationId xmlns="" xmlns:a16="http://schemas.microsoft.com/office/drawing/2014/main" id="{2A26F5AC-4719-403F-B7CC-281EB10DB940}"/>
              </a:ext>
            </a:extLst>
          </p:cNvPr>
          <p:cNvSpPr/>
          <p:nvPr/>
        </p:nvSpPr>
        <p:spPr>
          <a:xfrm>
            <a:off x="3217109" y="1671834"/>
            <a:ext cx="572372" cy="565392"/>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 xmlns:a16="http://schemas.microsoft.com/office/drawing/2014/main" id="{97F9C228-764B-45D2-BC2C-09005CB30408}"/>
              </a:ext>
            </a:extLst>
          </p:cNvPr>
          <p:cNvSpPr/>
          <p:nvPr/>
        </p:nvSpPr>
        <p:spPr>
          <a:xfrm>
            <a:off x="8250119" y="1671834"/>
            <a:ext cx="572372" cy="565392"/>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Graphic 12">
            <a:extLst>
              <a:ext uri="{FF2B5EF4-FFF2-40B4-BE49-F238E27FC236}">
                <a16:creationId xmlns="" xmlns:a16="http://schemas.microsoft.com/office/drawing/2014/main" id="{02559727-5D04-41E9-9BF7-8781E07260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69401" y="1790866"/>
            <a:ext cx="323034" cy="323034"/>
          </a:xfrm>
          <a:prstGeom prst="rect">
            <a:avLst/>
          </a:prstGeom>
        </p:spPr>
      </p:pic>
      <p:pic>
        <p:nvPicPr>
          <p:cNvPr id="15" name="Graphic 14">
            <a:extLst>
              <a:ext uri="{FF2B5EF4-FFF2-40B4-BE49-F238E27FC236}">
                <a16:creationId xmlns="" xmlns:a16="http://schemas.microsoft.com/office/drawing/2014/main" id="{2B67997D-03F5-48C5-9389-9BE69832C5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306615" y="1723768"/>
            <a:ext cx="459377" cy="459377"/>
          </a:xfrm>
          <a:prstGeom prst="rect">
            <a:avLst/>
          </a:prstGeom>
        </p:spPr>
      </p:pic>
    </p:spTree>
    <p:extLst>
      <p:ext uri="{BB962C8B-B14F-4D97-AF65-F5344CB8AC3E}">
        <p14:creationId xmlns:p14="http://schemas.microsoft.com/office/powerpoint/2010/main" val="1762877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EDD3D1-5638-4C8C-BF1B-4565653ED928}"/>
              </a:ext>
            </a:extLst>
          </p:cNvPr>
          <p:cNvSpPr>
            <a:spLocks noGrp="1"/>
          </p:cNvSpPr>
          <p:nvPr>
            <p:ph type="title"/>
          </p:nvPr>
        </p:nvSpPr>
        <p:spPr/>
        <p:txBody>
          <a:bodyPr/>
          <a:lstStyle/>
          <a:p>
            <a:r>
              <a:rPr lang="en-US"/>
              <a:t>OHT Application </a:t>
            </a:r>
            <a:r>
              <a:rPr lang="en-US" dirty="0"/>
              <a:t>Sign-Off</a:t>
            </a:r>
            <a:r>
              <a:rPr lang="en-US"/>
              <a:t> Process </a:t>
            </a:r>
          </a:p>
        </p:txBody>
      </p:sp>
      <p:sp>
        <p:nvSpPr>
          <p:cNvPr id="4" name="Text Placeholder 3">
            <a:extLst>
              <a:ext uri="{FF2B5EF4-FFF2-40B4-BE49-F238E27FC236}">
                <a16:creationId xmlns="" xmlns:a16="http://schemas.microsoft.com/office/drawing/2014/main" id="{16D64581-F945-4384-8BFD-6C02547CF752}"/>
              </a:ext>
            </a:extLst>
          </p:cNvPr>
          <p:cNvSpPr>
            <a:spLocks noGrp="1"/>
          </p:cNvSpPr>
          <p:nvPr>
            <p:ph type="body" sz="half" idx="2"/>
          </p:nvPr>
        </p:nvSpPr>
        <p:spPr/>
        <p:txBody>
          <a:bodyPr/>
          <a:lstStyle/>
          <a:p>
            <a:endParaRPr lang="en-CA" i="1"/>
          </a:p>
        </p:txBody>
      </p:sp>
      <p:sp>
        <p:nvSpPr>
          <p:cNvPr id="9" name="Rectangle 8">
            <a:extLst>
              <a:ext uri="{FF2B5EF4-FFF2-40B4-BE49-F238E27FC236}">
                <a16:creationId xmlns="" xmlns:a16="http://schemas.microsoft.com/office/drawing/2014/main" id="{C2701460-D653-4ECB-B9D3-AFB21F3C37E4}"/>
              </a:ext>
            </a:extLst>
          </p:cNvPr>
          <p:cNvSpPr/>
          <p:nvPr/>
        </p:nvSpPr>
        <p:spPr>
          <a:xfrm rot="5400000" flipV="1">
            <a:off x="3373786" y="4387796"/>
            <a:ext cx="4894687"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a:solidFill>
                <a:prstClr val="white"/>
              </a:solidFill>
              <a:latin typeface="Calibri" panose="020F0502020204030204"/>
            </a:endParaRPr>
          </a:p>
        </p:txBody>
      </p:sp>
      <p:sp>
        <p:nvSpPr>
          <p:cNvPr id="13" name="Oval 12">
            <a:extLst>
              <a:ext uri="{FF2B5EF4-FFF2-40B4-BE49-F238E27FC236}">
                <a16:creationId xmlns="" xmlns:a16="http://schemas.microsoft.com/office/drawing/2014/main" id="{C9850C8A-221A-4797-82DE-BDDABF45F7D1}"/>
              </a:ext>
            </a:extLst>
          </p:cNvPr>
          <p:cNvSpPr/>
          <p:nvPr/>
        </p:nvSpPr>
        <p:spPr>
          <a:xfrm>
            <a:off x="5461669" y="1963311"/>
            <a:ext cx="720000" cy="720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sz="2400">
                <a:solidFill>
                  <a:schemeClr val="accent4">
                    <a:lumMod val="75000"/>
                  </a:schemeClr>
                </a:solidFill>
                <a:latin typeface="Calibri" panose="020F0502020204030204"/>
              </a:rPr>
              <a:t>1</a:t>
            </a:r>
          </a:p>
        </p:txBody>
      </p:sp>
      <p:sp>
        <p:nvSpPr>
          <p:cNvPr id="17" name="TextBox 16">
            <a:extLst>
              <a:ext uri="{FF2B5EF4-FFF2-40B4-BE49-F238E27FC236}">
                <a16:creationId xmlns="" xmlns:a16="http://schemas.microsoft.com/office/drawing/2014/main" id="{5759A8DC-0ECE-491B-BFE1-195EB3AC2FB9}"/>
              </a:ext>
            </a:extLst>
          </p:cNvPr>
          <p:cNvSpPr txBox="1"/>
          <p:nvPr/>
        </p:nvSpPr>
        <p:spPr>
          <a:xfrm>
            <a:off x="6348013" y="2064111"/>
            <a:ext cx="4513984" cy="369332"/>
          </a:xfrm>
          <a:prstGeom prst="rect">
            <a:avLst/>
          </a:prstGeom>
          <a:noFill/>
        </p:spPr>
        <p:txBody>
          <a:bodyPr wrap="square" rtlCol="0">
            <a:spAutoFit/>
          </a:bodyPr>
          <a:lstStyle/>
          <a:p>
            <a:pPr>
              <a:defRPr/>
            </a:pPr>
            <a:r>
              <a:rPr lang="en-US"/>
              <a:t>OHT Application Sign-off Process </a:t>
            </a:r>
          </a:p>
        </p:txBody>
      </p:sp>
    </p:spTree>
    <p:extLst>
      <p:ext uri="{BB962C8B-B14F-4D97-AF65-F5344CB8AC3E}">
        <p14:creationId xmlns:p14="http://schemas.microsoft.com/office/powerpoint/2010/main" val="1419043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37AED41-CB01-4B6F-B3A7-68636E863074}"/>
              </a:ext>
            </a:extLst>
          </p:cNvPr>
          <p:cNvSpPr>
            <a:spLocks noGrp="1"/>
          </p:cNvSpPr>
          <p:nvPr>
            <p:ph type="title"/>
          </p:nvPr>
        </p:nvSpPr>
        <p:spPr/>
        <p:txBody>
          <a:bodyPr/>
          <a:lstStyle/>
          <a:p>
            <a:r>
              <a:rPr lang="en-CA"/>
              <a:t>OHT Application Sign-off Process </a:t>
            </a:r>
          </a:p>
        </p:txBody>
      </p:sp>
      <p:sp>
        <p:nvSpPr>
          <p:cNvPr id="11" name="Rectangle 10">
            <a:extLst>
              <a:ext uri="{FF2B5EF4-FFF2-40B4-BE49-F238E27FC236}">
                <a16:creationId xmlns="" xmlns:a16="http://schemas.microsoft.com/office/drawing/2014/main" id="{D73C19E5-53F1-40F5-ADE5-1A4B4A95E126}"/>
              </a:ext>
            </a:extLst>
          </p:cNvPr>
          <p:cNvSpPr/>
          <p:nvPr/>
        </p:nvSpPr>
        <p:spPr>
          <a:xfrm>
            <a:off x="0" y="2358717"/>
            <a:ext cx="6593747" cy="295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Ins="274320" rtlCol="0" anchor="ctr"/>
          <a:lstStyle/>
          <a:p>
            <a:pPr>
              <a:lnSpc>
                <a:spcPct val="110000"/>
              </a:lnSpc>
            </a:pPr>
            <a:r>
              <a:rPr lang="en-CA">
                <a:solidFill>
                  <a:schemeClr val="tx1"/>
                </a:solidFill>
              </a:rPr>
              <a:t>Member organizations are not making any formal commitments at this time as a signatory to the Full Application</a:t>
            </a:r>
          </a:p>
          <a:p>
            <a:pPr>
              <a:lnSpc>
                <a:spcPct val="110000"/>
              </a:lnSpc>
            </a:pPr>
            <a:endParaRPr lang="en-CA" sz="1000">
              <a:solidFill>
                <a:schemeClr val="tx1"/>
              </a:solidFill>
            </a:endParaRPr>
          </a:p>
          <a:p>
            <a:pPr>
              <a:lnSpc>
                <a:spcPct val="110000"/>
              </a:lnSpc>
            </a:pPr>
            <a:r>
              <a:rPr lang="en-CA" b="1">
                <a:solidFill>
                  <a:schemeClr val="tx1"/>
                </a:solidFill>
              </a:rPr>
              <a:t>By signing applications, signatories indicate they have taken appropriate steps to ensure that the content of this application is accurate and complete. </a:t>
            </a:r>
          </a:p>
          <a:p>
            <a:pPr>
              <a:lnSpc>
                <a:spcPct val="110000"/>
              </a:lnSpc>
            </a:pPr>
            <a:endParaRPr lang="en-CA" sz="1050">
              <a:solidFill>
                <a:schemeClr val="tx1"/>
              </a:solidFill>
            </a:endParaRPr>
          </a:p>
          <a:p>
            <a:pPr>
              <a:lnSpc>
                <a:spcPct val="110000"/>
              </a:lnSpc>
            </a:pPr>
            <a:r>
              <a:rPr lang="en-CA">
                <a:solidFill>
                  <a:schemeClr val="tx1"/>
                </a:solidFill>
              </a:rPr>
              <a:t>For </a:t>
            </a:r>
            <a:r>
              <a:rPr lang="en-CA" b="1">
                <a:solidFill>
                  <a:schemeClr val="tx1"/>
                </a:solidFill>
              </a:rPr>
              <a:t>organizations, board chair sign-off is required.</a:t>
            </a:r>
          </a:p>
        </p:txBody>
      </p:sp>
      <p:sp>
        <p:nvSpPr>
          <p:cNvPr id="13" name="Rectangle 12">
            <a:extLst>
              <a:ext uri="{FF2B5EF4-FFF2-40B4-BE49-F238E27FC236}">
                <a16:creationId xmlns="" xmlns:a16="http://schemas.microsoft.com/office/drawing/2014/main" id="{81BC1512-1A9E-4C79-8EB3-F2DA9453FB7D}"/>
              </a:ext>
            </a:extLst>
          </p:cNvPr>
          <p:cNvSpPr/>
          <p:nvPr/>
        </p:nvSpPr>
        <p:spPr>
          <a:xfrm>
            <a:off x="6930142" y="2492373"/>
            <a:ext cx="5261858" cy="2674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005840" rtlCol="0" anchor="ctr"/>
          <a:lstStyle/>
          <a:p>
            <a:pPr>
              <a:lnSpc>
                <a:spcPct val="110000"/>
              </a:lnSpc>
            </a:pPr>
            <a:r>
              <a:rPr lang="en-CA"/>
              <a:t>For primary care, both organizations (FHT and physician groups) should sign.  It is not required that all physicians in a group sign - but number of physicians not signing where their group has signed should be noted.</a:t>
            </a:r>
          </a:p>
        </p:txBody>
      </p:sp>
      <p:sp>
        <p:nvSpPr>
          <p:cNvPr id="15" name="Oval 14">
            <a:extLst>
              <a:ext uri="{FF2B5EF4-FFF2-40B4-BE49-F238E27FC236}">
                <a16:creationId xmlns="" xmlns:a16="http://schemas.microsoft.com/office/drawing/2014/main" id="{108835B4-A8CE-4C12-8CC7-90DE5792B94F}"/>
              </a:ext>
            </a:extLst>
          </p:cNvPr>
          <p:cNvSpPr/>
          <p:nvPr/>
        </p:nvSpPr>
        <p:spPr>
          <a:xfrm>
            <a:off x="6136546" y="1901517"/>
            <a:ext cx="914400" cy="9144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16">
            <a:extLst>
              <a:ext uri="{FF2B5EF4-FFF2-40B4-BE49-F238E27FC236}">
                <a16:creationId xmlns="" xmlns:a16="http://schemas.microsoft.com/office/drawing/2014/main" id="{9FD246C6-1B48-49D3-933E-370950B84B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379467" y="2110985"/>
            <a:ext cx="495463" cy="495463"/>
          </a:xfrm>
          <a:prstGeom prst="rect">
            <a:avLst/>
          </a:prstGeom>
        </p:spPr>
      </p:pic>
    </p:spTree>
    <p:extLst>
      <p:ext uri="{BB962C8B-B14F-4D97-AF65-F5344CB8AC3E}">
        <p14:creationId xmlns:p14="http://schemas.microsoft.com/office/powerpoint/2010/main" val="374345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280B4-C392-496D-87F6-BEB48FBCC943}"/>
              </a:ext>
            </a:extLst>
          </p:cNvPr>
          <p:cNvSpPr>
            <a:spLocks noGrp="1"/>
          </p:cNvSpPr>
          <p:nvPr>
            <p:ph type="title"/>
          </p:nvPr>
        </p:nvSpPr>
        <p:spPr/>
        <p:txBody>
          <a:bodyPr/>
          <a:lstStyle/>
          <a:p>
            <a:r>
              <a:rPr lang="en-CA"/>
              <a:t>Next Steps </a:t>
            </a:r>
          </a:p>
        </p:txBody>
      </p:sp>
      <p:sp>
        <p:nvSpPr>
          <p:cNvPr id="5" name="Content Placeholder 2">
            <a:extLst>
              <a:ext uri="{FF2B5EF4-FFF2-40B4-BE49-F238E27FC236}">
                <a16:creationId xmlns="" xmlns:a16="http://schemas.microsoft.com/office/drawing/2014/main" id="{9A739D13-66A9-426E-9AF1-D433E15465DC}"/>
              </a:ext>
            </a:extLst>
          </p:cNvPr>
          <p:cNvSpPr>
            <a:spLocks noGrp="1"/>
          </p:cNvSpPr>
          <p:nvPr>
            <p:ph idx="1"/>
          </p:nvPr>
        </p:nvSpPr>
        <p:spPr>
          <a:xfrm>
            <a:off x="5124751" y="1113968"/>
            <a:ext cx="6492240" cy="5257800"/>
          </a:xfrm>
        </p:spPr>
        <p:txBody>
          <a:bodyPr anchor="ctr">
            <a:normAutofit/>
          </a:bodyPr>
          <a:lstStyle/>
          <a:p>
            <a:pPr marL="342900" indent="-342900">
              <a:lnSpc>
                <a:spcPct val="120000"/>
              </a:lnSpc>
              <a:buFont typeface="+mj-lt"/>
              <a:buAutoNum type="arabicPeriod"/>
            </a:pPr>
            <a:endParaRPr lang="en-US" sz="1800"/>
          </a:p>
          <a:p>
            <a:pPr marL="342900" indent="-342900">
              <a:lnSpc>
                <a:spcPct val="120000"/>
              </a:lnSpc>
              <a:buFont typeface="+mj-lt"/>
              <a:buAutoNum type="arabicPeriod"/>
            </a:pPr>
            <a:endParaRPr lang="en-US" sz="1800"/>
          </a:p>
        </p:txBody>
      </p:sp>
      <p:sp>
        <p:nvSpPr>
          <p:cNvPr id="6" name="Text Placeholder 3">
            <a:extLst>
              <a:ext uri="{FF2B5EF4-FFF2-40B4-BE49-F238E27FC236}">
                <a16:creationId xmlns="" xmlns:a16="http://schemas.microsoft.com/office/drawing/2014/main" id="{4347471F-482B-4422-9AB1-77FDDCD98062}"/>
              </a:ext>
            </a:extLst>
          </p:cNvPr>
          <p:cNvSpPr txBox="1">
            <a:spLocks/>
          </p:cNvSpPr>
          <p:nvPr/>
        </p:nvSpPr>
        <p:spPr>
          <a:xfrm>
            <a:off x="430557" y="2916444"/>
            <a:ext cx="3200400" cy="337912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spcAft>
                <a:spcPts val="150"/>
              </a:spcAft>
              <a:buClr>
                <a:schemeClr val="tx1"/>
              </a:buClr>
              <a:buSzPct val="100000"/>
              <a:buFont typeface="Arial" panose="020B0604020202020204" pitchFamily="34" charset="0"/>
              <a:buNone/>
              <a:defRPr sz="1125" kern="1200">
                <a:solidFill>
                  <a:srgbClr val="FFFFFF"/>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tx1"/>
              </a:buClr>
              <a:buFont typeface="Arial" panose="020B0604020202020204" pitchFamily="34" charset="0"/>
              <a:buNone/>
              <a:defRPr sz="900" kern="1200">
                <a:solidFill>
                  <a:schemeClr val="tx1">
                    <a:lumMod val="50000"/>
                  </a:schemeClr>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tx1"/>
              </a:buClr>
              <a:buFont typeface="Arial" panose="020B0604020202020204" pitchFamily="34" charset="0"/>
              <a:buNone/>
              <a:defRPr sz="750" kern="1200">
                <a:solidFill>
                  <a:schemeClr val="tx1">
                    <a:lumMod val="50000"/>
                  </a:schemeClr>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tx1"/>
              </a:buClr>
              <a:buFont typeface="Arial" panose="020B0604020202020204" pitchFamily="34" charset="0"/>
              <a:buNone/>
              <a:defRPr sz="675" kern="1200">
                <a:solidFill>
                  <a:schemeClr val="tx1">
                    <a:lumMod val="50000"/>
                  </a:schemeClr>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tx1"/>
              </a:buClr>
              <a:buFont typeface="Arial" panose="020B0604020202020204" pitchFamily="34" charset="0"/>
              <a:buNone/>
              <a:defRPr sz="675" kern="1200">
                <a:solidFill>
                  <a:schemeClr val="tx1">
                    <a:lumMod val="50000"/>
                  </a:schemeClr>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9pPr>
          </a:lstStyle>
          <a:p>
            <a:endParaRPr lang="en-US" i="1"/>
          </a:p>
        </p:txBody>
      </p:sp>
      <p:sp>
        <p:nvSpPr>
          <p:cNvPr id="9" name="Rectangle 8">
            <a:extLst>
              <a:ext uri="{FF2B5EF4-FFF2-40B4-BE49-F238E27FC236}">
                <a16:creationId xmlns="" xmlns:a16="http://schemas.microsoft.com/office/drawing/2014/main" id="{C8A57002-F4F7-499D-89FE-190B739B67B9}"/>
              </a:ext>
            </a:extLst>
          </p:cNvPr>
          <p:cNvSpPr/>
          <p:nvPr/>
        </p:nvSpPr>
        <p:spPr>
          <a:xfrm rot="5400000" flipV="1">
            <a:off x="3373786" y="4387796"/>
            <a:ext cx="4894687"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a:solidFill>
                <a:prstClr val="white"/>
              </a:solidFill>
              <a:latin typeface="Calibri" panose="020F0502020204030204"/>
            </a:endParaRPr>
          </a:p>
        </p:txBody>
      </p:sp>
      <p:sp>
        <p:nvSpPr>
          <p:cNvPr id="11" name="Oval 10">
            <a:extLst>
              <a:ext uri="{FF2B5EF4-FFF2-40B4-BE49-F238E27FC236}">
                <a16:creationId xmlns="" xmlns:a16="http://schemas.microsoft.com/office/drawing/2014/main" id="{7132CE3A-F679-4503-B0B1-8C3EBEC7487B}"/>
              </a:ext>
            </a:extLst>
          </p:cNvPr>
          <p:cNvSpPr/>
          <p:nvPr/>
        </p:nvSpPr>
        <p:spPr>
          <a:xfrm>
            <a:off x="5461669" y="1963311"/>
            <a:ext cx="720000" cy="720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sz="2400">
                <a:solidFill>
                  <a:schemeClr val="accent4">
                    <a:lumMod val="75000"/>
                  </a:schemeClr>
                </a:solidFill>
                <a:latin typeface="Calibri" panose="020F0502020204030204"/>
              </a:rPr>
              <a:t>1</a:t>
            </a:r>
          </a:p>
        </p:txBody>
      </p:sp>
      <p:sp>
        <p:nvSpPr>
          <p:cNvPr id="13" name="TextBox 12">
            <a:extLst>
              <a:ext uri="{FF2B5EF4-FFF2-40B4-BE49-F238E27FC236}">
                <a16:creationId xmlns="" xmlns:a16="http://schemas.microsoft.com/office/drawing/2014/main" id="{92560FFD-9A50-4B26-A327-06F07F05BF39}"/>
              </a:ext>
            </a:extLst>
          </p:cNvPr>
          <p:cNvSpPr txBox="1"/>
          <p:nvPr/>
        </p:nvSpPr>
        <p:spPr>
          <a:xfrm>
            <a:off x="6340813" y="2138645"/>
            <a:ext cx="5276178" cy="369332"/>
          </a:xfrm>
          <a:prstGeom prst="rect">
            <a:avLst/>
          </a:prstGeom>
          <a:noFill/>
        </p:spPr>
        <p:txBody>
          <a:bodyPr wrap="square" rtlCol="0">
            <a:spAutoFit/>
          </a:bodyPr>
          <a:lstStyle/>
          <a:p>
            <a:pPr>
              <a:defRPr/>
            </a:pPr>
            <a:r>
              <a:rPr lang="en-US"/>
              <a:t>Next Steps</a:t>
            </a:r>
          </a:p>
        </p:txBody>
      </p:sp>
    </p:spTree>
    <p:extLst>
      <p:ext uri="{BB962C8B-B14F-4D97-AF65-F5344CB8AC3E}">
        <p14:creationId xmlns:p14="http://schemas.microsoft.com/office/powerpoint/2010/main" val="812880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67381E31-221F-4F74-80DF-832021F290B4}"/>
              </a:ext>
            </a:extLst>
          </p:cNvPr>
          <p:cNvSpPr/>
          <p:nvPr/>
        </p:nvSpPr>
        <p:spPr>
          <a:xfrm rot="5400000" flipV="1">
            <a:off x="316167" y="4276249"/>
            <a:ext cx="4074074"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a:solidFill>
                <a:prstClr val="white"/>
              </a:solidFill>
              <a:latin typeface="Calibri" panose="020F0502020204030204"/>
            </a:endParaRPr>
          </a:p>
        </p:txBody>
      </p:sp>
      <p:sp>
        <p:nvSpPr>
          <p:cNvPr id="20" name="Oval 19">
            <a:extLst>
              <a:ext uri="{FF2B5EF4-FFF2-40B4-BE49-F238E27FC236}">
                <a16:creationId xmlns="" xmlns:a16="http://schemas.microsoft.com/office/drawing/2014/main" id="{89ACC37D-2063-4EFF-A454-AC7305618EA1}"/>
              </a:ext>
            </a:extLst>
          </p:cNvPr>
          <p:cNvSpPr/>
          <p:nvPr/>
        </p:nvSpPr>
        <p:spPr>
          <a:xfrm>
            <a:off x="1888945" y="3082014"/>
            <a:ext cx="868000" cy="868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2400">
              <a:solidFill>
                <a:schemeClr val="accent4">
                  <a:lumMod val="75000"/>
                </a:schemeClr>
              </a:solidFill>
              <a:latin typeface="Calibri" panose="020F0502020204030204"/>
            </a:endParaRPr>
          </a:p>
        </p:txBody>
      </p:sp>
      <p:sp>
        <p:nvSpPr>
          <p:cNvPr id="19" name="Oval 18">
            <a:extLst>
              <a:ext uri="{FF2B5EF4-FFF2-40B4-BE49-F238E27FC236}">
                <a16:creationId xmlns="" xmlns:a16="http://schemas.microsoft.com/office/drawing/2014/main" id="{FDEEB1BA-A126-4B58-972E-3C186C425849}"/>
              </a:ext>
            </a:extLst>
          </p:cNvPr>
          <p:cNvSpPr/>
          <p:nvPr/>
        </p:nvSpPr>
        <p:spPr>
          <a:xfrm>
            <a:off x="1896344" y="1886923"/>
            <a:ext cx="868000" cy="868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2400">
              <a:solidFill>
                <a:schemeClr val="accent4">
                  <a:lumMod val="75000"/>
                </a:schemeClr>
              </a:solidFill>
              <a:latin typeface="Calibri" panose="020F0502020204030204"/>
            </a:endParaRPr>
          </a:p>
        </p:txBody>
      </p:sp>
      <p:sp>
        <p:nvSpPr>
          <p:cNvPr id="5" name="Title 4">
            <a:extLst>
              <a:ext uri="{FF2B5EF4-FFF2-40B4-BE49-F238E27FC236}">
                <a16:creationId xmlns="" xmlns:a16="http://schemas.microsoft.com/office/drawing/2014/main" id="{5BC23C59-1376-45FB-8D8E-A4F971ADAC69}"/>
              </a:ext>
            </a:extLst>
          </p:cNvPr>
          <p:cNvSpPr>
            <a:spLocks noGrp="1"/>
          </p:cNvSpPr>
          <p:nvPr>
            <p:ph type="title"/>
          </p:nvPr>
        </p:nvSpPr>
        <p:spPr/>
        <p:txBody>
          <a:bodyPr/>
          <a:lstStyle/>
          <a:p>
            <a:r>
              <a:rPr lang="en-CA"/>
              <a:t>Key Messages regarding Next Steps </a:t>
            </a:r>
          </a:p>
        </p:txBody>
      </p:sp>
      <p:sp>
        <p:nvSpPr>
          <p:cNvPr id="8" name="TextBox 7">
            <a:extLst>
              <a:ext uri="{FF2B5EF4-FFF2-40B4-BE49-F238E27FC236}">
                <a16:creationId xmlns="" xmlns:a16="http://schemas.microsoft.com/office/drawing/2014/main" id="{4889F44B-AEF4-4CC2-9701-58108A9FC8AE}"/>
              </a:ext>
            </a:extLst>
          </p:cNvPr>
          <p:cNvSpPr txBox="1"/>
          <p:nvPr/>
        </p:nvSpPr>
        <p:spPr>
          <a:xfrm>
            <a:off x="2989521" y="1966379"/>
            <a:ext cx="6134986" cy="677108"/>
          </a:xfrm>
          <a:prstGeom prst="rect">
            <a:avLst/>
          </a:prstGeom>
          <a:noFill/>
        </p:spPr>
        <p:txBody>
          <a:bodyPr wrap="square">
            <a:spAutoFit/>
          </a:bodyPr>
          <a:lstStyle/>
          <a:p>
            <a:r>
              <a:rPr lang="en-US" sz="1900">
                <a:solidFill>
                  <a:srgbClr val="000000"/>
                </a:solidFill>
                <a:latin typeface="Calibri" panose="020F0502020204030204" pitchFamily="34" charset="0"/>
                <a:cs typeface="Calibri" panose="020F0502020204030204" pitchFamily="34" charset="0"/>
              </a:rPr>
              <a:t>Dates for next round of applications approvals has not yet been confirmed by MOH.</a:t>
            </a:r>
          </a:p>
        </p:txBody>
      </p:sp>
      <p:sp>
        <p:nvSpPr>
          <p:cNvPr id="10" name="TextBox 9">
            <a:extLst>
              <a:ext uri="{FF2B5EF4-FFF2-40B4-BE49-F238E27FC236}">
                <a16:creationId xmlns="" xmlns:a16="http://schemas.microsoft.com/office/drawing/2014/main" id="{862FC724-F326-4A1F-8E47-4DAE606A1ADD}"/>
              </a:ext>
            </a:extLst>
          </p:cNvPr>
          <p:cNvSpPr txBox="1"/>
          <p:nvPr/>
        </p:nvSpPr>
        <p:spPr>
          <a:xfrm>
            <a:off x="2999872" y="3096257"/>
            <a:ext cx="6134986" cy="969496"/>
          </a:xfrm>
          <a:prstGeom prst="rect">
            <a:avLst/>
          </a:prstGeom>
          <a:noFill/>
        </p:spPr>
        <p:txBody>
          <a:bodyPr wrap="square">
            <a:spAutoFit/>
          </a:bodyPr>
          <a:lstStyle/>
          <a:p>
            <a:r>
              <a:rPr lang="en-US" sz="1900">
                <a:solidFill>
                  <a:srgbClr val="000000"/>
                </a:solidFill>
                <a:latin typeface="Calibri" panose="020F0502020204030204" pitchFamily="34" charset="0"/>
                <a:cs typeface="Calibri" panose="020F0502020204030204" pitchFamily="34" charset="0"/>
              </a:rPr>
              <a:t>Steering Committee will shift focus to initiating implementation planning in anticipation of approval early in new year</a:t>
            </a:r>
          </a:p>
        </p:txBody>
      </p:sp>
      <p:sp>
        <p:nvSpPr>
          <p:cNvPr id="12" name="TextBox 11">
            <a:extLst>
              <a:ext uri="{FF2B5EF4-FFF2-40B4-BE49-F238E27FC236}">
                <a16:creationId xmlns="" xmlns:a16="http://schemas.microsoft.com/office/drawing/2014/main" id="{C93A77AC-1944-4BF8-95D8-59353003290F}"/>
              </a:ext>
            </a:extLst>
          </p:cNvPr>
          <p:cNvSpPr txBox="1"/>
          <p:nvPr/>
        </p:nvSpPr>
        <p:spPr>
          <a:xfrm>
            <a:off x="2989521" y="4620287"/>
            <a:ext cx="6134986" cy="384721"/>
          </a:xfrm>
          <a:prstGeom prst="rect">
            <a:avLst/>
          </a:prstGeom>
          <a:noFill/>
        </p:spPr>
        <p:txBody>
          <a:bodyPr wrap="square">
            <a:spAutoFit/>
          </a:bodyPr>
          <a:lstStyle/>
          <a:p>
            <a:r>
              <a:rPr lang="en-CA" sz="1900">
                <a:solidFill>
                  <a:srgbClr val="000000"/>
                </a:solidFill>
                <a:latin typeface="Calibri" panose="020F0502020204030204" pitchFamily="34" charset="0"/>
                <a:cs typeface="Calibri" panose="020F0502020204030204" pitchFamily="34" charset="0"/>
              </a:rPr>
              <a:t>Ongoing stakeholder engagement</a:t>
            </a:r>
          </a:p>
        </p:txBody>
      </p:sp>
      <p:pic>
        <p:nvPicPr>
          <p:cNvPr id="14" name="Graphic 13">
            <a:extLst>
              <a:ext uri="{FF2B5EF4-FFF2-40B4-BE49-F238E27FC236}">
                <a16:creationId xmlns="" xmlns:a16="http://schemas.microsoft.com/office/drawing/2014/main" id="{034F40B3-5193-492E-8CBF-1CBC036BDF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079112" y="2069405"/>
            <a:ext cx="471056" cy="471056"/>
          </a:xfrm>
          <a:prstGeom prst="rect">
            <a:avLst/>
          </a:prstGeom>
        </p:spPr>
      </p:pic>
      <p:pic>
        <p:nvPicPr>
          <p:cNvPr id="16" name="Graphic 15">
            <a:extLst>
              <a:ext uri="{FF2B5EF4-FFF2-40B4-BE49-F238E27FC236}">
                <a16:creationId xmlns="" xmlns:a16="http://schemas.microsoft.com/office/drawing/2014/main" id="{D8C8B077-BEEA-41C5-A1F3-8A665B068B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43348" y="3234513"/>
            <a:ext cx="559193" cy="559194"/>
          </a:xfrm>
          <a:prstGeom prst="rect">
            <a:avLst/>
          </a:prstGeom>
        </p:spPr>
      </p:pic>
      <p:sp>
        <p:nvSpPr>
          <p:cNvPr id="21" name="Oval 20">
            <a:extLst>
              <a:ext uri="{FF2B5EF4-FFF2-40B4-BE49-F238E27FC236}">
                <a16:creationId xmlns="" xmlns:a16="http://schemas.microsoft.com/office/drawing/2014/main" id="{FFC4D35A-0C8B-4F87-9886-5E911425602C}"/>
              </a:ext>
            </a:extLst>
          </p:cNvPr>
          <p:cNvSpPr/>
          <p:nvPr/>
        </p:nvSpPr>
        <p:spPr>
          <a:xfrm>
            <a:off x="1896344" y="4378648"/>
            <a:ext cx="868000" cy="868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2400">
              <a:solidFill>
                <a:schemeClr val="accent4">
                  <a:lumMod val="75000"/>
                </a:schemeClr>
              </a:solidFill>
              <a:latin typeface="Calibri" panose="020F0502020204030204"/>
            </a:endParaRPr>
          </a:p>
        </p:txBody>
      </p:sp>
      <p:pic>
        <p:nvPicPr>
          <p:cNvPr id="18" name="Graphic 17">
            <a:extLst>
              <a:ext uri="{FF2B5EF4-FFF2-40B4-BE49-F238E27FC236}">
                <a16:creationId xmlns="" xmlns:a16="http://schemas.microsoft.com/office/drawing/2014/main" id="{036BDE2E-D38C-42F5-B636-73A1D11EB4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071494" y="4575367"/>
            <a:ext cx="563420" cy="563420"/>
          </a:xfrm>
          <a:prstGeom prst="rect">
            <a:avLst/>
          </a:prstGeom>
        </p:spPr>
      </p:pic>
    </p:spTree>
    <p:extLst>
      <p:ext uri="{BB962C8B-B14F-4D97-AF65-F5344CB8AC3E}">
        <p14:creationId xmlns:p14="http://schemas.microsoft.com/office/powerpoint/2010/main" val="1239134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A96515-8648-4A3B-B0FE-387B905A6258}"/>
              </a:ext>
            </a:extLst>
          </p:cNvPr>
          <p:cNvSpPr>
            <a:spLocks noGrp="1"/>
          </p:cNvSpPr>
          <p:nvPr>
            <p:ph type="title"/>
          </p:nvPr>
        </p:nvSpPr>
        <p:spPr/>
        <p:txBody>
          <a:bodyPr/>
          <a:lstStyle/>
          <a:p>
            <a:r>
              <a:rPr lang="en-CA" dirty="0"/>
              <a:t>Overview of Elgin OHT</a:t>
            </a:r>
            <a:endParaRPr lang="en-CA"/>
          </a:p>
        </p:txBody>
      </p:sp>
      <p:sp>
        <p:nvSpPr>
          <p:cNvPr id="5" name="Content Placeholder 4">
            <a:extLst>
              <a:ext uri="{FF2B5EF4-FFF2-40B4-BE49-F238E27FC236}">
                <a16:creationId xmlns="" xmlns:a16="http://schemas.microsoft.com/office/drawing/2014/main" id="{2CADF3A5-D39B-4E0D-B624-54699C4BDA8B}"/>
              </a:ext>
            </a:extLst>
          </p:cNvPr>
          <p:cNvSpPr>
            <a:spLocks noGrp="1"/>
          </p:cNvSpPr>
          <p:nvPr>
            <p:ph type="body" sz="half" idx="2"/>
          </p:nvPr>
        </p:nvSpPr>
        <p:spPr/>
        <p:txBody>
          <a:bodyPr/>
          <a:lstStyle/>
          <a:p>
            <a:pPr marL="0" indent="0">
              <a:buNone/>
            </a:pPr>
            <a:endParaRPr lang="en-CA"/>
          </a:p>
        </p:txBody>
      </p:sp>
      <p:sp>
        <p:nvSpPr>
          <p:cNvPr id="3" name="Rectangle 2">
            <a:extLst>
              <a:ext uri="{FF2B5EF4-FFF2-40B4-BE49-F238E27FC236}">
                <a16:creationId xmlns="" xmlns:a16="http://schemas.microsoft.com/office/drawing/2014/main" id="{4855137B-B313-40CA-AAEE-817CFEB80058}"/>
              </a:ext>
            </a:extLst>
          </p:cNvPr>
          <p:cNvSpPr/>
          <p:nvPr/>
        </p:nvSpPr>
        <p:spPr>
          <a:xfrm rot="5400000" flipV="1">
            <a:off x="3373786" y="4387796"/>
            <a:ext cx="4894687"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a:solidFill>
                <a:prstClr val="white"/>
              </a:solidFill>
              <a:latin typeface="Calibri" panose="020F0502020204030204"/>
            </a:endParaRPr>
          </a:p>
        </p:txBody>
      </p:sp>
      <p:sp>
        <p:nvSpPr>
          <p:cNvPr id="7" name="TextBox 6">
            <a:extLst>
              <a:ext uri="{FF2B5EF4-FFF2-40B4-BE49-F238E27FC236}">
                <a16:creationId xmlns="" xmlns:a16="http://schemas.microsoft.com/office/drawing/2014/main" id="{E487B4B3-AA6A-4F05-8D48-649E510F325C}"/>
              </a:ext>
            </a:extLst>
          </p:cNvPr>
          <p:cNvSpPr txBox="1"/>
          <p:nvPr/>
        </p:nvSpPr>
        <p:spPr>
          <a:xfrm>
            <a:off x="6348013" y="3295651"/>
            <a:ext cx="4513984" cy="369332"/>
          </a:xfrm>
          <a:prstGeom prst="rect">
            <a:avLst/>
          </a:prstGeom>
          <a:noFill/>
        </p:spPr>
        <p:txBody>
          <a:bodyPr wrap="square" rtlCol="0">
            <a:spAutoFit/>
          </a:bodyPr>
          <a:lstStyle/>
          <a:p>
            <a:pPr>
              <a:defRPr/>
            </a:pPr>
            <a:r>
              <a:rPr lang="en-US" dirty="0"/>
              <a:t>Full Application Development Process</a:t>
            </a:r>
            <a:endParaRPr lang="en-US"/>
          </a:p>
        </p:txBody>
      </p:sp>
      <p:sp>
        <p:nvSpPr>
          <p:cNvPr id="9" name="Oval 8">
            <a:extLst>
              <a:ext uri="{FF2B5EF4-FFF2-40B4-BE49-F238E27FC236}">
                <a16:creationId xmlns="" xmlns:a16="http://schemas.microsoft.com/office/drawing/2014/main" id="{C032E541-0477-4EED-A4FA-2B58960BDB33}"/>
              </a:ext>
            </a:extLst>
          </p:cNvPr>
          <p:cNvSpPr/>
          <p:nvPr/>
        </p:nvSpPr>
        <p:spPr>
          <a:xfrm>
            <a:off x="5461669" y="1963311"/>
            <a:ext cx="720000" cy="720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sz="2400">
                <a:solidFill>
                  <a:schemeClr val="accent4">
                    <a:lumMod val="75000"/>
                  </a:schemeClr>
                </a:solidFill>
                <a:latin typeface="Calibri" panose="020F0502020204030204"/>
              </a:rPr>
              <a:t>1</a:t>
            </a:r>
          </a:p>
        </p:txBody>
      </p:sp>
      <p:sp>
        <p:nvSpPr>
          <p:cNvPr id="11" name="Oval 10">
            <a:extLst>
              <a:ext uri="{FF2B5EF4-FFF2-40B4-BE49-F238E27FC236}">
                <a16:creationId xmlns="" xmlns:a16="http://schemas.microsoft.com/office/drawing/2014/main" id="{FFE8D712-CF11-4968-96DC-0EB8E385E3C6}"/>
              </a:ext>
            </a:extLst>
          </p:cNvPr>
          <p:cNvSpPr/>
          <p:nvPr/>
        </p:nvSpPr>
        <p:spPr>
          <a:xfrm>
            <a:off x="5483988" y="3120317"/>
            <a:ext cx="720000" cy="720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a:solidFill>
                  <a:schemeClr val="accent4">
                    <a:lumMod val="75000"/>
                  </a:schemeClr>
                </a:solidFill>
                <a:latin typeface="Calibri" panose="020F0502020204030204"/>
              </a:rPr>
              <a:t>2</a:t>
            </a:r>
            <a:endParaRPr lang="en-CA" sz="2400">
              <a:solidFill>
                <a:schemeClr val="accent4">
                  <a:lumMod val="75000"/>
                </a:schemeClr>
              </a:solidFill>
              <a:latin typeface="Calibri" panose="020F0502020204030204"/>
            </a:endParaRPr>
          </a:p>
        </p:txBody>
      </p:sp>
      <p:sp>
        <p:nvSpPr>
          <p:cNvPr id="13" name="TextBox 12">
            <a:extLst>
              <a:ext uri="{FF2B5EF4-FFF2-40B4-BE49-F238E27FC236}">
                <a16:creationId xmlns="" xmlns:a16="http://schemas.microsoft.com/office/drawing/2014/main" id="{B1C78E35-90B7-4732-B1CA-77CBC7C5579F}"/>
              </a:ext>
            </a:extLst>
          </p:cNvPr>
          <p:cNvSpPr txBox="1"/>
          <p:nvPr/>
        </p:nvSpPr>
        <p:spPr>
          <a:xfrm>
            <a:off x="6348013" y="2064111"/>
            <a:ext cx="4513984" cy="369332"/>
          </a:xfrm>
          <a:prstGeom prst="rect">
            <a:avLst/>
          </a:prstGeom>
          <a:noFill/>
        </p:spPr>
        <p:txBody>
          <a:bodyPr wrap="square" rtlCol="0">
            <a:spAutoFit/>
          </a:bodyPr>
          <a:lstStyle/>
          <a:p>
            <a:pPr>
              <a:defRPr/>
            </a:pPr>
            <a:r>
              <a:rPr lang="en-US" dirty="0"/>
              <a:t>Overview of the Ontario Health Team Model</a:t>
            </a:r>
            <a:endParaRPr lang="en-US"/>
          </a:p>
        </p:txBody>
      </p:sp>
    </p:spTree>
    <p:extLst>
      <p:ext uri="{BB962C8B-B14F-4D97-AF65-F5344CB8AC3E}">
        <p14:creationId xmlns:p14="http://schemas.microsoft.com/office/powerpoint/2010/main" val="2889578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AF5DE8A-2D65-4D55-928A-936AFE1DD8F3}"/>
              </a:ext>
            </a:extLst>
          </p:cNvPr>
          <p:cNvSpPr>
            <a:spLocks noGrp="1"/>
          </p:cNvSpPr>
          <p:nvPr>
            <p:ph type="title"/>
          </p:nvPr>
        </p:nvSpPr>
        <p:spPr/>
        <p:txBody>
          <a:bodyPr/>
          <a:lstStyle/>
          <a:p>
            <a:r>
              <a:rPr lang="en-CA"/>
              <a:t>Goals and expectations of Ontario Health Team </a:t>
            </a:r>
          </a:p>
        </p:txBody>
      </p:sp>
      <p:sp>
        <p:nvSpPr>
          <p:cNvPr id="10" name="Rectangle 9">
            <a:extLst>
              <a:ext uri="{FF2B5EF4-FFF2-40B4-BE49-F238E27FC236}">
                <a16:creationId xmlns="" xmlns:a16="http://schemas.microsoft.com/office/drawing/2014/main" id="{82093C80-8F10-4521-B402-59ECC9E83C6B}"/>
              </a:ext>
            </a:extLst>
          </p:cNvPr>
          <p:cNvSpPr/>
          <p:nvPr/>
        </p:nvSpPr>
        <p:spPr>
          <a:xfrm>
            <a:off x="0" y="3286158"/>
            <a:ext cx="9144000" cy="4883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 xmlns:a16="http://schemas.microsoft.com/office/drawing/2014/main" id="{902A94B7-EB8D-416C-8C73-EB9B5DE1B326}"/>
              </a:ext>
            </a:extLst>
          </p:cNvPr>
          <p:cNvSpPr/>
          <p:nvPr/>
        </p:nvSpPr>
        <p:spPr>
          <a:xfrm>
            <a:off x="5670691" y="1734115"/>
            <a:ext cx="4966447" cy="3731110"/>
          </a:xfrm>
          <a:prstGeom prst="rect">
            <a:avLst/>
          </a:prstGeom>
          <a:solidFill>
            <a:schemeClr val="bg1"/>
          </a:solidFill>
          <a:ln w="12700">
            <a:solidFill>
              <a:schemeClr val="accent1">
                <a:lumMod val="60000"/>
                <a:lumOff val="40000"/>
              </a:schemeClr>
            </a:solidFill>
            <a:prstDash val="dash"/>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 xmlns:a16="http://schemas.microsoft.com/office/drawing/2014/main" id="{A913B20B-494F-45BA-832E-5CD6B46E7EC0}"/>
              </a:ext>
            </a:extLst>
          </p:cNvPr>
          <p:cNvSpPr txBox="1"/>
          <p:nvPr/>
        </p:nvSpPr>
        <p:spPr>
          <a:xfrm>
            <a:off x="5879841" y="2091565"/>
            <a:ext cx="4548146" cy="30162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CA" sz="1800" b="0" i="0" u="none" strike="noStrike" kern="1200" cap="none" spc="0" normalizeH="0" baseline="0" noProof="0">
                <a:ln>
                  <a:noFill/>
                </a:ln>
                <a:solidFill>
                  <a:srgbClr val="5F5F5F"/>
                </a:solidFill>
                <a:effectLst/>
                <a:uLnTx/>
                <a:uFillTx/>
                <a:latin typeface="Calibri" panose="020F0502020204030204"/>
                <a:ea typeface="+mn-ea"/>
                <a:cs typeface="+mn-cs"/>
              </a:rPr>
              <a:t>An Ontario Health Teams is a group of providers that are </a:t>
            </a:r>
            <a:r>
              <a:rPr kumimoji="0" lang="en-CA" sz="1800" b="0" i="0" u="none" strike="noStrike" kern="1200" cap="none" spc="0" normalizeH="0" baseline="0" noProof="0">
                <a:ln>
                  <a:noFill/>
                </a:ln>
                <a:solidFill>
                  <a:srgbClr val="DE6703"/>
                </a:solidFill>
                <a:effectLst/>
                <a:uLnTx/>
                <a:uFillTx/>
                <a:latin typeface="Calibri" panose="020F0502020204030204"/>
                <a:ea typeface="+mn-ea"/>
                <a:cs typeface="+mn-cs"/>
              </a:rPr>
              <a:t>clinically and fiscally accountable</a:t>
            </a:r>
            <a:r>
              <a:rPr kumimoji="0" lang="en-CA" sz="1800" b="0" i="0" u="none" strike="noStrike" kern="1200" cap="none" spc="0" normalizeH="0" baseline="0" noProof="0">
                <a:ln>
                  <a:noFill/>
                </a:ln>
                <a:solidFill>
                  <a:srgbClr val="5F5F5F"/>
                </a:solidFill>
                <a:effectLst/>
                <a:uLnTx/>
                <a:uFillTx/>
                <a:latin typeface="Calibri" panose="020F0502020204030204"/>
                <a:ea typeface="+mn-ea"/>
                <a:cs typeface="+mn-cs"/>
              </a:rPr>
              <a:t> for delivering a </a:t>
            </a:r>
            <a:r>
              <a:rPr kumimoji="0" lang="en-CA" sz="1800" b="0" i="0" u="none" strike="noStrike" kern="1200" cap="none" spc="0" normalizeH="0" baseline="0" noProof="0">
                <a:ln>
                  <a:noFill/>
                </a:ln>
                <a:solidFill>
                  <a:srgbClr val="DE6703"/>
                </a:solidFill>
                <a:effectLst/>
                <a:uLnTx/>
                <a:uFillTx/>
                <a:latin typeface="Calibri" panose="020F0502020204030204"/>
                <a:ea typeface="+mn-ea"/>
                <a:cs typeface="+mn-cs"/>
              </a:rPr>
              <a:t>full continuum of care</a:t>
            </a:r>
            <a:r>
              <a:rPr kumimoji="0" lang="en-CA" sz="1800" b="0" i="0" u="none" strike="noStrike" kern="1200" cap="none" spc="0" normalizeH="0" baseline="0" noProof="0">
                <a:ln>
                  <a:noFill/>
                </a:ln>
                <a:solidFill>
                  <a:srgbClr val="5F5F5F"/>
                </a:solidFill>
                <a:effectLst/>
                <a:uLnTx/>
                <a:uFillTx/>
                <a:latin typeface="Calibri" panose="020F0502020204030204"/>
                <a:ea typeface="+mn-ea"/>
                <a:cs typeface="+mn-cs"/>
              </a:rPr>
              <a:t> to an attributed population within a specific geographic area.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CA" sz="1800" b="0" i="0" u="none" strike="noStrike" kern="1200" cap="none" spc="0" normalizeH="0" baseline="0" noProof="0">
                <a:ln>
                  <a:noFill/>
                </a:ln>
                <a:solidFill>
                  <a:srgbClr val="5F5F5F"/>
                </a:solidFill>
                <a:effectLst/>
                <a:uLnTx/>
                <a:uFillTx/>
                <a:latin typeface="Calibri" panose="020F0502020204030204"/>
                <a:ea typeface="+mn-ea"/>
                <a:cs typeface="+mn-cs"/>
              </a:rPr>
              <a:t>A key focus of the OHT model is </a:t>
            </a:r>
            <a:r>
              <a:rPr kumimoji="0" lang="en-CA" sz="1800" b="0" i="0" u="none" strike="noStrike" kern="1200" cap="none" spc="0" normalizeH="0" baseline="0" noProof="0">
                <a:ln>
                  <a:noFill/>
                </a:ln>
                <a:solidFill>
                  <a:srgbClr val="DE6703"/>
                </a:solidFill>
                <a:effectLst/>
                <a:uLnTx/>
                <a:uFillTx/>
                <a:latin typeface="Calibri" panose="020F0502020204030204"/>
                <a:ea typeface="+mn-ea"/>
                <a:cs typeface="+mn-cs"/>
              </a:rPr>
              <a:t>improving the patient experience</a:t>
            </a:r>
            <a:r>
              <a:rPr kumimoji="0" lang="en-CA" sz="1800" b="0" i="0" u="none" strike="noStrike" kern="1200" cap="none" spc="0" normalizeH="0" baseline="0" noProof="0">
                <a:ln>
                  <a:noFill/>
                </a:ln>
                <a:solidFill>
                  <a:srgbClr val="5F5F5F"/>
                </a:solidFill>
                <a:effectLst/>
                <a:uLnTx/>
                <a:uFillTx/>
                <a:latin typeface="Calibri" panose="020F0502020204030204"/>
                <a:ea typeface="+mn-ea"/>
                <a:cs typeface="+mn-cs"/>
              </a:rPr>
              <a:t>. Patients will experience improved access to care, improved transitions and coordination of care, and 24/7 coordination and system navigation. </a:t>
            </a:r>
            <a:endParaRPr kumimoji="0" lang="en-CA" sz="2000" b="0" i="0" u="none" strike="noStrike" kern="1200" cap="none" spc="0" normalizeH="0" baseline="0" noProof="0">
              <a:ln>
                <a:noFill/>
              </a:ln>
              <a:solidFill>
                <a:srgbClr val="5F5F5F"/>
              </a:solidFill>
              <a:effectLst/>
              <a:uLnTx/>
              <a:uFillTx/>
              <a:latin typeface="Calibri" panose="020F0502020204030204"/>
              <a:ea typeface="+mn-ea"/>
              <a:cs typeface="+mn-cs"/>
            </a:endParaRPr>
          </a:p>
        </p:txBody>
      </p:sp>
      <p:grpSp>
        <p:nvGrpSpPr>
          <p:cNvPr id="14" name="Group 13">
            <a:extLst>
              <a:ext uri="{FF2B5EF4-FFF2-40B4-BE49-F238E27FC236}">
                <a16:creationId xmlns="" xmlns:a16="http://schemas.microsoft.com/office/drawing/2014/main" id="{4A0ECF32-8A29-4E79-BDC7-FFAE3B883FEA}"/>
              </a:ext>
            </a:extLst>
          </p:cNvPr>
          <p:cNvGrpSpPr/>
          <p:nvPr/>
        </p:nvGrpSpPr>
        <p:grpSpPr>
          <a:xfrm>
            <a:off x="1271259" y="1457447"/>
            <a:ext cx="3130475" cy="4441941"/>
            <a:chOff x="1008429" y="1175607"/>
            <a:chExt cx="3130475" cy="4441941"/>
          </a:xfrm>
        </p:grpSpPr>
        <p:sp>
          <p:nvSpPr>
            <p:cNvPr id="15" name="Rectangle 14">
              <a:extLst>
                <a:ext uri="{FF2B5EF4-FFF2-40B4-BE49-F238E27FC236}">
                  <a16:creationId xmlns="" xmlns:a16="http://schemas.microsoft.com/office/drawing/2014/main" id="{8FDD88D8-9360-4EFF-801F-95E0F7CC2E7E}"/>
                </a:ext>
              </a:extLst>
            </p:cNvPr>
            <p:cNvSpPr/>
            <p:nvPr/>
          </p:nvSpPr>
          <p:spPr>
            <a:xfrm>
              <a:off x="1008429" y="1175607"/>
              <a:ext cx="3130475" cy="4441941"/>
            </a:xfrm>
            <a:prstGeom prst="rect">
              <a:avLst/>
            </a:prstGeom>
            <a:solidFill>
              <a:srgbClr val="F7F7F7"/>
            </a:solidFill>
            <a:ln>
              <a:solidFill>
                <a:schemeClr val="accent4">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 xmlns:a16="http://schemas.microsoft.com/office/drawing/2014/main" id="{1262D2B5-1325-483D-8D12-9884DDA8276F}"/>
                </a:ext>
              </a:extLst>
            </p:cNvPr>
            <p:cNvPicPr>
              <a:picLocks noChangeAspect="1"/>
            </p:cNvPicPr>
            <p:nvPr/>
          </p:nvPicPr>
          <p:blipFill rotWithShape="1">
            <a:blip r:embed="rId2">
              <a:alphaModFix/>
            </a:blip>
            <a:srcRect l="63750" t="16681" r="15583" b="53937"/>
            <a:stretch/>
          </p:blipFill>
          <p:spPr>
            <a:xfrm>
              <a:off x="1430741" y="1335894"/>
              <a:ext cx="2174168" cy="2060683"/>
            </a:xfrm>
            <a:prstGeom prst="rect">
              <a:avLst/>
            </a:prstGeom>
          </p:spPr>
        </p:pic>
        <p:sp>
          <p:nvSpPr>
            <p:cNvPr id="19" name="TextBox 18">
              <a:extLst>
                <a:ext uri="{FF2B5EF4-FFF2-40B4-BE49-F238E27FC236}">
                  <a16:creationId xmlns="" xmlns:a16="http://schemas.microsoft.com/office/drawing/2014/main" id="{5FE4AD53-3DF2-48C7-9929-1A1863461CE1}"/>
                </a:ext>
              </a:extLst>
            </p:cNvPr>
            <p:cNvSpPr txBox="1"/>
            <p:nvPr/>
          </p:nvSpPr>
          <p:spPr>
            <a:xfrm>
              <a:off x="1115667" y="3548383"/>
              <a:ext cx="2915998"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1" u="none" strike="noStrike" kern="1200" cap="none" spc="0" normalizeH="0" baseline="0" noProof="0">
                  <a:ln>
                    <a:noFill/>
                  </a:ln>
                  <a:solidFill>
                    <a:srgbClr val="5F5F5F">
                      <a:lumMod val="50000"/>
                    </a:srgbClr>
                  </a:solidFill>
                  <a:effectLst/>
                  <a:uLnTx/>
                  <a:uFillTx/>
                  <a:latin typeface="Calibri" panose="020F0502020204030204"/>
                  <a:ea typeface="+mn-ea"/>
                  <a:cs typeface="+mn-cs"/>
                </a:rPr>
                <a:t>In February 2019, the Ontario Ministry of Health announced a plan to </a:t>
              </a:r>
              <a:r>
                <a:rPr kumimoji="0" lang="en-CA" sz="1600" b="0" i="1" u="none" strike="noStrike" kern="1200" cap="none" spc="0" normalizeH="0" baseline="0" noProof="0">
                  <a:ln>
                    <a:noFill/>
                  </a:ln>
                  <a:solidFill>
                    <a:srgbClr val="DE6703"/>
                  </a:solidFill>
                  <a:effectLst/>
                  <a:uLnTx/>
                  <a:uFillTx/>
                  <a:latin typeface="Calibri" panose="020F0502020204030204"/>
                  <a:ea typeface="+mn-ea"/>
                  <a:cs typeface="+mn-cs"/>
                </a:rPr>
                <a:t>restructure the health system</a:t>
              </a:r>
              <a:r>
                <a:rPr kumimoji="0" lang="en-CA" sz="1600" b="0" i="1" u="none" strike="noStrike" kern="1200" cap="none" spc="0" normalizeH="0" baseline="0" noProof="0">
                  <a:ln>
                    <a:noFill/>
                  </a:ln>
                  <a:solidFill>
                    <a:srgbClr val="5F5F5F">
                      <a:lumMod val="50000"/>
                    </a:srgbClr>
                  </a:solidFill>
                  <a:effectLst/>
                  <a:uLnTx/>
                  <a:uFillTx/>
                  <a:latin typeface="Calibri" panose="020F0502020204030204"/>
                  <a:ea typeface="+mn-ea"/>
                  <a:cs typeface="+mn-cs"/>
                </a:rPr>
                <a:t>, involving the formation of a </a:t>
              </a:r>
              <a:r>
                <a:rPr kumimoji="0" lang="en-CA" sz="1600" b="0" i="1" u="none" strike="noStrike" kern="1200" cap="none" spc="0" normalizeH="0" baseline="0" noProof="0">
                  <a:ln>
                    <a:noFill/>
                  </a:ln>
                  <a:solidFill>
                    <a:srgbClr val="DE6703"/>
                  </a:solidFill>
                  <a:effectLst/>
                  <a:uLnTx/>
                  <a:uFillTx/>
                  <a:latin typeface="Calibri" panose="020F0502020204030204"/>
                  <a:ea typeface="+mn-ea"/>
                  <a:cs typeface="+mn-cs"/>
                </a:rPr>
                <a:t>new central agency </a:t>
              </a:r>
              <a:r>
                <a:rPr kumimoji="0" lang="en-CA" sz="1600" b="0" i="1" u="none" strike="noStrike" kern="1200" cap="none" spc="0" normalizeH="0" baseline="0" noProof="0">
                  <a:ln>
                    <a:noFill/>
                  </a:ln>
                  <a:solidFill>
                    <a:srgbClr val="5F5F5F">
                      <a:lumMod val="50000"/>
                    </a:srgbClr>
                  </a:solidFill>
                  <a:effectLst/>
                  <a:uLnTx/>
                  <a:uFillTx/>
                  <a:latin typeface="Calibri" panose="020F0502020204030204"/>
                  <a:ea typeface="+mn-ea"/>
                  <a:cs typeface="+mn-cs"/>
                </a:rPr>
                <a:t>(Ontario Health), and </a:t>
              </a:r>
              <a:r>
                <a:rPr kumimoji="0" lang="en-CA" sz="1600" b="0" i="1" u="none" strike="noStrike" kern="1200" cap="none" spc="0" normalizeH="0" baseline="0" noProof="0">
                  <a:ln>
                    <a:noFill/>
                  </a:ln>
                  <a:solidFill>
                    <a:srgbClr val="DE6703"/>
                  </a:solidFill>
                  <a:effectLst/>
                  <a:uLnTx/>
                  <a:uFillTx/>
                  <a:latin typeface="Calibri" panose="020F0502020204030204"/>
                  <a:ea typeface="+mn-ea"/>
                  <a:cs typeface="+mn-cs"/>
                </a:rPr>
                <a:t>Ontario Health Teams</a:t>
              </a:r>
            </a:p>
          </p:txBody>
        </p:sp>
      </p:grpSp>
    </p:spTree>
    <p:extLst>
      <p:ext uri="{BB962C8B-B14F-4D97-AF65-F5344CB8AC3E}">
        <p14:creationId xmlns:p14="http://schemas.microsoft.com/office/powerpoint/2010/main" val="160785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9A1439-6A89-4079-96BD-D5B74AC048D7}"/>
              </a:ext>
            </a:extLst>
          </p:cNvPr>
          <p:cNvSpPr>
            <a:spLocks noGrp="1"/>
          </p:cNvSpPr>
          <p:nvPr>
            <p:ph type="title"/>
          </p:nvPr>
        </p:nvSpPr>
        <p:spPr/>
        <p:txBody>
          <a:bodyPr/>
          <a:lstStyle/>
          <a:p>
            <a:r>
              <a:rPr lang="en-CA"/>
              <a:t>Potential OHT </a:t>
            </a:r>
            <a:r>
              <a:rPr lang="en-CA" dirty="0"/>
              <a:t>Benefits for Organizations</a:t>
            </a:r>
          </a:p>
        </p:txBody>
      </p:sp>
      <p:sp>
        <p:nvSpPr>
          <p:cNvPr id="3" name="Rectangle 2">
            <a:extLst>
              <a:ext uri="{FF2B5EF4-FFF2-40B4-BE49-F238E27FC236}">
                <a16:creationId xmlns="" xmlns:a16="http://schemas.microsoft.com/office/drawing/2014/main" id="{2929EC4D-CA95-4206-A046-A865F8A2B93C}"/>
              </a:ext>
            </a:extLst>
          </p:cNvPr>
          <p:cNvSpPr/>
          <p:nvPr/>
        </p:nvSpPr>
        <p:spPr>
          <a:xfrm rot="5400000" flipV="1">
            <a:off x="-886955" y="4032715"/>
            <a:ext cx="4581594"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 xmlns:a16="http://schemas.microsoft.com/office/drawing/2014/main" id="{6891F721-5DBD-4F3B-8408-26396AC02E39}"/>
              </a:ext>
            </a:extLst>
          </p:cNvPr>
          <p:cNvSpPr/>
          <p:nvPr/>
        </p:nvSpPr>
        <p:spPr>
          <a:xfrm>
            <a:off x="1092399" y="2462611"/>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 name="Oval 4">
            <a:extLst>
              <a:ext uri="{FF2B5EF4-FFF2-40B4-BE49-F238E27FC236}">
                <a16:creationId xmlns="" xmlns:a16="http://schemas.microsoft.com/office/drawing/2014/main" id="{EB095BEA-5D7A-4524-A70A-9D55920446EB}"/>
              </a:ext>
            </a:extLst>
          </p:cNvPr>
          <p:cNvSpPr/>
          <p:nvPr/>
        </p:nvSpPr>
        <p:spPr>
          <a:xfrm>
            <a:off x="1087615" y="3497564"/>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Oval 5">
            <a:extLst>
              <a:ext uri="{FF2B5EF4-FFF2-40B4-BE49-F238E27FC236}">
                <a16:creationId xmlns="" xmlns:a16="http://schemas.microsoft.com/office/drawing/2014/main" id="{EF19FF6C-C77D-46BD-BE9F-481FF8D2B020}"/>
              </a:ext>
            </a:extLst>
          </p:cNvPr>
          <p:cNvSpPr/>
          <p:nvPr/>
        </p:nvSpPr>
        <p:spPr>
          <a:xfrm>
            <a:off x="1087615" y="4543190"/>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 xmlns:a16="http://schemas.microsoft.com/office/drawing/2014/main" id="{F51EC905-D45F-443D-B6B0-3C4927FAF21D}"/>
              </a:ext>
            </a:extLst>
          </p:cNvPr>
          <p:cNvSpPr txBox="1"/>
          <p:nvPr/>
        </p:nvSpPr>
        <p:spPr>
          <a:xfrm>
            <a:off x="1805302" y="1427205"/>
            <a:ext cx="944491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effectLst/>
                <a:uLnTx/>
                <a:uFillTx/>
                <a:latin typeface="Calibri" panose="020F0502020204030204"/>
                <a:ea typeface="+mn-ea"/>
                <a:cs typeface="+mn-cs"/>
              </a:rPr>
              <a:t>Improve care, experience, and outcomes for our patients and their families and caregivers (improved access, navigation and transitions through the system)</a:t>
            </a:r>
          </a:p>
        </p:txBody>
      </p:sp>
      <p:sp>
        <p:nvSpPr>
          <p:cNvPr id="8" name="Oval 7">
            <a:extLst>
              <a:ext uri="{FF2B5EF4-FFF2-40B4-BE49-F238E27FC236}">
                <a16:creationId xmlns="" xmlns:a16="http://schemas.microsoft.com/office/drawing/2014/main" id="{1E490F78-C762-4936-A97F-5DD8E5BD0AEF}"/>
              </a:ext>
            </a:extLst>
          </p:cNvPr>
          <p:cNvSpPr/>
          <p:nvPr/>
        </p:nvSpPr>
        <p:spPr>
          <a:xfrm>
            <a:off x="1087615" y="1399980"/>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 xmlns:a16="http://schemas.microsoft.com/office/drawing/2014/main" id="{5DACF7D4-FD6E-42AC-95FB-52CA3DD51466}"/>
              </a:ext>
            </a:extLst>
          </p:cNvPr>
          <p:cNvSpPr txBox="1"/>
          <p:nvPr/>
        </p:nvSpPr>
        <p:spPr>
          <a:xfrm>
            <a:off x="1796761" y="2446333"/>
            <a:ext cx="931131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effectLst/>
                <a:uLnTx/>
                <a:uFillTx/>
                <a:latin typeface="Calibri" panose="020F0502020204030204"/>
                <a:ea typeface="+mn-ea"/>
                <a:cs typeface="+mn-cs"/>
              </a:rPr>
              <a:t>Improve the provider experience - enable clinicians and other service providers to foster local collaboration and enable greater communication, collaboration and job satisfaction.</a:t>
            </a:r>
          </a:p>
        </p:txBody>
      </p:sp>
      <p:sp>
        <p:nvSpPr>
          <p:cNvPr id="10" name="TextBox 9">
            <a:extLst>
              <a:ext uri="{FF2B5EF4-FFF2-40B4-BE49-F238E27FC236}">
                <a16:creationId xmlns="" xmlns:a16="http://schemas.microsoft.com/office/drawing/2014/main" id="{F1037226-7AEE-4975-86B0-02212B5932D6}"/>
              </a:ext>
            </a:extLst>
          </p:cNvPr>
          <p:cNvSpPr txBox="1"/>
          <p:nvPr/>
        </p:nvSpPr>
        <p:spPr>
          <a:xfrm>
            <a:off x="1782841" y="3471262"/>
            <a:ext cx="953909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Develop a model of care that protects and strengthens the values and mission of our provider organizations and the unique needs of our community – a “made in </a:t>
            </a:r>
            <a:r>
              <a:rPr lang="en-US" sz="1600" dirty="0">
                <a:latin typeface="Calibri" panose="020F0502020204030204"/>
              </a:rPr>
              <a:t>Elgin</a:t>
            </a:r>
            <a:r>
              <a:rPr kumimoji="0" lang="en-US" sz="1600" b="0" i="0" u="none" strike="noStrike" kern="1200" cap="none" spc="0" normalizeH="0" baseline="0" noProof="0" dirty="0">
                <a:ln>
                  <a:noFill/>
                </a:ln>
                <a:effectLst/>
                <a:uLnTx/>
                <a:uFillTx/>
                <a:latin typeface="Calibri" panose="020F0502020204030204"/>
                <a:ea typeface="+mn-ea"/>
                <a:cs typeface="+mn-cs"/>
              </a:rPr>
              <a:t> model”</a:t>
            </a:r>
            <a:endParaRPr kumimoji="0" lang="en-CA" sz="1600" b="0" i="0" u="none" strike="noStrike" kern="1200" cap="none" spc="0" normalizeH="0" baseline="0" noProof="0" dirty="0">
              <a:ln>
                <a:noFill/>
              </a:ln>
              <a:effectLst/>
              <a:uLnTx/>
              <a:uFillTx/>
              <a:latin typeface="Calibri" panose="020F0502020204030204"/>
              <a:ea typeface="+mn-ea"/>
              <a:cs typeface="+mn-cs"/>
            </a:endParaRPr>
          </a:p>
        </p:txBody>
      </p:sp>
      <p:sp>
        <p:nvSpPr>
          <p:cNvPr id="11" name="Oval 10">
            <a:extLst>
              <a:ext uri="{FF2B5EF4-FFF2-40B4-BE49-F238E27FC236}">
                <a16:creationId xmlns="" xmlns:a16="http://schemas.microsoft.com/office/drawing/2014/main" id="{668429EB-1839-44F3-A65D-02EAF378EAA2}"/>
              </a:ext>
            </a:extLst>
          </p:cNvPr>
          <p:cNvSpPr/>
          <p:nvPr/>
        </p:nvSpPr>
        <p:spPr>
          <a:xfrm>
            <a:off x="1111098" y="5552656"/>
            <a:ext cx="612000" cy="612000"/>
          </a:xfrm>
          <a:prstGeom prst="ellipse">
            <a:avLst/>
          </a:prstGeom>
          <a:solidFill>
            <a:schemeClr val="accent4">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 xmlns:a16="http://schemas.microsoft.com/office/drawing/2014/main" id="{39A82F61-B298-4F17-BB35-6F8339C41A32}"/>
              </a:ext>
            </a:extLst>
          </p:cNvPr>
          <p:cNvSpPr txBox="1"/>
          <p:nvPr/>
        </p:nvSpPr>
        <p:spPr>
          <a:xfrm>
            <a:off x="1764685" y="4679913"/>
            <a:ext cx="931131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effectLst/>
                <a:uLnTx/>
                <a:uFillTx/>
                <a:latin typeface="Calibri" panose="020F0502020204030204"/>
                <a:ea typeface="+mn-ea"/>
                <a:cs typeface="+mn-cs"/>
              </a:rPr>
              <a:t>Address the barriers that have limited integration and improvement initiatives in the past.</a:t>
            </a:r>
          </a:p>
        </p:txBody>
      </p:sp>
      <p:pic>
        <p:nvPicPr>
          <p:cNvPr id="13" name="Graphic 12">
            <a:extLst>
              <a:ext uri="{FF2B5EF4-FFF2-40B4-BE49-F238E27FC236}">
                <a16:creationId xmlns="" xmlns:a16="http://schemas.microsoft.com/office/drawing/2014/main" id="{BC726612-13CC-42E2-BA5B-18BC9ACBB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41829" y="5679001"/>
            <a:ext cx="357245" cy="357245"/>
          </a:xfrm>
          <a:prstGeom prst="rect">
            <a:avLst/>
          </a:prstGeom>
        </p:spPr>
      </p:pic>
      <p:pic>
        <p:nvPicPr>
          <p:cNvPr id="14" name="Graphic 13">
            <a:extLst>
              <a:ext uri="{FF2B5EF4-FFF2-40B4-BE49-F238E27FC236}">
                <a16:creationId xmlns="" xmlns:a16="http://schemas.microsoft.com/office/drawing/2014/main" id="{C1EE5C54-3626-46BE-84A8-BE06479E8F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93302" y="1483203"/>
            <a:ext cx="389740" cy="389740"/>
          </a:xfrm>
          <a:prstGeom prst="rect">
            <a:avLst/>
          </a:prstGeom>
        </p:spPr>
      </p:pic>
      <p:pic>
        <p:nvPicPr>
          <p:cNvPr id="15" name="Graphic 14">
            <a:extLst>
              <a:ext uri="{FF2B5EF4-FFF2-40B4-BE49-F238E27FC236}">
                <a16:creationId xmlns="" xmlns:a16="http://schemas.microsoft.com/office/drawing/2014/main" id="{97406DB2-A1ED-463C-B44E-29E075B86F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96089" y="3597386"/>
            <a:ext cx="412356" cy="412356"/>
          </a:xfrm>
          <a:prstGeom prst="rect">
            <a:avLst/>
          </a:prstGeom>
        </p:spPr>
      </p:pic>
      <p:pic>
        <p:nvPicPr>
          <p:cNvPr id="16" name="Graphic 15">
            <a:extLst>
              <a:ext uri="{FF2B5EF4-FFF2-40B4-BE49-F238E27FC236}">
                <a16:creationId xmlns="" xmlns:a16="http://schemas.microsoft.com/office/drawing/2014/main" id="{9D746485-CF60-4C83-B4FA-1BDD095037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90646" y="2526258"/>
            <a:ext cx="397214" cy="430078"/>
          </a:xfrm>
          <a:prstGeom prst="rect">
            <a:avLst/>
          </a:prstGeom>
        </p:spPr>
      </p:pic>
      <p:pic>
        <p:nvPicPr>
          <p:cNvPr id="17" name="Graphic 16">
            <a:extLst>
              <a:ext uri="{FF2B5EF4-FFF2-40B4-BE49-F238E27FC236}">
                <a16:creationId xmlns="" xmlns:a16="http://schemas.microsoft.com/office/drawing/2014/main" id="{0897FB01-D120-4E3E-8839-655A27AD857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19218" y="4680295"/>
            <a:ext cx="363230" cy="363230"/>
          </a:xfrm>
          <a:prstGeom prst="rect">
            <a:avLst/>
          </a:prstGeom>
        </p:spPr>
      </p:pic>
      <p:sp>
        <p:nvSpPr>
          <p:cNvPr id="18" name="TextBox 17">
            <a:extLst>
              <a:ext uri="{FF2B5EF4-FFF2-40B4-BE49-F238E27FC236}">
                <a16:creationId xmlns="" xmlns:a16="http://schemas.microsoft.com/office/drawing/2014/main" id="{6E32B52E-66C2-42D6-B92D-36B7138F3C73}"/>
              </a:ext>
            </a:extLst>
          </p:cNvPr>
          <p:cNvSpPr txBox="1"/>
          <p:nvPr/>
        </p:nvSpPr>
        <p:spPr>
          <a:xfrm>
            <a:off x="1738227" y="5689379"/>
            <a:ext cx="891270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a:t>
            </a:r>
            <a:r>
              <a:rPr kumimoji="0" lang="en-CA" sz="1600" b="0" i="0" u="none" strike="noStrike" kern="1200" cap="none" spc="0" normalizeH="0" baseline="0" noProof="0" dirty="0">
                <a:ln>
                  <a:noFill/>
                </a:ln>
                <a:effectLst/>
                <a:uLnTx/>
                <a:uFillTx/>
                <a:latin typeface="Calibri" panose="020F0502020204030204"/>
                <a:ea typeface="+mn-ea"/>
                <a:cs typeface="+mn-cs"/>
              </a:rPr>
              <a:t>e a leader health system transformation and influence the direction of health care in Ontario </a:t>
            </a:r>
          </a:p>
        </p:txBody>
      </p:sp>
    </p:spTree>
    <p:extLst>
      <p:ext uri="{BB962C8B-B14F-4D97-AF65-F5344CB8AC3E}">
        <p14:creationId xmlns:p14="http://schemas.microsoft.com/office/powerpoint/2010/main" val="160735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2DE1B4-CF90-46F7-A843-1B00AB2C247A}"/>
              </a:ext>
            </a:extLst>
          </p:cNvPr>
          <p:cNvSpPr>
            <a:spLocks noGrp="1"/>
          </p:cNvSpPr>
          <p:nvPr>
            <p:ph type="title" idx="4294967295"/>
          </p:nvPr>
        </p:nvSpPr>
        <p:spPr>
          <a:xfrm>
            <a:off x="0" y="177800"/>
            <a:ext cx="7543800" cy="725488"/>
          </a:xfrm>
          <a:prstGeom prst="rect">
            <a:avLst/>
          </a:prstGeom>
        </p:spPr>
        <p:txBody>
          <a:bodyPr anchor="ctr"/>
          <a:lstStyle/>
          <a:p>
            <a:r>
              <a:rPr lang="en-CA" sz="2400"/>
              <a:t>Becoming an Ontario Health Team</a:t>
            </a:r>
          </a:p>
        </p:txBody>
      </p:sp>
      <p:pic>
        <p:nvPicPr>
          <p:cNvPr id="4" name="Graphic 3" descr="Marker">
            <a:extLst>
              <a:ext uri="{FF2B5EF4-FFF2-40B4-BE49-F238E27FC236}">
                <a16:creationId xmlns="" xmlns:a16="http://schemas.microsoft.com/office/drawing/2014/main" id="{7EDF2D97-E213-46D7-A595-0396B73520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666462" y="2455408"/>
            <a:ext cx="605398" cy="605398"/>
          </a:xfrm>
          <a:prstGeom prst="rect">
            <a:avLst/>
          </a:prstGeom>
        </p:spPr>
      </p:pic>
      <p:sp>
        <p:nvSpPr>
          <p:cNvPr id="21" name="Arrow: Right 20">
            <a:extLst>
              <a:ext uri="{FF2B5EF4-FFF2-40B4-BE49-F238E27FC236}">
                <a16:creationId xmlns="" xmlns:a16="http://schemas.microsoft.com/office/drawing/2014/main" id="{6EE29F51-64CE-430D-B4A0-58AB66054F34}"/>
              </a:ext>
            </a:extLst>
          </p:cNvPr>
          <p:cNvSpPr/>
          <p:nvPr/>
        </p:nvSpPr>
        <p:spPr>
          <a:xfrm>
            <a:off x="0" y="3215410"/>
            <a:ext cx="12192000" cy="215422"/>
          </a:xfrm>
          <a:prstGeom prst="rightArrow">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 xmlns:a16="http://schemas.microsoft.com/office/drawing/2014/main" id="{A5D00A14-FE97-4001-BB5C-FC040A1F29C3}"/>
              </a:ext>
            </a:extLst>
          </p:cNvPr>
          <p:cNvSpPr/>
          <p:nvPr/>
        </p:nvSpPr>
        <p:spPr>
          <a:xfrm>
            <a:off x="526684" y="3056449"/>
            <a:ext cx="2617076" cy="60539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prstClr val="white"/>
                </a:solidFill>
                <a:effectLst/>
                <a:uLnTx/>
                <a:uFillTx/>
                <a:latin typeface="Calibri" panose="020F0502020204030204"/>
                <a:ea typeface="+mn-ea"/>
                <a:cs typeface="+mn-cs"/>
              </a:rPr>
              <a:t>1. Self-Assess Readiness</a:t>
            </a:r>
          </a:p>
        </p:txBody>
      </p:sp>
      <p:sp>
        <p:nvSpPr>
          <p:cNvPr id="23" name="Rectangle: Rounded Corners 22">
            <a:extLst>
              <a:ext uri="{FF2B5EF4-FFF2-40B4-BE49-F238E27FC236}">
                <a16:creationId xmlns="" xmlns:a16="http://schemas.microsoft.com/office/drawing/2014/main" id="{DDA688C2-8F1A-4766-90FB-AC1C5A6DB39E}"/>
              </a:ext>
            </a:extLst>
          </p:cNvPr>
          <p:cNvSpPr/>
          <p:nvPr/>
        </p:nvSpPr>
        <p:spPr>
          <a:xfrm>
            <a:off x="3357924" y="3056450"/>
            <a:ext cx="2617076" cy="605398"/>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prstClr val="white"/>
                </a:solidFill>
                <a:effectLst/>
                <a:uLnTx/>
                <a:uFillTx/>
                <a:latin typeface="Calibri" panose="020F0502020204030204"/>
                <a:ea typeface="+mn-ea"/>
                <a:cs typeface="+mn-cs"/>
              </a:rPr>
              <a:t>2. Validate Provider Readiness</a:t>
            </a:r>
          </a:p>
        </p:txBody>
      </p:sp>
      <p:sp>
        <p:nvSpPr>
          <p:cNvPr id="24" name="Rectangle: Rounded Corners 23">
            <a:extLst>
              <a:ext uri="{FF2B5EF4-FFF2-40B4-BE49-F238E27FC236}">
                <a16:creationId xmlns="" xmlns:a16="http://schemas.microsoft.com/office/drawing/2014/main" id="{951B14EB-0FA3-45E1-A510-DE33D1269829}"/>
              </a:ext>
            </a:extLst>
          </p:cNvPr>
          <p:cNvSpPr/>
          <p:nvPr/>
        </p:nvSpPr>
        <p:spPr>
          <a:xfrm>
            <a:off x="6189165" y="3056449"/>
            <a:ext cx="2617076" cy="605398"/>
          </a:xfrm>
          <a:prstGeom prst="roundRect">
            <a:avLst/>
          </a:prstGeom>
          <a:solidFill>
            <a:srgbClr val="4682B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prstClr val="white"/>
                </a:solidFill>
                <a:effectLst/>
                <a:uLnTx/>
                <a:uFillTx/>
                <a:latin typeface="Calibri" panose="020F0502020204030204"/>
                <a:ea typeface="+mn-ea"/>
                <a:cs typeface="+mn-cs"/>
              </a:rPr>
              <a:t>3. Become an OHT Candidate</a:t>
            </a:r>
          </a:p>
        </p:txBody>
      </p:sp>
      <p:sp>
        <p:nvSpPr>
          <p:cNvPr id="30" name="Rectangle: Rounded Corners 29">
            <a:extLst>
              <a:ext uri="{FF2B5EF4-FFF2-40B4-BE49-F238E27FC236}">
                <a16:creationId xmlns="" xmlns:a16="http://schemas.microsoft.com/office/drawing/2014/main" id="{EC926958-491C-4262-9D59-39AF58AD93E8}"/>
              </a:ext>
            </a:extLst>
          </p:cNvPr>
          <p:cNvSpPr/>
          <p:nvPr/>
        </p:nvSpPr>
        <p:spPr>
          <a:xfrm>
            <a:off x="9020405" y="3056449"/>
            <a:ext cx="2617076" cy="605398"/>
          </a:xfrm>
          <a:prstGeom prst="roundRect">
            <a:avLst/>
          </a:prstGeom>
          <a:solidFill>
            <a:srgbClr val="25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prstClr val="white"/>
                </a:solidFill>
                <a:effectLst/>
                <a:uLnTx/>
                <a:uFillTx/>
                <a:latin typeface="Calibri" panose="020F0502020204030204"/>
                <a:ea typeface="+mn-ea"/>
                <a:cs typeface="+mn-cs"/>
              </a:rPr>
              <a:t>4. Become a Designated OHT</a:t>
            </a:r>
          </a:p>
        </p:txBody>
      </p:sp>
      <p:sp>
        <p:nvSpPr>
          <p:cNvPr id="31" name="Rectangle: Rounded Corners 14">
            <a:extLst>
              <a:ext uri="{FF2B5EF4-FFF2-40B4-BE49-F238E27FC236}">
                <a16:creationId xmlns="" xmlns:a16="http://schemas.microsoft.com/office/drawing/2014/main" id="{343CB74F-2447-4B60-8BFB-08A5E9B8EE6B}"/>
              </a:ext>
            </a:extLst>
          </p:cNvPr>
          <p:cNvSpPr/>
          <p:nvPr/>
        </p:nvSpPr>
        <p:spPr>
          <a:xfrm>
            <a:off x="526684" y="3718560"/>
            <a:ext cx="2617076" cy="1077672"/>
          </a:xfrm>
          <a:prstGeom prst="roundRect">
            <a:avLst/>
          </a:prstGeom>
          <a:solidFill>
            <a:srgbClr val="FEB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prstClr val="white"/>
                </a:solidFill>
                <a:effectLst/>
                <a:uLnTx/>
                <a:uFillTx/>
                <a:latin typeface="Calibri" panose="020F0502020204030204"/>
                <a:ea typeface="+mn-ea"/>
                <a:cs typeface="+mn-cs"/>
              </a:rPr>
              <a:t>Self-Assessment</a:t>
            </a:r>
          </a:p>
        </p:txBody>
      </p:sp>
      <p:sp>
        <p:nvSpPr>
          <p:cNvPr id="32" name="Rectangle: Rounded Corners 15">
            <a:extLst>
              <a:ext uri="{FF2B5EF4-FFF2-40B4-BE49-F238E27FC236}">
                <a16:creationId xmlns="" xmlns:a16="http://schemas.microsoft.com/office/drawing/2014/main" id="{C82B09CF-4589-4023-9823-1C78F60FACF9}"/>
              </a:ext>
            </a:extLst>
          </p:cNvPr>
          <p:cNvSpPr/>
          <p:nvPr/>
        </p:nvSpPr>
        <p:spPr>
          <a:xfrm>
            <a:off x="3357924" y="3717792"/>
            <a:ext cx="2617076" cy="1077672"/>
          </a:xfrm>
          <a:prstGeom prst="roundRect">
            <a:avLst/>
          </a:prstGeom>
          <a:solidFill>
            <a:srgbClr val="00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prstClr val="white"/>
                </a:solidFill>
                <a:effectLst/>
                <a:uLnTx/>
                <a:uFillTx/>
                <a:latin typeface="Calibri" panose="020F0502020204030204"/>
                <a:ea typeface="+mn-ea"/>
                <a:cs typeface="+mn-cs"/>
              </a:rPr>
              <a:t>Full Application</a:t>
            </a:r>
          </a:p>
        </p:txBody>
      </p:sp>
      <p:sp>
        <p:nvSpPr>
          <p:cNvPr id="33" name="Rectangle: Rounded Corners 16">
            <a:extLst>
              <a:ext uri="{FF2B5EF4-FFF2-40B4-BE49-F238E27FC236}">
                <a16:creationId xmlns="" xmlns:a16="http://schemas.microsoft.com/office/drawing/2014/main" id="{90A181D7-F28F-448A-89BA-14E1F5C2B8FD}"/>
              </a:ext>
            </a:extLst>
          </p:cNvPr>
          <p:cNvSpPr/>
          <p:nvPr/>
        </p:nvSpPr>
        <p:spPr>
          <a:xfrm>
            <a:off x="6189165" y="3717792"/>
            <a:ext cx="2617076" cy="1077672"/>
          </a:xfrm>
          <a:prstGeom prst="roundRect">
            <a:avLst/>
          </a:prstGeom>
          <a:solidFill>
            <a:srgbClr val="4682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prstClr val="white"/>
                </a:solidFill>
                <a:effectLst/>
                <a:uLnTx/>
                <a:uFillTx/>
                <a:latin typeface="Calibri" panose="020F0502020204030204"/>
                <a:ea typeface="+mn-ea"/>
                <a:cs typeface="+mn-cs"/>
              </a:rPr>
              <a:t>Begin Implementation</a:t>
            </a:r>
          </a:p>
        </p:txBody>
      </p:sp>
      <p:sp>
        <p:nvSpPr>
          <p:cNvPr id="39" name="Rectangle: Rounded Corners 17">
            <a:extLst>
              <a:ext uri="{FF2B5EF4-FFF2-40B4-BE49-F238E27FC236}">
                <a16:creationId xmlns="" xmlns:a16="http://schemas.microsoft.com/office/drawing/2014/main" id="{B8E8E6FE-56DD-45E0-B1F3-8A3FC449C406}"/>
              </a:ext>
            </a:extLst>
          </p:cNvPr>
          <p:cNvSpPr/>
          <p:nvPr/>
        </p:nvSpPr>
        <p:spPr>
          <a:xfrm>
            <a:off x="9020405" y="3717792"/>
            <a:ext cx="2617076" cy="1077673"/>
          </a:xfrm>
          <a:prstGeom prst="roundRect">
            <a:avLst/>
          </a:prstGeom>
          <a:solidFill>
            <a:srgbClr val="25435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1700" b="1" dirty="0">
                <a:solidFill>
                  <a:prstClr val="white"/>
                </a:solidFill>
                <a:latin typeface="Calibri" panose="020F0502020204030204"/>
              </a:rPr>
              <a:t>Meet Maturity Criteria</a:t>
            </a:r>
            <a:endParaRPr kumimoji="0" lang="en-CA" sz="17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 xmlns:a16="http://schemas.microsoft.com/office/drawing/2014/main" id="{D889DF57-8A57-4AB6-88CC-272B5ED04C6C}"/>
              </a:ext>
            </a:extLst>
          </p:cNvPr>
          <p:cNvSpPr txBox="1"/>
          <p:nvPr/>
        </p:nvSpPr>
        <p:spPr>
          <a:xfrm>
            <a:off x="598737" y="1271108"/>
            <a:ext cx="9466435" cy="734945"/>
          </a:xfrm>
          <a:prstGeom prst="rect">
            <a:avLst/>
          </a:prstGeom>
          <a:noFill/>
        </p:spPr>
        <p:txBody>
          <a:bodyPr wrap="square">
            <a:spAutoFit/>
          </a:bodyPr>
          <a:lstStyle/>
          <a:p>
            <a:pPr>
              <a:lnSpc>
                <a:spcPct val="120000"/>
              </a:lnSpc>
              <a:spcAft>
                <a:spcPts val="1200"/>
              </a:spcAft>
              <a:defRPr/>
            </a:pPr>
            <a:r>
              <a:rPr lang="en-CA" i="1" dirty="0">
                <a:solidFill>
                  <a:srgbClr val="7BA7CC">
                    <a:lumMod val="50000"/>
                  </a:srgbClr>
                </a:solidFill>
                <a:latin typeface="Calibri" panose="020F0502020204030204"/>
              </a:rPr>
              <a:t>A group of health care providers self-assembled in Elgin, and decided to initiate system redesign with the aim of becoming an Ontario Health Team</a:t>
            </a:r>
          </a:p>
        </p:txBody>
      </p:sp>
    </p:spTree>
    <p:extLst>
      <p:ext uri="{BB962C8B-B14F-4D97-AF65-F5344CB8AC3E}">
        <p14:creationId xmlns:p14="http://schemas.microsoft.com/office/powerpoint/2010/main" val="230220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69809-12E0-4424-BED1-434AC6F07BD2}"/>
              </a:ext>
            </a:extLst>
          </p:cNvPr>
          <p:cNvSpPr>
            <a:spLocks noGrp="1"/>
          </p:cNvSpPr>
          <p:nvPr>
            <p:ph type="title"/>
          </p:nvPr>
        </p:nvSpPr>
        <p:spPr/>
        <p:txBody>
          <a:bodyPr/>
          <a:lstStyle/>
          <a:p>
            <a:r>
              <a:rPr lang="en-CA"/>
              <a:t>Background </a:t>
            </a:r>
          </a:p>
        </p:txBody>
      </p:sp>
      <p:sp>
        <p:nvSpPr>
          <p:cNvPr id="17" name="TextBox 16">
            <a:extLst>
              <a:ext uri="{FF2B5EF4-FFF2-40B4-BE49-F238E27FC236}">
                <a16:creationId xmlns="" xmlns:a16="http://schemas.microsoft.com/office/drawing/2014/main" id="{EA939B2D-EF31-4930-AF72-258A74D120A9}"/>
              </a:ext>
            </a:extLst>
          </p:cNvPr>
          <p:cNvSpPr txBox="1"/>
          <p:nvPr/>
        </p:nvSpPr>
        <p:spPr>
          <a:xfrm>
            <a:off x="590468" y="1866970"/>
            <a:ext cx="4340456" cy="3124060"/>
          </a:xfrm>
          <a:prstGeom prst="rect">
            <a:avLst/>
          </a:prstGeom>
          <a:noFill/>
        </p:spPr>
        <p:txBody>
          <a:bodyPr wrap="square">
            <a:spAutoFit/>
          </a:bodyPr>
          <a:lstStyle/>
          <a:p>
            <a:pPr lvl="0">
              <a:lnSpc>
                <a:spcPct val="110000"/>
              </a:lnSpc>
            </a:pPr>
            <a:r>
              <a:rPr lang="en-US" sz="1800">
                <a:effectLst/>
                <a:latin typeface="Calibri" panose="020F0502020204030204" pitchFamily="34" charset="0"/>
                <a:ea typeface="Franklin Gothic Book" panose="020B0503020102020204" pitchFamily="34" charset="0"/>
              </a:rPr>
              <a:t>Partners in Elgin, with the support of a consulting firm, have been collaboratively planning the development of an Ontario Health Team.</a:t>
            </a:r>
          </a:p>
          <a:p>
            <a:pPr lvl="0">
              <a:lnSpc>
                <a:spcPct val="110000"/>
              </a:lnSpc>
            </a:pPr>
            <a:endParaRPr lang="en-CA" sz="1800">
              <a:effectLst/>
              <a:latin typeface="Calibri" panose="020F0502020204030204" pitchFamily="34" charset="0"/>
              <a:ea typeface="Franklin Gothic Book" panose="020B0503020102020204" pitchFamily="34" charset="0"/>
            </a:endParaRPr>
          </a:p>
          <a:p>
            <a:pPr lvl="0">
              <a:lnSpc>
                <a:spcPct val="110000"/>
              </a:lnSpc>
            </a:pPr>
            <a:r>
              <a:rPr lang="en-US" sz="1800">
                <a:effectLst/>
                <a:latin typeface="Calibri" panose="020F0502020204030204" pitchFamily="34" charset="0"/>
                <a:ea typeface="Franklin Gothic Book" panose="020B0503020102020204" pitchFamily="34" charset="0"/>
              </a:rPr>
              <a:t>Currently, </a:t>
            </a:r>
            <a:r>
              <a:rPr lang="en-US" sz="1800">
                <a:solidFill>
                  <a:schemeClr val="accent5"/>
                </a:solidFill>
                <a:effectLst/>
                <a:latin typeface="Calibri" panose="020F0502020204030204" pitchFamily="34" charset="0"/>
                <a:ea typeface="Franklin Gothic Book" panose="020B0503020102020204" pitchFamily="34" charset="0"/>
              </a:rPr>
              <a:t>24 partners </a:t>
            </a:r>
            <a:r>
              <a:rPr lang="en-US" sz="1800">
                <a:effectLst/>
                <a:latin typeface="Calibri" panose="020F0502020204030204" pitchFamily="34" charset="0"/>
                <a:ea typeface="Franklin Gothic Book" panose="020B0503020102020204" pitchFamily="34" charset="0"/>
              </a:rPr>
              <a:t>from health, community supports services, social and housing sectors and </a:t>
            </a:r>
            <a:r>
              <a:rPr lang="en-US" sz="1800">
                <a:solidFill>
                  <a:schemeClr val="accent5"/>
                </a:solidFill>
                <a:effectLst/>
                <a:latin typeface="Calibri" panose="020F0502020204030204" pitchFamily="34" charset="0"/>
                <a:ea typeface="Franklin Gothic Book" panose="020B0503020102020204" pitchFamily="34" charset="0"/>
              </a:rPr>
              <a:t>3 patient partners </a:t>
            </a:r>
            <a:r>
              <a:rPr lang="en-US" sz="1800">
                <a:effectLst/>
                <a:latin typeface="Calibri" panose="020F0502020204030204" pitchFamily="34" charset="0"/>
                <a:ea typeface="Franklin Gothic Book" panose="020B0503020102020204" pitchFamily="34" charset="0"/>
              </a:rPr>
              <a:t>have been actively engaged in the planning process to submit a full application.</a:t>
            </a:r>
            <a:endParaRPr lang="en-CA" sz="1800">
              <a:effectLst/>
              <a:latin typeface="Calibri" panose="020F0502020204030204" pitchFamily="34" charset="0"/>
              <a:ea typeface="Franklin Gothic Book" panose="020B0503020102020204" pitchFamily="34" charset="0"/>
            </a:endParaRPr>
          </a:p>
        </p:txBody>
      </p:sp>
      <p:graphicFrame>
        <p:nvGraphicFramePr>
          <p:cNvPr id="5" name="Table 4">
            <a:extLst>
              <a:ext uri="{FF2B5EF4-FFF2-40B4-BE49-F238E27FC236}">
                <a16:creationId xmlns="" xmlns:a16="http://schemas.microsoft.com/office/drawing/2014/main" id="{6E672DFE-3BC5-41B9-B08D-868785A823C7}"/>
              </a:ext>
            </a:extLst>
          </p:cNvPr>
          <p:cNvGraphicFramePr>
            <a:graphicFrameLocks noGrp="1"/>
          </p:cNvGraphicFramePr>
          <p:nvPr>
            <p:extLst>
              <p:ext uri="{D42A27DB-BD31-4B8C-83A1-F6EECF244321}">
                <p14:modId xmlns:p14="http://schemas.microsoft.com/office/powerpoint/2010/main" val="4063939699"/>
              </p:ext>
            </p:extLst>
          </p:nvPr>
        </p:nvGraphicFramePr>
        <p:xfrm>
          <a:off x="5064121" y="472145"/>
          <a:ext cx="6885442" cy="6215447"/>
        </p:xfrm>
        <a:graphic>
          <a:graphicData uri="http://schemas.openxmlformats.org/drawingml/2006/table">
            <a:tbl>
              <a:tblPr firstRow="1" firstCol="1" bandRow="1"/>
              <a:tblGrid>
                <a:gridCol w="3442721">
                  <a:extLst>
                    <a:ext uri="{9D8B030D-6E8A-4147-A177-3AD203B41FA5}">
                      <a16:colId xmlns="" xmlns:a16="http://schemas.microsoft.com/office/drawing/2014/main" val="1421842450"/>
                    </a:ext>
                  </a:extLst>
                </a:gridCol>
                <a:gridCol w="3442721">
                  <a:extLst>
                    <a:ext uri="{9D8B030D-6E8A-4147-A177-3AD203B41FA5}">
                      <a16:colId xmlns="" xmlns:a16="http://schemas.microsoft.com/office/drawing/2014/main" val="3458483947"/>
                    </a:ext>
                  </a:extLst>
                </a:gridCol>
              </a:tblGrid>
              <a:tr h="274320">
                <a:tc gridSpan="2">
                  <a:txBody>
                    <a:bodyPr/>
                    <a:lstStyle/>
                    <a:p>
                      <a:pPr marL="342900" marR="457200" lvl="1" algn="ctr">
                        <a:spcBef>
                          <a:spcPts val="200"/>
                        </a:spcBef>
                        <a:spcAft>
                          <a:spcPts val="0"/>
                        </a:spcAft>
                      </a:pPr>
                      <a:r>
                        <a:rPr lang="en-US" sz="1200" b="1" i="1">
                          <a:solidFill>
                            <a:schemeClr val="bg1"/>
                          </a:solidFill>
                        </a:rPr>
                        <a:t>Elgin OHT Steering Committee Members </a:t>
                      </a:r>
                      <a:endParaRPr lang="en-CA" sz="1200" b="1" i="1">
                        <a:solidFill>
                          <a:schemeClr val="bg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457200" algn="l">
                        <a:spcBef>
                          <a:spcPts val="200"/>
                        </a:spcBef>
                        <a:spcAft>
                          <a:spcPts val="0"/>
                        </a:spcAft>
                      </a:pPr>
                      <a:endParaRPr lang="en-CA" sz="700" b="1" kern="1000">
                        <a:solidFill>
                          <a:srgbClr val="112F51"/>
                        </a:solidFill>
                        <a:effectLst/>
                        <a:latin typeface="Franklin Gothic Book" panose="020B0503020102020204" pitchFamily="34" charset="0"/>
                        <a:ea typeface="HGSoeiKakugothicUB" panose="020B0A09000000000000" pitchFamily="49" charset="-128"/>
                        <a:cs typeface="Times New Roman" panose="02020603050405020304" pitchFamily="18" charset="0"/>
                      </a:endParaRPr>
                    </a:p>
                  </a:txBody>
                  <a:tcPr marL="40591" marR="4059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17406D"/>
                    </a:solidFill>
                  </a:tcPr>
                </a:tc>
                <a:extLst>
                  <a:ext uri="{0D108BD9-81ED-4DB2-BD59-A6C34878D82A}">
                    <a16:rowId xmlns="" xmlns:a16="http://schemas.microsoft.com/office/drawing/2014/main" val="936792917"/>
                  </a:ext>
                </a:extLst>
              </a:tr>
              <a:tr h="274320">
                <a:tc>
                  <a:txBody>
                    <a:bodyPr/>
                    <a:lstStyle/>
                    <a:p>
                      <a:pPr marL="0" marR="457200" algn="ctr">
                        <a:spcBef>
                          <a:spcPts val="200"/>
                        </a:spcBef>
                        <a:spcAft>
                          <a:spcPts val="0"/>
                        </a:spcAft>
                      </a:pPr>
                      <a:r>
                        <a:rPr lang="en-US" sz="1200" b="1" i="0">
                          <a:solidFill>
                            <a:schemeClr val="accent4">
                              <a:lumMod val="50000"/>
                            </a:schemeClr>
                          </a:solidFill>
                        </a:rPr>
                        <a:t>Community Health Centres  </a:t>
                      </a:r>
                      <a:endParaRPr lang="en-CA" sz="1200" b="1" i="0">
                        <a:solidFill>
                          <a:schemeClr val="accent4">
                            <a:lumMod val="50000"/>
                          </a:schemeClr>
                        </a:solidFill>
                      </a:endParaRPr>
                    </a:p>
                  </a:txBody>
                  <a:tcPr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tc>
                  <a:txBody>
                    <a:bodyPr/>
                    <a:lstStyle/>
                    <a:p>
                      <a:pPr marL="342900" marR="457200" lvl="1" algn="ctr">
                        <a:spcBef>
                          <a:spcPts val="200"/>
                        </a:spcBef>
                        <a:spcAft>
                          <a:spcPts val="0"/>
                        </a:spcAft>
                      </a:pPr>
                      <a:r>
                        <a:rPr lang="en-US" sz="1200" b="1" i="0">
                          <a:solidFill>
                            <a:schemeClr val="accent4">
                              <a:lumMod val="50000"/>
                            </a:schemeClr>
                          </a:solidFill>
                        </a:rPr>
                        <a:t>Hospital  </a:t>
                      </a:r>
                      <a:endParaRPr lang="en-CA" sz="1200" b="1" i="0">
                        <a:solidFill>
                          <a:schemeClr val="accent4">
                            <a:lumMod val="50000"/>
                          </a:schemeClr>
                        </a:solidFill>
                      </a:endParaRPr>
                    </a:p>
                  </a:txBody>
                  <a:tcPr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extLst>
                  <a:ext uri="{0D108BD9-81ED-4DB2-BD59-A6C34878D82A}">
                    <a16:rowId xmlns="" xmlns:a16="http://schemas.microsoft.com/office/drawing/2014/main" val="3972049331"/>
                  </a:ext>
                </a:extLst>
              </a:tr>
              <a:tr h="395037">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100"/>
                        <a:t>West Elgin Community Health Centre</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CA" sz="1100"/>
                        <a:t>Central Community Health Centre</a:t>
                      </a:r>
                    </a:p>
                  </a:txBody>
                  <a:tcP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100"/>
                        <a:t>St. Thomas Elgin General Hospital</a:t>
                      </a:r>
                      <a:endParaRPr lang="en-CA" sz="1100"/>
                    </a:p>
                  </a:txBody>
                  <a:tcP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extLst>
                  <a:ext uri="{0D108BD9-81ED-4DB2-BD59-A6C34878D82A}">
                    <a16:rowId xmlns="" xmlns:a16="http://schemas.microsoft.com/office/drawing/2014/main" val="3774656537"/>
                  </a:ext>
                </a:extLst>
              </a:tr>
              <a:tr h="274320">
                <a:tc>
                  <a:txBody>
                    <a:bodyPr/>
                    <a:lstStyle/>
                    <a:p>
                      <a:pPr marL="0" marR="457200" algn="ctr">
                        <a:spcBef>
                          <a:spcPts val="200"/>
                        </a:spcBef>
                        <a:spcAft>
                          <a:spcPts val="0"/>
                        </a:spcAft>
                      </a:pPr>
                      <a:r>
                        <a:rPr lang="en-US" sz="1200" b="1" i="1">
                          <a:solidFill>
                            <a:schemeClr val="accent4">
                              <a:lumMod val="50000"/>
                            </a:schemeClr>
                          </a:solidFill>
                        </a:rPr>
                        <a:t>Community Mental Health &amp; Addictions </a:t>
                      </a:r>
                      <a:endParaRPr lang="en-CA" sz="1200" b="1" i="1">
                        <a:solidFill>
                          <a:schemeClr val="accent4">
                            <a:lumMod val="50000"/>
                          </a:schemeClr>
                        </a:solidFill>
                      </a:endParaRPr>
                    </a:p>
                  </a:txBody>
                  <a:tcPr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tc>
                  <a:txBody>
                    <a:bodyPr/>
                    <a:lstStyle/>
                    <a:p>
                      <a:pPr marL="342900" marR="457200" lvl="1" algn="ctr">
                        <a:spcBef>
                          <a:spcPts val="200"/>
                        </a:spcBef>
                        <a:spcAft>
                          <a:spcPts val="0"/>
                        </a:spcAft>
                      </a:pPr>
                      <a:r>
                        <a:rPr lang="en-US" sz="1200" b="1" i="1">
                          <a:solidFill>
                            <a:schemeClr val="accent4">
                              <a:lumMod val="50000"/>
                            </a:schemeClr>
                          </a:solidFill>
                        </a:rPr>
                        <a:t>Long Term Care </a:t>
                      </a:r>
                      <a:endParaRPr lang="en-CA" sz="1200" b="1" i="1">
                        <a:solidFill>
                          <a:schemeClr val="accent4">
                            <a:lumMod val="50000"/>
                          </a:schemeClr>
                        </a:solidFill>
                      </a:endParaRPr>
                    </a:p>
                  </a:txBody>
                  <a:tcPr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extLst>
                  <a:ext uri="{0D108BD9-81ED-4DB2-BD59-A6C34878D82A}">
                    <a16:rowId xmlns="" xmlns:a16="http://schemas.microsoft.com/office/drawing/2014/main" val="3828615852"/>
                  </a:ext>
                </a:extLst>
              </a:tr>
              <a:tr h="759272">
                <a:tc rowSpan="3">
                  <a:txBody>
                    <a:bodyPr/>
                    <a:lstStyle/>
                    <a:p>
                      <a:pPr marL="342900" marR="0" lvl="0" indent="-342900" algn="l">
                        <a:lnSpc>
                          <a:spcPct val="107000"/>
                        </a:lnSpc>
                        <a:spcBef>
                          <a:spcPts val="0"/>
                        </a:spcBef>
                        <a:spcAft>
                          <a:spcPts val="0"/>
                        </a:spcAft>
                        <a:buFont typeface="Symbol" panose="05050102010706020507" pitchFamily="18" charset="2"/>
                        <a:buChar char=""/>
                      </a:pPr>
                      <a:r>
                        <a:rPr lang="en-US" sz="1100"/>
                        <a:t>Canadian Mental Health Association - Elgin Middlesex</a:t>
                      </a:r>
                      <a:endParaRPr lang="en-CA" sz="1100"/>
                    </a:p>
                    <a:p>
                      <a:pPr marL="342900" marR="0" lvl="0" indent="-342900" algn="l">
                        <a:spcBef>
                          <a:spcPts val="0"/>
                        </a:spcBef>
                        <a:spcAft>
                          <a:spcPts val="0"/>
                        </a:spcAft>
                        <a:buFont typeface="Symbol" panose="05050102010706020507" pitchFamily="18" charset="2"/>
                        <a:buChar char=""/>
                      </a:pPr>
                      <a:r>
                        <a:rPr lang="en-US" sz="1100"/>
                        <a:t>Addiction Services Thames Valley</a:t>
                      </a:r>
                      <a:endParaRPr lang="en-CA" sz="1100"/>
                    </a:p>
                  </a:txBody>
                  <a:tcP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tc>
                  <a:txBody>
                    <a:bodyPr/>
                    <a:lstStyle/>
                    <a:p>
                      <a:pPr marL="342900" marR="0" lvl="0" indent="-342900" algn="l">
                        <a:spcBef>
                          <a:spcPts val="0"/>
                        </a:spcBef>
                        <a:spcAft>
                          <a:spcPts val="0"/>
                        </a:spcAft>
                        <a:buFont typeface="Symbol" panose="05050102010706020507" pitchFamily="18" charset="2"/>
                        <a:buChar char=""/>
                      </a:pPr>
                      <a:r>
                        <a:rPr lang="en-US" sz="1100" err="1"/>
                        <a:t>Caressant</a:t>
                      </a:r>
                      <a:r>
                        <a:rPr lang="en-US" sz="1100"/>
                        <a:t> Care Nursing &amp; Retirement Homes Ltd.</a:t>
                      </a:r>
                      <a:endParaRPr lang="en-CA" sz="1100"/>
                    </a:p>
                    <a:p>
                      <a:pPr marL="342900" marR="0" lvl="0" indent="-342900" algn="l">
                        <a:spcBef>
                          <a:spcPts val="0"/>
                        </a:spcBef>
                        <a:spcAft>
                          <a:spcPts val="0"/>
                        </a:spcAft>
                        <a:buFont typeface="Symbol" panose="05050102010706020507" pitchFamily="18" charset="2"/>
                        <a:buChar char=""/>
                      </a:pPr>
                      <a:r>
                        <a:rPr lang="en-US" sz="1100"/>
                        <a:t>City of St. Thomas</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County of Elgin and Elgin Manor</a:t>
                      </a:r>
                      <a:endParaRPr lang="en-CA" sz="1100"/>
                    </a:p>
                  </a:txBody>
                  <a:tcP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extLst>
                  <a:ext uri="{0D108BD9-81ED-4DB2-BD59-A6C34878D82A}">
                    <a16:rowId xmlns="" xmlns:a16="http://schemas.microsoft.com/office/drawing/2014/main" val="3970229952"/>
                  </a:ext>
                </a:extLst>
              </a:tr>
              <a:tr h="147476">
                <a:tc vMerge="1">
                  <a:txBody>
                    <a:bodyPr/>
                    <a:lstStyle/>
                    <a:p>
                      <a:pPr marL="342900" marR="0" lvl="0" indent="-342900" algn="l">
                        <a:spcBef>
                          <a:spcPts val="0"/>
                        </a:spcBef>
                        <a:spcAft>
                          <a:spcPts val="0"/>
                        </a:spcAft>
                        <a:buFont typeface="Symbol" panose="05050102010706020507" pitchFamily="18" charset="2"/>
                        <a:buChar char=""/>
                      </a:pPr>
                      <a:endParaRPr lang="en-CA" sz="1100"/>
                    </a:p>
                  </a:txBody>
                  <a:tcP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tc>
                  <a:txBody>
                    <a:bodyPr/>
                    <a:lstStyle/>
                    <a:p>
                      <a:pPr marL="0" marR="0" lvl="0" indent="0" algn="ctr"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b="1" i="1" kern="1200">
                          <a:solidFill>
                            <a:schemeClr val="accent4">
                              <a:lumMod val="50000"/>
                            </a:schemeClr>
                          </a:solidFill>
                          <a:latin typeface="+mn-lt"/>
                          <a:ea typeface="+mn-ea"/>
                          <a:cs typeface="+mn-cs"/>
                        </a:rPr>
                        <a:t>Palliative Care Service </a:t>
                      </a:r>
                      <a:endParaRPr lang="en-CA" sz="1200" b="1" i="1" kern="1200">
                        <a:solidFill>
                          <a:schemeClr val="accent4">
                            <a:lumMod val="50000"/>
                          </a:schemeClr>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D7F1"/>
                    </a:solidFill>
                  </a:tcPr>
                </a:tc>
                <a:extLst>
                  <a:ext uri="{0D108BD9-81ED-4DB2-BD59-A6C34878D82A}">
                    <a16:rowId xmlns="" xmlns:a16="http://schemas.microsoft.com/office/drawing/2014/main" val="245307847"/>
                  </a:ext>
                </a:extLst>
              </a:tr>
              <a:tr h="147476">
                <a:tc vMerge="1">
                  <a:txBody>
                    <a:bodyPr/>
                    <a:lstStyle/>
                    <a:p>
                      <a:pPr marL="342900" marR="0" lvl="0" indent="-342900" algn="l">
                        <a:spcBef>
                          <a:spcPts val="0"/>
                        </a:spcBef>
                        <a:spcAft>
                          <a:spcPts val="0"/>
                        </a:spcAft>
                        <a:buFont typeface="Symbol" panose="05050102010706020507" pitchFamily="18" charset="2"/>
                        <a:buChar char=""/>
                      </a:pPr>
                      <a:endParaRPr lang="en-CA" sz="1100"/>
                    </a:p>
                  </a:txBody>
                  <a:tcP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tc>
                  <a:txBody>
                    <a:bodyPr/>
                    <a:lstStyle/>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kern="1200">
                          <a:solidFill>
                            <a:schemeClr val="tx1"/>
                          </a:solidFill>
                          <a:latin typeface="+mn-lt"/>
                          <a:ea typeface="+mn-ea"/>
                          <a:cs typeface="+mn-cs"/>
                        </a:rPr>
                        <a:t>Hospice of Elgin </a:t>
                      </a:r>
                      <a:endParaRPr lang="en-CA" sz="1100" kern="1200">
                        <a:solidFill>
                          <a:schemeClr val="tx1"/>
                        </a:solidFill>
                        <a:latin typeface="+mn-lt"/>
                        <a:ea typeface="+mn-ea"/>
                        <a:cs typeface="+mn-cs"/>
                      </a:endParaRPr>
                    </a:p>
                  </a:txBody>
                  <a:tcP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extLst>
                  <a:ext uri="{0D108BD9-81ED-4DB2-BD59-A6C34878D82A}">
                    <a16:rowId xmlns="" xmlns:a16="http://schemas.microsoft.com/office/drawing/2014/main" val="2629313608"/>
                  </a:ext>
                </a:extLst>
              </a:tr>
              <a:tr h="274320">
                <a:tc>
                  <a:txBody>
                    <a:bodyPr/>
                    <a:lstStyle/>
                    <a:p>
                      <a:pPr marL="0" marR="0" algn="ctr">
                        <a:lnSpc>
                          <a:spcPct val="107000"/>
                        </a:lnSpc>
                        <a:spcBef>
                          <a:spcPts val="0"/>
                        </a:spcBef>
                        <a:spcAft>
                          <a:spcPts val="0"/>
                        </a:spcAft>
                      </a:pPr>
                      <a:r>
                        <a:rPr lang="en-CA" sz="1200" b="1" i="1">
                          <a:solidFill>
                            <a:schemeClr val="accent4">
                              <a:lumMod val="50000"/>
                            </a:schemeClr>
                          </a:solidFill>
                        </a:rPr>
                        <a:t>Community Support Services </a:t>
                      </a:r>
                    </a:p>
                  </a:txBody>
                  <a:tcPr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tc>
                  <a:txBody>
                    <a:bodyPr/>
                    <a:lstStyle/>
                    <a:p>
                      <a:pPr marL="342900" marR="457200" lvl="1" algn="ctr">
                        <a:spcBef>
                          <a:spcPts val="200"/>
                        </a:spcBef>
                        <a:spcAft>
                          <a:spcPts val="0"/>
                        </a:spcAft>
                      </a:pPr>
                      <a:r>
                        <a:rPr lang="en-US" sz="1200" b="1" i="1">
                          <a:solidFill>
                            <a:schemeClr val="accent4">
                              <a:lumMod val="50000"/>
                            </a:schemeClr>
                          </a:solidFill>
                        </a:rPr>
                        <a:t>Patient Partners</a:t>
                      </a:r>
                      <a:endParaRPr lang="en-CA" sz="1200" b="1" i="1">
                        <a:solidFill>
                          <a:schemeClr val="accent4">
                            <a:lumMod val="50000"/>
                          </a:schemeClr>
                        </a:solidFill>
                      </a:endParaRPr>
                    </a:p>
                  </a:txBody>
                  <a:tcPr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extLst>
                  <a:ext uri="{0D108BD9-81ED-4DB2-BD59-A6C34878D82A}">
                    <a16:rowId xmlns="" xmlns:a16="http://schemas.microsoft.com/office/drawing/2014/main" val="2405335412"/>
                  </a:ext>
                </a:extLst>
              </a:tr>
              <a:tr h="1281696">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100"/>
                        <a:t>Mennonite Community Services</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Participation House</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Alzheimer Society of Elgin/St. Thomas</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Closing the Gap Healthcare</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Cheshire – Independent Living Services</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Victorian Order of Nurses</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Dale Brain Injury Services</a:t>
                      </a:r>
                      <a:endParaRPr lang="en-CA" sz="1100"/>
                    </a:p>
                  </a:txBody>
                  <a:tcP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tc>
                  <a:txBody>
                    <a:bodyPr/>
                    <a:lstStyle/>
                    <a:p>
                      <a:pPr marL="342900" marR="457200" lvl="0" indent="-342900" algn="l">
                        <a:spcBef>
                          <a:spcPts val="200"/>
                        </a:spcBef>
                        <a:spcAft>
                          <a:spcPts val="0"/>
                        </a:spcAft>
                        <a:buFont typeface="Symbol" panose="05050102010706020507" pitchFamily="18" charset="2"/>
                        <a:buChar char=""/>
                      </a:pPr>
                      <a:r>
                        <a:rPr lang="en-US" sz="1100"/>
                        <a:t>Aaron Berg</a:t>
                      </a:r>
                      <a:endParaRPr lang="en-CA" sz="1100"/>
                    </a:p>
                    <a:p>
                      <a:pPr marL="342900" marR="0" lvl="0" indent="-342900" algn="l">
                        <a:spcBef>
                          <a:spcPts val="0"/>
                        </a:spcBef>
                        <a:spcAft>
                          <a:spcPts val="0"/>
                        </a:spcAft>
                        <a:buFont typeface="Symbol" panose="05050102010706020507" pitchFamily="18" charset="2"/>
                        <a:buChar char=""/>
                      </a:pPr>
                      <a:r>
                        <a:rPr lang="en-US" sz="1100"/>
                        <a:t>Jackie Van Ryswyk</a:t>
                      </a:r>
                      <a:endParaRPr lang="en-CA" sz="1100"/>
                    </a:p>
                    <a:p>
                      <a:pPr marL="342900" marR="0" lvl="0" indent="-342900" algn="l">
                        <a:spcBef>
                          <a:spcPts val="0"/>
                        </a:spcBef>
                        <a:spcAft>
                          <a:spcPts val="0"/>
                        </a:spcAft>
                        <a:buFont typeface="Symbol" panose="05050102010706020507" pitchFamily="18" charset="2"/>
                        <a:buChar char=""/>
                      </a:pPr>
                      <a:r>
                        <a:rPr lang="en-US" sz="1100"/>
                        <a:t>Pam Close</a:t>
                      </a:r>
                      <a:endParaRPr lang="en-CA" sz="1100"/>
                    </a:p>
                  </a:txBody>
                  <a:tcP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extLst>
                  <a:ext uri="{0D108BD9-81ED-4DB2-BD59-A6C34878D82A}">
                    <a16:rowId xmlns="" xmlns:a16="http://schemas.microsoft.com/office/drawing/2014/main" val="2575589776"/>
                  </a:ext>
                </a:extLst>
              </a:tr>
              <a:tr h="274320">
                <a:tc>
                  <a:txBody>
                    <a:bodyPr/>
                    <a:lstStyle/>
                    <a:p>
                      <a:pPr marL="0" marR="457200" algn="ctr">
                        <a:spcBef>
                          <a:spcPts val="200"/>
                        </a:spcBef>
                        <a:spcAft>
                          <a:spcPts val="0"/>
                        </a:spcAft>
                      </a:pPr>
                      <a:r>
                        <a:rPr lang="en-US" sz="1200" b="1" i="1">
                          <a:solidFill>
                            <a:schemeClr val="accent4">
                              <a:lumMod val="50000"/>
                            </a:schemeClr>
                          </a:solidFill>
                        </a:rPr>
                        <a:t>Family Health Organization </a:t>
                      </a:r>
                      <a:endParaRPr lang="en-CA" sz="1200" b="1" i="1">
                        <a:solidFill>
                          <a:schemeClr val="accent4">
                            <a:lumMod val="50000"/>
                          </a:schemeClr>
                        </a:solidFill>
                      </a:endParaRPr>
                    </a:p>
                  </a:txBody>
                  <a:tcPr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tc>
                  <a:txBody>
                    <a:bodyPr/>
                    <a:lstStyle/>
                    <a:p>
                      <a:pPr marL="342900" marR="457200" lvl="1" algn="ctr">
                        <a:spcBef>
                          <a:spcPts val="200"/>
                        </a:spcBef>
                        <a:spcAft>
                          <a:spcPts val="0"/>
                        </a:spcAft>
                      </a:pPr>
                      <a:r>
                        <a:rPr lang="en-US" sz="1200" b="1" i="1">
                          <a:solidFill>
                            <a:schemeClr val="accent4">
                              <a:lumMod val="50000"/>
                            </a:schemeClr>
                          </a:solidFill>
                        </a:rPr>
                        <a:t>Public Health  </a:t>
                      </a:r>
                      <a:endParaRPr lang="en-CA" sz="1200" b="1" i="1">
                        <a:solidFill>
                          <a:schemeClr val="accent4">
                            <a:lumMod val="50000"/>
                          </a:schemeClr>
                        </a:solidFill>
                      </a:endParaRPr>
                    </a:p>
                  </a:txBody>
                  <a:tcPr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extLst>
                  <a:ext uri="{0D108BD9-81ED-4DB2-BD59-A6C34878D82A}">
                    <a16:rowId xmlns="" xmlns:a16="http://schemas.microsoft.com/office/drawing/2014/main" val="4040162445"/>
                  </a:ext>
                </a:extLst>
              </a:tr>
              <a:tr h="798986">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100"/>
                        <a:t>Elmdale Family Health Organization</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Elgin Family Health Organization</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Windemere Family Health Organization</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Elmwood Family Health Organization</a:t>
                      </a:r>
                      <a:endParaRPr lang="en-CA" sz="1100"/>
                    </a:p>
                  </a:txBody>
                  <a:tcP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tc>
                  <a:txBody>
                    <a:bodyPr/>
                    <a:lstStyle/>
                    <a:p>
                      <a:pPr marL="342900" marR="0" lvl="0" indent="-342900" algn="l">
                        <a:lnSpc>
                          <a:spcPct val="107000"/>
                        </a:lnSpc>
                        <a:spcBef>
                          <a:spcPts val="0"/>
                        </a:spcBef>
                        <a:spcAft>
                          <a:spcPts val="0"/>
                        </a:spcAft>
                        <a:buFont typeface="Symbol" panose="05050102010706020507" pitchFamily="18" charset="2"/>
                        <a:buChar char=""/>
                      </a:pPr>
                      <a:r>
                        <a:rPr lang="en-CA" sz="1100"/>
                        <a:t>Southwestern Public Health </a:t>
                      </a:r>
                    </a:p>
                  </a:txBody>
                  <a:tcP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7FB"/>
                    </a:solidFill>
                  </a:tcPr>
                </a:tc>
                <a:extLst>
                  <a:ext uri="{0D108BD9-81ED-4DB2-BD59-A6C34878D82A}">
                    <a16:rowId xmlns="" xmlns:a16="http://schemas.microsoft.com/office/drawing/2014/main" val="2274791576"/>
                  </a:ext>
                </a:extLst>
              </a:tr>
              <a:tr h="377474">
                <a:tc>
                  <a:txBody>
                    <a:bodyPr/>
                    <a:lstStyle/>
                    <a:p>
                      <a:pPr marL="0" marR="457200" algn="ctr">
                        <a:spcBef>
                          <a:spcPts val="200"/>
                        </a:spcBef>
                        <a:spcAft>
                          <a:spcPts val="0"/>
                        </a:spcAft>
                      </a:pPr>
                      <a:r>
                        <a:rPr lang="en-US" sz="1200" b="1" i="1">
                          <a:solidFill>
                            <a:schemeClr val="accent4">
                              <a:lumMod val="50000"/>
                            </a:schemeClr>
                          </a:solidFill>
                        </a:rPr>
                        <a:t>Family Health Teams</a:t>
                      </a:r>
                      <a:endParaRPr lang="en-CA" sz="1200" b="1" i="1">
                        <a:solidFill>
                          <a:schemeClr val="accent4">
                            <a:lumMod val="50000"/>
                          </a:schemeClr>
                        </a:solidFill>
                      </a:endParaRPr>
                    </a:p>
                  </a:txBody>
                  <a:tcPr anchor="ct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tc>
                  <a:txBody>
                    <a:bodyPr/>
                    <a:lstStyle/>
                    <a:p>
                      <a:pPr marL="342900" marR="457200" lvl="1" algn="ctr">
                        <a:spcBef>
                          <a:spcPts val="200"/>
                        </a:spcBef>
                        <a:spcAft>
                          <a:spcPts val="0"/>
                        </a:spcAft>
                      </a:pPr>
                      <a:r>
                        <a:rPr lang="en-US" sz="1200" b="1" i="1">
                          <a:solidFill>
                            <a:schemeClr val="accent4">
                              <a:lumMod val="50000"/>
                            </a:schemeClr>
                          </a:solidFill>
                        </a:rPr>
                        <a:t>South West Local Health Integration Network </a:t>
                      </a:r>
                      <a:endParaRPr lang="en-CA" sz="1200" b="1" i="1">
                        <a:solidFill>
                          <a:schemeClr val="accent4">
                            <a:lumMod val="50000"/>
                          </a:schemeClr>
                        </a:solidFill>
                      </a:endParaRPr>
                    </a:p>
                  </a:txBody>
                  <a:tcPr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D7F1"/>
                    </a:solidFill>
                  </a:tcPr>
                </a:tc>
                <a:extLst>
                  <a:ext uri="{0D108BD9-81ED-4DB2-BD59-A6C34878D82A}">
                    <a16:rowId xmlns="" xmlns:a16="http://schemas.microsoft.com/office/drawing/2014/main" val="964269703"/>
                  </a:ext>
                </a:extLst>
              </a:tr>
              <a:tr h="395037">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100"/>
                        <a:t>East Elgin Family Health Team</a:t>
                      </a:r>
                      <a:endParaRPr lang="en-CA" sz="1100"/>
                    </a:p>
                    <a:p>
                      <a:pPr marL="342900" marR="0" lvl="0" indent="-342900" algn="l">
                        <a:lnSpc>
                          <a:spcPct val="107000"/>
                        </a:lnSpc>
                        <a:spcBef>
                          <a:spcPts val="0"/>
                        </a:spcBef>
                        <a:spcAft>
                          <a:spcPts val="0"/>
                        </a:spcAft>
                        <a:buFont typeface="Symbol" panose="05050102010706020507" pitchFamily="18" charset="2"/>
                        <a:buChar char=""/>
                      </a:pPr>
                      <a:r>
                        <a:rPr lang="en-US" sz="1100"/>
                        <a:t>Thames Valley Family Health Team</a:t>
                      </a:r>
                      <a:endParaRPr lang="en-CA" sz="1100"/>
                    </a:p>
                  </a:txBody>
                  <a:tcPr>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3F7FB"/>
                    </a:solidFill>
                  </a:tcPr>
                </a:tc>
                <a:tc>
                  <a:txBody>
                    <a:bodyPr/>
                    <a:lstStyle/>
                    <a:p>
                      <a:pPr marL="342900" marR="0" lvl="0" indent="-342900" algn="l">
                        <a:lnSpc>
                          <a:spcPct val="107000"/>
                        </a:lnSpc>
                        <a:spcBef>
                          <a:spcPts val="0"/>
                        </a:spcBef>
                        <a:spcAft>
                          <a:spcPts val="0"/>
                        </a:spcAft>
                        <a:buFont typeface="Symbol" panose="05050102010706020507" pitchFamily="18" charset="2"/>
                        <a:buChar char=""/>
                      </a:pPr>
                      <a:r>
                        <a:rPr lang="en-CA" sz="1100"/>
                        <a:t>South West Local Health Integration Network </a:t>
                      </a:r>
                    </a:p>
                  </a:txBody>
                  <a:tcP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3F7FB"/>
                    </a:solidFill>
                  </a:tcPr>
                </a:tc>
                <a:extLst>
                  <a:ext uri="{0D108BD9-81ED-4DB2-BD59-A6C34878D82A}">
                    <a16:rowId xmlns="" xmlns:a16="http://schemas.microsoft.com/office/drawing/2014/main" val="3809652884"/>
                  </a:ext>
                </a:extLst>
              </a:tr>
            </a:tbl>
          </a:graphicData>
        </a:graphic>
      </p:graphicFrame>
    </p:spTree>
    <p:extLst>
      <p:ext uri="{BB962C8B-B14F-4D97-AF65-F5344CB8AC3E}">
        <p14:creationId xmlns:p14="http://schemas.microsoft.com/office/powerpoint/2010/main" val="237999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a:extLst>
              <a:ext uri="{FF2B5EF4-FFF2-40B4-BE49-F238E27FC236}">
                <a16:creationId xmlns="" xmlns:a16="http://schemas.microsoft.com/office/drawing/2014/main" id="{6BB0AFFB-4A51-476E-B2CD-2318BBDB273D}"/>
              </a:ext>
            </a:extLst>
          </p:cNvPr>
          <p:cNvSpPr txBox="1">
            <a:spLocks/>
          </p:cNvSpPr>
          <p:nvPr/>
        </p:nvSpPr>
        <p:spPr>
          <a:xfrm>
            <a:off x="9526375" y="636889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788"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788"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7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 xmlns:a16="http://schemas.microsoft.com/office/drawing/2014/main" id="{5E747E6F-DDD6-4BA1-9FCB-CB5D892A0DA1}"/>
              </a:ext>
            </a:extLst>
          </p:cNvPr>
          <p:cNvSpPr>
            <a:spLocks noGrp="1"/>
          </p:cNvSpPr>
          <p:nvPr>
            <p:ph type="title"/>
          </p:nvPr>
        </p:nvSpPr>
        <p:spPr/>
        <p:txBody>
          <a:bodyPr/>
          <a:lstStyle/>
          <a:p>
            <a:r>
              <a:rPr lang="en-CA"/>
              <a:t>Steering Committee and Sub-Committee Structure </a:t>
            </a:r>
          </a:p>
        </p:txBody>
      </p:sp>
      <p:sp>
        <p:nvSpPr>
          <p:cNvPr id="8" name="TextBox 7">
            <a:extLst>
              <a:ext uri="{FF2B5EF4-FFF2-40B4-BE49-F238E27FC236}">
                <a16:creationId xmlns="" xmlns:a16="http://schemas.microsoft.com/office/drawing/2014/main" id="{4A1ABA31-9F34-4351-9788-E2E15FA9B192}"/>
              </a:ext>
            </a:extLst>
          </p:cNvPr>
          <p:cNvSpPr txBox="1"/>
          <p:nvPr/>
        </p:nvSpPr>
        <p:spPr>
          <a:xfrm>
            <a:off x="507311" y="1461218"/>
            <a:ext cx="5076000"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rgbClr val="5F5F5F"/>
                </a:solidFill>
                <a:effectLst/>
                <a:uLnTx/>
                <a:uFillTx/>
                <a:latin typeface="Calibri" panose="020F0502020204030204"/>
                <a:ea typeface="+mn-ea"/>
                <a:cs typeface="+mn-cs"/>
              </a:rPr>
              <a:t>The process for developing the </a:t>
            </a:r>
            <a:r>
              <a:rPr kumimoji="0" lang="en-US"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rPr>
              <a:t>Full Application content is being </a:t>
            </a:r>
            <a:r>
              <a:rPr kumimoji="0" lang="en-US" sz="1800" b="0" i="0" u="none" strike="noStrike" kern="1200" cap="none" spc="0" normalizeH="0" baseline="0" noProof="0">
                <a:ln>
                  <a:noFill/>
                </a:ln>
                <a:solidFill>
                  <a:srgbClr val="2E678F"/>
                </a:solidFill>
                <a:effectLst/>
                <a:uLnTx/>
                <a:uFillTx/>
                <a:latin typeface="Calibri" panose="020F0502020204030204" pitchFamily="34" charset="0"/>
                <a:ea typeface="Franklin Gothic Book" panose="020B0503020102020204" pitchFamily="34" charset="0"/>
                <a:cs typeface="+mn-cs"/>
              </a:rPr>
              <a:t>guided by the Elgin OHT Steering Committee.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rPr>
              <a:t>Content for the Full Application is being developed by </a:t>
            </a:r>
            <a:r>
              <a:rPr kumimoji="0" lang="en-US" sz="1800" b="0" i="0" u="none" strike="noStrike" kern="1200" cap="none" spc="0" normalizeH="0" baseline="0" noProof="0">
                <a:ln>
                  <a:noFill/>
                </a:ln>
                <a:solidFill>
                  <a:srgbClr val="4682B4"/>
                </a:solidFill>
                <a:effectLst/>
                <a:uLnTx/>
                <a:uFillTx/>
                <a:latin typeface="Calibri" panose="020F0502020204030204" pitchFamily="34" charset="0"/>
                <a:ea typeface="Franklin Gothic Book" panose="020B0503020102020204" pitchFamily="34" charset="0"/>
                <a:cs typeface="+mn-cs"/>
              </a:rPr>
              <a:t>several Sub-Committees focused on key questions </a:t>
            </a:r>
            <a:r>
              <a:rPr kumimoji="0" lang="en-US"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rPr>
              <a:t>to be addressed in the application (i.e., governance, digital health, population health, home and community care, quality and performance).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rPr>
              <a:t>The process is </a:t>
            </a:r>
            <a:r>
              <a:rPr kumimoji="0" lang="en-US" sz="1800" b="0" i="0" u="none" strike="noStrike" kern="1200" cap="none" spc="0" normalizeH="0" baseline="0" noProof="0">
                <a:ln>
                  <a:noFill/>
                </a:ln>
                <a:solidFill>
                  <a:srgbClr val="315A7D"/>
                </a:solidFill>
                <a:effectLst/>
                <a:uLnTx/>
                <a:uFillTx/>
                <a:latin typeface="Calibri" panose="020F0502020204030204" pitchFamily="34" charset="0"/>
                <a:ea typeface="Franklin Gothic Book" panose="020B0503020102020204" pitchFamily="34" charset="0"/>
                <a:cs typeface="+mn-cs"/>
              </a:rPr>
              <a:t>supported by the Coordinating Council</a:t>
            </a:r>
            <a:r>
              <a:rPr kumimoji="0" lang="en-US"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rPr>
              <a:t>, a smaller group of Steering Committee representatives responsible for planning and coordination of activities.</a:t>
            </a:r>
            <a:endParaRPr kumimoji="0" lang="en-CA" sz="1800" b="0" i="0" u="none" strike="noStrike" kern="1200" cap="none" spc="0" normalizeH="0" baseline="0" noProof="0">
              <a:ln>
                <a:noFill/>
              </a:ln>
              <a:solidFill>
                <a:srgbClr val="5F5F5F"/>
              </a:solidFill>
              <a:effectLst/>
              <a:uLnTx/>
              <a:uFillTx/>
              <a:latin typeface="Calibri" panose="020F0502020204030204" pitchFamily="34" charset="0"/>
              <a:ea typeface="Franklin Gothic Book" panose="020B05030201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rgbClr val="5F5F5F"/>
                </a:solidFill>
                <a:effectLst/>
                <a:uLnTx/>
                <a:uFillTx/>
                <a:latin typeface="Calibri" panose="020F0502020204030204"/>
                <a:ea typeface="+mn-ea"/>
                <a:cs typeface="+mn-cs"/>
              </a:rPr>
              <a:t> </a:t>
            </a:r>
          </a:p>
        </p:txBody>
      </p:sp>
      <p:grpSp>
        <p:nvGrpSpPr>
          <p:cNvPr id="2" name="Group 1">
            <a:extLst>
              <a:ext uri="{FF2B5EF4-FFF2-40B4-BE49-F238E27FC236}">
                <a16:creationId xmlns="" xmlns:a16="http://schemas.microsoft.com/office/drawing/2014/main" id="{45A3422F-71AC-4157-9530-99ADA0243D6A}"/>
              </a:ext>
            </a:extLst>
          </p:cNvPr>
          <p:cNvGrpSpPr/>
          <p:nvPr/>
        </p:nvGrpSpPr>
        <p:grpSpPr>
          <a:xfrm>
            <a:off x="6938010" y="1626612"/>
            <a:ext cx="4519543" cy="3774527"/>
            <a:chOff x="7248547" y="1626612"/>
            <a:chExt cx="4209007" cy="3774527"/>
          </a:xfrm>
        </p:grpSpPr>
        <p:grpSp>
          <p:nvGrpSpPr>
            <p:cNvPr id="23" name="Group 22">
              <a:extLst>
                <a:ext uri="{FF2B5EF4-FFF2-40B4-BE49-F238E27FC236}">
                  <a16:creationId xmlns="" xmlns:a16="http://schemas.microsoft.com/office/drawing/2014/main" id="{1F01F8AE-806B-4FD6-AD2C-A1C3D70E9742}"/>
                </a:ext>
              </a:extLst>
            </p:cNvPr>
            <p:cNvGrpSpPr/>
            <p:nvPr/>
          </p:nvGrpSpPr>
          <p:grpSpPr>
            <a:xfrm>
              <a:off x="7292341" y="2778147"/>
              <a:ext cx="2118260" cy="935294"/>
              <a:chOff x="5137780" y="1261590"/>
              <a:chExt cx="2720417" cy="1052303"/>
            </a:xfrm>
          </p:grpSpPr>
          <p:sp>
            <p:nvSpPr>
              <p:cNvPr id="24" name="Rectangle 23">
                <a:extLst>
                  <a:ext uri="{FF2B5EF4-FFF2-40B4-BE49-F238E27FC236}">
                    <a16:creationId xmlns="" xmlns:a16="http://schemas.microsoft.com/office/drawing/2014/main" id="{99C8FA33-DE2F-4E6B-9A44-FBEAC97AC5A4}"/>
                  </a:ext>
                </a:extLst>
              </p:cNvPr>
              <p:cNvSpPr/>
              <p:nvPr/>
            </p:nvSpPr>
            <p:spPr>
              <a:xfrm>
                <a:off x="5137780" y="1426509"/>
                <a:ext cx="2486417" cy="887384"/>
              </a:xfrm>
              <a:prstGeom prst="rect">
                <a:avLst/>
              </a:prstGeom>
              <a:solidFill>
                <a:schemeClr val="accent3"/>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CA" sz="1500" b="0" i="0" u="none" strike="noStrike" kern="1200" cap="none" spc="0" normalizeH="0" baseline="0" noProof="0">
                    <a:ln>
                      <a:noFill/>
                    </a:ln>
                    <a:solidFill>
                      <a:prstClr val="white"/>
                    </a:solidFill>
                    <a:effectLst/>
                    <a:uLnTx/>
                    <a:uFillTx/>
                    <a:latin typeface="Calibri" panose="020F0502020204030204"/>
                    <a:ea typeface="+mn-ea"/>
                    <a:cs typeface="+mn-cs"/>
                  </a:rPr>
                  <a:t>Sub-Committee Meetings </a:t>
                </a:r>
              </a:p>
            </p:txBody>
          </p:sp>
          <p:grpSp>
            <p:nvGrpSpPr>
              <p:cNvPr id="25" name="Group 24">
                <a:extLst>
                  <a:ext uri="{FF2B5EF4-FFF2-40B4-BE49-F238E27FC236}">
                    <a16:creationId xmlns="" xmlns:a16="http://schemas.microsoft.com/office/drawing/2014/main" id="{65414DB8-F867-4EA0-B4AD-8864D71E8C6E}"/>
                  </a:ext>
                </a:extLst>
              </p:cNvPr>
              <p:cNvGrpSpPr/>
              <p:nvPr/>
            </p:nvGrpSpPr>
            <p:grpSpPr>
              <a:xfrm>
                <a:off x="7390197" y="1261590"/>
                <a:ext cx="468000" cy="468000"/>
                <a:chOff x="5374556" y="1395754"/>
                <a:chExt cx="583809" cy="619569"/>
              </a:xfrm>
            </p:grpSpPr>
            <p:sp>
              <p:nvSpPr>
                <p:cNvPr id="27" name="Oval 26">
                  <a:extLst>
                    <a:ext uri="{FF2B5EF4-FFF2-40B4-BE49-F238E27FC236}">
                      <a16:creationId xmlns="" xmlns:a16="http://schemas.microsoft.com/office/drawing/2014/main" id="{3CEF6A53-3856-4B09-8B21-F9C6A572A0FC}"/>
                    </a:ext>
                  </a:extLst>
                </p:cNvPr>
                <p:cNvSpPr/>
                <p:nvPr/>
              </p:nvSpPr>
              <p:spPr>
                <a:xfrm>
                  <a:off x="5374556" y="1395754"/>
                  <a:ext cx="583809" cy="619569"/>
                </a:xfrm>
                <a:prstGeom prst="ellipse">
                  <a:avLst/>
                </a:prstGeom>
                <a:ln>
                  <a:solidFill>
                    <a:srgbClr val="4682B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en-CA" sz="1500" b="0" i="0" u="none" strike="noStrike" kern="1200" cap="none" spc="0" normalizeH="0" baseline="0" noProof="0">
                    <a:ln>
                      <a:noFill/>
                    </a:ln>
                    <a:solidFill>
                      <a:srgbClr val="5F5F5F"/>
                    </a:solidFill>
                    <a:effectLst/>
                    <a:uLnTx/>
                    <a:uFillTx/>
                    <a:latin typeface="Calibri" panose="020F0502020204030204"/>
                    <a:ea typeface="+mn-ea"/>
                    <a:cs typeface="+mn-cs"/>
                  </a:endParaRPr>
                </a:p>
              </p:txBody>
            </p:sp>
            <p:pic>
              <p:nvPicPr>
                <p:cNvPr id="28" name="Graphic 27">
                  <a:extLst>
                    <a:ext uri="{FF2B5EF4-FFF2-40B4-BE49-F238E27FC236}">
                      <a16:creationId xmlns="" xmlns:a16="http://schemas.microsoft.com/office/drawing/2014/main" id="{9909C00E-0A3E-4C4A-9D17-9BCD4AD62D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57103" y="1475498"/>
                  <a:ext cx="432566" cy="432566"/>
                </a:xfrm>
                <a:prstGeom prst="rect">
                  <a:avLst/>
                </a:prstGeom>
              </p:spPr>
            </p:pic>
          </p:grpSp>
        </p:grpSp>
        <p:grpSp>
          <p:nvGrpSpPr>
            <p:cNvPr id="29" name="Group 28">
              <a:extLst>
                <a:ext uri="{FF2B5EF4-FFF2-40B4-BE49-F238E27FC236}">
                  <a16:creationId xmlns="" xmlns:a16="http://schemas.microsoft.com/office/drawing/2014/main" id="{FAD33206-AD1B-4CB7-AEBF-166589683E99}"/>
                </a:ext>
              </a:extLst>
            </p:cNvPr>
            <p:cNvGrpSpPr/>
            <p:nvPr/>
          </p:nvGrpSpPr>
          <p:grpSpPr>
            <a:xfrm>
              <a:off x="7293257" y="1626612"/>
              <a:ext cx="2107251" cy="965142"/>
              <a:chOff x="3287804" y="1228009"/>
              <a:chExt cx="2706278" cy="1085884"/>
            </a:xfrm>
          </p:grpSpPr>
          <p:sp>
            <p:nvSpPr>
              <p:cNvPr id="30" name="Rectangle 29">
                <a:extLst>
                  <a:ext uri="{FF2B5EF4-FFF2-40B4-BE49-F238E27FC236}">
                    <a16:creationId xmlns="" xmlns:a16="http://schemas.microsoft.com/office/drawing/2014/main" id="{8B743419-D283-40CB-8006-6CE038354A8C}"/>
                  </a:ext>
                </a:extLst>
              </p:cNvPr>
              <p:cNvSpPr/>
              <p:nvPr/>
            </p:nvSpPr>
            <p:spPr>
              <a:xfrm>
                <a:off x="3287804" y="1426509"/>
                <a:ext cx="2486418" cy="887384"/>
              </a:xfrm>
              <a:prstGeom prst="rect">
                <a:avLst/>
              </a:prstGeom>
              <a:solidFill>
                <a:schemeClr val="accent2"/>
              </a:solid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CA" sz="1500" b="0" i="0" u="none" strike="noStrike" kern="1200" cap="none" spc="0" normalizeH="0" baseline="0" noProof="0">
                    <a:ln>
                      <a:noFill/>
                    </a:ln>
                    <a:solidFill>
                      <a:prstClr val="white"/>
                    </a:solidFill>
                    <a:effectLst/>
                    <a:uLnTx/>
                    <a:uFillTx/>
                    <a:latin typeface="Calibri" panose="020F0502020204030204"/>
                    <a:ea typeface="+mn-ea"/>
                    <a:cs typeface="+mn-cs"/>
                  </a:rPr>
                  <a:t>Steering Committee Meetings </a:t>
                </a:r>
              </a:p>
            </p:txBody>
          </p:sp>
          <p:grpSp>
            <p:nvGrpSpPr>
              <p:cNvPr id="31" name="Group 30">
                <a:extLst>
                  <a:ext uri="{FF2B5EF4-FFF2-40B4-BE49-F238E27FC236}">
                    <a16:creationId xmlns="" xmlns:a16="http://schemas.microsoft.com/office/drawing/2014/main" id="{DF77FC79-799D-4627-A6E5-076A196642B7}"/>
                  </a:ext>
                </a:extLst>
              </p:cNvPr>
              <p:cNvGrpSpPr/>
              <p:nvPr/>
            </p:nvGrpSpPr>
            <p:grpSpPr>
              <a:xfrm>
                <a:off x="5430701" y="1228009"/>
                <a:ext cx="563381" cy="563381"/>
                <a:chOff x="6118440" y="922553"/>
                <a:chExt cx="563381" cy="563381"/>
              </a:xfrm>
            </p:grpSpPr>
            <p:sp>
              <p:nvSpPr>
                <p:cNvPr id="32" name="Oval 31">
                  <a:extLst>
                    <a:ext uri="{FF2B5EF4-FFF2-40B4-BE49-F238E27FC236}">
                      <a16:creationId xmlns="" xmlns:a16="http://schemas.microsoft.com/office/drawing/2014/main" id="{F1BA86D2-9151-45F6-8BF2-7746D290DF5E}"/>
                    </a:ext>
                  </a:extLst>
                </p:cNvPr>
                <p:cNvSpPr/>
                <p:nvPr/>
              </p:nvSpPr>
              <p:spPr>
                <a:xfrm>
                  <a:off x="6183780" y="975854"/>
                  <a:ext cx="468000" cy="468000"/>
                </a:xfrm>
                <a:prstGeom prst="ellipse">
                  <a:avLst/>
                </a:prstGeom>
                <a:ln>
                  <a:solidFill>
                    <a:srgbClr val="2E67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en-CA" sz="1500" b="0" i="0" u="none" strike="noStrike" kern="1200" cap="none" spc="0" normalizeH="0" baseline="0" noProof="0">
                    <a:ln>
                      <a:noFill/>
                    </a:ln>
                    <a:solidFill>
                      <a:srgbClr val="5F5F5F"/>
                    </a:solidFill>
                    <a:effectLst/>
                    <a:uLnTx/>
                    <a:uFillTx/>
                    <a:latin typeface="Calibri" panose="020F0502020204030204"/>
                    <a:ea typeface="+mn-ea"/>
                    <a:cs typeface="+mn-cs"/>
                  </a:endParaRPr>
                </a:p>
              </p:txBody>
            </p:sp>
            <p:pic>
              <p:nvPicPr>
                <p:cNvPr id="33" name="Graphic 32">
                  <a:extLst>
                    <a:ext uri="{FF2B5EF4-FFF2-40B4-BE49-F238E27FC236}">
                      <a16:creationId xmlns="" xmlns:a16="http://schemas.microsoft.com/office/drawing/2014/main" id="{AD263765-34C5-41CC-8FCC-2EDBC9625B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118440" y="922553"/>
                  <a:ext cx="563381" cy="563381"/>
                </a:xfrm>
                <a:prstGeom prst="rect">
                  <a:avLst/>
                </a:prstGeom>
              </p:spPr>
            </p:pic>
          </p:grpSp>
        </p:grpSp>
        <p:grpSp>
          <p:nvGrpSpPr>
            <p:cNvPr id="34" name="Group 33">
              <a:extLst>
                <a:ext uri="{FF2B5EF4-FFF2-40B4-BE49-F238E27FC236}">
                  <a16:creationId xmlns="" xmlns:a16="http://schemas.microsoft.com/office/drawing/2014/main" id="{C19BFD1D-E232-4EED-BAEB-32D74F95826A}"/>
                </a:ext>
              </a:extLst>
            </p:cNvPr>
            <p:cNvGrpSpPr/>
            <p:nvPr/>
          </p:nvGrpSpPr>
          <p:grpSpPr>
            <a:xfrm>
              <a:off x="9436442" y="2775551"/>
              <a:ext cx="2021112" cy="932450"/>
              <a:chOff x="9311029" y="1344918"/>
              <a:chExt cx="2595653" cy="1049103"/>
            </a:xfrm>
          </p:grpSpPr>
          <p:sp>
            <p:nvSpPr>
              <p:cNvPr id="35" name="Rectangle 34">
                <a:extLst>
                  <a:ext uri="{FF2B5EF4-FFF2-40B4-BE49-F238E27FC236}">
                    <a16:creationId xmlns="" xmlns:a16="http://schemas.microsoft.com/office/drawing/2014/main" id="{22C4BBBA-54DC-4992-B7A2-E5CDFEC64DE8}"/>
                  </a:ext>
                </a:extLst>
              </p:cNvPr>
              <p:cNvSpPr/>
              <p:nvPr/>
            </p:nvSpPr>
            <p:spPr>
              <a:xfrm>
                <a:off x="9311029" y="1506636"/>
                <a:ext cx="2486417" cy="887385"/>
              </a:xfrm>
              <a:prstGeom prst="rect">
                <a:avLst/>
              </a:prstGeom>
              <a:solidFill>
                <a:schemeClr val="accent4"/>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CA" sz="1500" b="0" i="0" u="none" strike="noStrike" kern="1200" cap="none" spc="0" normalizeH="0" baseline="0" noProof="0">
                    <a:ln>
                      <a:noFill/>
                    </a:ln>
                    <a:solidFill>
                      <a:prstClr val="white"/>
                    </a:solidFill>
                    <a:effectLst/>
                    <a:uLnTx/>
                    <a:uFillTx/>
                    <a:latin typeface="Calibri" panose="020F0502020204030204"/>
                    <a:ea typeface="+mn-ea"/>
                    <a:cs typeface="+mn-cs"/>
                  </a:rPr>
                  <a:t>Stakeholder Engagement </a:t>
                </a:r>
              </a:p>
            </p:txBody>
          </p:sp>
          <p:grpSp>
            <p:nvGrpSpPr>
              <p:cNvPr id="36" name="Group 35">
                <a:extLst>
                  <a:ext uri="{FF2B5EF4-FFF2-40B4-BE49-F238E27FC236}">
                    <a16:creationId xmlns="" xmlns:a16="http://schemas.microsoft.com/office/drawing/2014/main" id="{1EBE94AA-0961-49F1-A7CA-7F1477351BD2}"/>
                  </a:ext>
                </a:extLst>
              </p:cNvPr>
              <p:cNvGrpSpPr/>
              <p:nvPr/>
            </p:nvGrpSpPr>
            <p:grpSpPr>
              <a:xfrm>
                <a:off x="11438682" y="1344918"/>
                <a:ext cx="468000" cy="468000"/>
                <a:chOff x="8603871" y="1310996"/>
                <a:chExt cx="436035" cy="440862"/>
              </a:xfrm>
            </p:grpSpPr>
            <p:sp>
              <p:nvSpPr>
                <p:cNvPr id="37" name="Oval 36">
                  <a:extLst>
                    <a:ext uri="{FF2B5EF4-FFF2-40B4-BE49-F238E27FC236}">
                      <a16:creationId xmlns="" xmlns:a16="http://schemas.microsoft.com/office/drawing/2014/main" id="{019E6FE8-959B-4B14-8314-780BEDAAFC04}"/>
                    </a:ext>
                  </a:extLst>
                </p:cNvPr>
                <p:cNvSpPr/>
                <p:nvPr/>
              </p:nvSpPr>
              <p:spPr>
                <a:xfrm>
                  <a:off x="8603871" y="1310996"/>
                  <a:ext cx="436035" cy="440862"/>
                </a:xfrm>
                <a:prstGeom prst="ellipse">
                  <a:avLst/>
                </a:prstGeom>
                <a:ln>
                  <a:solidFill>
                    <a:srgbClr val="7BA7C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en-CA" sz="1500" b="0" i="0" u="none" strike="noStrike" kern="1200" cap="none" spc="0" normalizeH="0" baseline="0" noProof="0">
                    <a:ln>
                      <a:noFill/>
                    </a:ln>
                    <a:solidFill>
                      <a:srgbClr val="5F5F5F"/>
                    </a:solidFill>
                    <a:effectLst/>
                    <a:uLnTx/>
                    <a:uFillTx/>
                    <a:latin typeface="Calibri" panose="020F0502020204030204"/>
                    <a:ea typeface="+mn-ea"/>
                    <a:cs typeface="+mn-cs"/>
                  </a:endParaRPr>
                </a:p>
              </p:txBody>
            </p:sp>
            <p:pic>
              <p:nvPicPr>
                <p:cNvPr id="38" name="Graphic 37">
                  <a:extLst>
                    <a:ext uri="{FF2B5EF4-FFF2-40B4-BE49-F238E27FC236}">
                      <a16:creationId xmlns="" xmlns:a16="http://schemas.microsoft.com/office/drawing/2014/main" id="{79F42CBE-5BA6-4F4C-8E20-3143CB2C9D0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648804" y="1345187"/>
                  <a:ext cx="352313" cy="395680"/>
                </a:xfrm>
                <a:prstGeom prst="rect">
                  <a:avLst/>
                </a:prstGeom>
              </p:spPr>
            </p:pic>
          </p:grpSp>
        </p:grpSp>
        <p:grpSp>
          <p:nvGrpSpPr>
            <p:cNvPr id="39" name="Group 38">
              <a:extLst>
                <a:ext uri="{FF2B5EF4-FFF2-40B4-BE49-F238E27FC236}">
                  <a16:creationId xmlns="" xmlns:a16="http://schemas.microsoft.com/office/drawing/2014/main" id="{5ACDFB2D-A4F8-48FF-A73F-AB022F428D4B}"/>
                </a:ext>
              </a:extLst>
            </p:cNvPr>
            <p:cNvGrpSpPr/>
            <p:nvPr/>
          </p:nvGrpSpPr>
          <p:grpSpPr>
            <a:xfrm>
              <a:off x="9437188" y="1637165"/>
              <a:ext cx="2012160" cy="954589"/>
              <a:chOff x="534839" y="1253572"/>
              <a:chExt cx="2584157" cy="1074012"/>
            </a:xfrm>
          </p:grpSpPr>
          <p:sp>
            <p:nvSpPr>
              <p:cNvPr id="40" name="Rectangle 39">
                <a:extLst>
                  <a:ext uri="{FF2B5EF4-FFF2-40B4-BE49-F238E27FC236}">
                    <a16:creationId xmlns="" xmlns:a16="http://schemas.microsoft.com/office/drawing/2014/main" id="{292925F3-34E5-4948-A196-1B159927A47F}"/>
                  </a:ext>
                </a:extLst>
              </p:cNvPr>
              <p:cNvSpPr/>
              <p:nvPr/>
            </p:nvSpPr>
            <p:spPr>
              <a:xfrm>
                <a:off x="534839" y="1440200"/>
                <a:ext cx="2486418" cy="887384"/>
              </a:xfrm>
              <a:prstGeom prst="rect">
                <a:avLst/>
              </a:prstGeom>
              <a:solidFill>
                <a:schemeClr val="accent1"/>
              </a:solid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CA" sz="1500" b="0" i="0" u="none" strike="noStrike" kern="1200" cap="none" spc="0" normalizeH="0" baseline="0" noProof="0">
                    <a:ln>
                      <a:noFill/>
                    </a:ln>
                    <a:solidFill>
                      <a:prstClr val="white"/>
                    </a:solidFill>
                    <a:effectLst/>
                    <a:uLnTx/>
                    <a:uFillTx/>
                    <a:latin typeface="Calibri" panose="020F0502020204030204"/>
                    <a:ea typeface="+mn-ea"/>
                    <a:cs typeface="+mn-cs"/>
                  </a:rPr>
                  <a:t>Coordinating Council</a:t>
                </a:r>
              </a:p>
            </p:txBody>
          </p:sp>
          <p:grpSp>
            <p:nvGrpSpPr>
              <p:cNvPr id="41" name="Group 40">
                <a:extLst>
                  <a:ext uri="{FF2B5EF4-FFF2-40B4-BE49-F238E27FC236}">
                    <a16:creationId xmlns="" xmlns:a16="http://schemas.microsoft.com/office/drawing/2014/main" id="{3C402E8F-A463-4E26-B540-0E313BB27EE2}"/>
                  </a:ext>
                </a:extLst>
              </p:cNvPr>
              <p:cNvGrpSpPr/>
              <p:nvPr/>
            </p:nvGrpSpPr>
            <p:grpSpPr>
              <a:xfrm>
                <a:off x="2650996" y="1253572"/>
                <a:ext cx="468000" cy="468000"/>
                <a:chOff x="1749279" y="1299329"/>
                <a:chExt cx="436035" cy="440862"/>
              </a:xfrm>
            </p:grpSpPr>
            <p:sp>
              <p:nvSpPr>
                <p:cNvPr id="42" name="Oval 41">
                  <a:extLst>
                    <a:ext uri="{FF2B5EF4-FFF2-40B4-BE49-F238E27FC236}">
                      <a16:creationId xmlns="" xmlns:a16="http://schemas.microsoft.com/office/drawing/2014/main" id="{29DD8427-7ABF-4844-8226-51F8E2C2A809}"/>
                    </a:ext>
                  </a:extLst>
                </p:cNvPr>
                <p:cNvSpPr/>
                <p:nvPr/>
              </p:nvSpPr>
              <p:spPr>
                <a:xfrm>
                  <a:off x="1749279" y="1299329"/>
                  <a:ext cx="436035" cy="440862"/>
                </a:xfrm>
                <a:prstGeom prst="ellipse">
                  <a:avLst/>
                </a:prstGeom>
                <a:ln>
                  <a:solidFill>
                    <a:srgbClr val="315A7D"/>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en-CA" sz="1500" b="0" i="0" u="none" strike="noStrike" kern="1200" cap="none" spc="0" normalizeH="0" baseline="0" noProof="0">
                    <a:ln>
                      <a:noFill/>
                    </a:ln>
                    <a:solidFill>
                      <a:srgbClr val="5F5F5F"/>
                    </a:solidFill>
                    <a:effectLst/>
                    <a:uLnTx/>
                    <a:uFillTx/>
                    <a:latin typeface="Calibri" panose="020F0502020204030204"/>
                    <a:ea typeface="+mn-ea"/>
                    <a:cs typeface="+mn-cs"/>
                  </a:endParaRPr>
                </a:p>
              </p:txBody>
            </p:sp>
            <p:pic>
              <p:nvPicPr>
                <p:cNvPr id="43" name="Graphic 42">
                  <a:extLst>
                    <a:ext uri="{FF2B5EF4-FFF2-40B4-BE49-F238E27FC236}">
                      <a16:creationId xmlns="" xmlns:a16="http://schemas.microsoft.com/office/drawing/2014/main" id="{A6771104-C862-4B58-B003-449A8220FD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767639" y="1345266"/>
                  <a:ext cx="364095" cy="364095"/>
                </a:xfrm>
                <a:prstGeom prst="rect">
                  <a:avLst/>
                </a:prstGeom>
              </p:spPr>
            </p:pic>
          </p:grpSp>
        </p:grpSp>
        <p:sp>
          <p:nvSpPr>
            <p:cNvPr id="10" name="TextBox 9">
              <a:extLst>
                <a:ext uri="{FF2B5EF4-FFF2-40B4-BE49-F238E27FC236}">
                  <a16:creationId xmlns="" xmlns:a16="http://schemas.microsoft.com/office/drawing/2014/main" id="{3EFB79BC-F361-487D-B148-6E28FAC55AD9}"/>
                </a:ext>
              </a:extLst>
            </p:cNvPr>
            <p:cNvSpPr txBox="1"/>
            <p:nvPr/>
          </p:nvSpPr>
          <p:spPr>
            <a:xfrm>
              <a:off x="7248547" y="3800701"/>
              <a:ext cx="2071097" cy="160043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4682B4"/>
                  </a:solidFill>
                  <a:effectLst/>
                  <a:uLnTx/>
                  <a:uFillTx/>
                  <a:latin typeface="Calibri" panose="020F0502020204030204"/>
                  <a:ea typeface="+mn-ea"/>
                  <a:cs typeface="+mn-cs"/>
                </a:rPr>
                <a:t>Governance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4682B4"/>
                  </a:solidFill>
                  <a:effectLst/>
                  <a:uLnTx/>
                  <a:uFillTx/>
                  <a:latin typeface="Calibri" panose="020F0502020204030204"/>
                  <a:ea typeface="+mn-ea"/>
                  <a:cs typeface="+mn-cs"/>
                </a:rPr>
                <a:t>Digital Health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4682B4"/>
                  </a:solidFill>
                  <a:effectLst/>
                  <a:uLnTx/>
                  <a:uFillTx/>
                  <a:latin typeface="Calibri" panose="020F0502020204030204"/>
                  <a:ea typeface="+mn-ea"/>
                  <a:cs typeface="+mn-cs"/>
                </a:rPr>
                <a:t>Population Health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4682B4"/>
                  </a:solidFill>
                  <a:effectLst/>
                  <a:uLnTx/>
                  <a:uFillTx/>
                  <a:latin typeface="Calibri" panose="020F0502020204030204"/>
                  <a:ea typeface="+mn-ea"/>
                  <a:cs typeface="+mn-cs"/>
                </a:rPr>
                <a:t>Home and Community Care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4682B4"/>
                  </a:solidFill>
                  <a:effectLst/>
                  <a:uLnTx/>
                  <a:uFillTx/>
                  <a:latin typeface="Calibri" panose="020F0502020204030204"/>
                  <a:ea typeface="+mn-ea"/>
                  <a:cs typeface="+mn-cs"/>
                </a:rPr>
                <a:t>Quality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4682B4"/>
                  </a:solidFill>
                  <a:effectLst/>
                  <a:uLnTx/>
                  <a:uFillTx/>
                  <a:latin typeface="Calibri" panose="020F0502020204030204"/>
                  <a:ea typeface="+mn-ea"/>
                  <a:cs typeface="+mn-cs"/>
                </a:rPr>
                <a:t>Performance </a:t>
              </a:r>
            </a:p>
          </p:txBody>
        </p:sp>
      </p:grpSp>
    </p:spTree>
    <p:extLst>
      <p:ext uri="{BB962C8B-B14F-4D97-AF65-F5344CB8AC3E}">
        <p14:creationId xmlns:p14="http://schemas.microsoft.com/office/powerpoint/2010/main" val="2126399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100228-9C71-4CF0-900B-4210A574F445}"/>
              </a:ext>
            </a:extLst>
          </p:cNvPr>
          <p:cNvSpPr>
            <a:spLocks noGrp="1"/>
          </p:cNvSpPr>
          <p:nvPr>
            <p:ph type="title"/>
          </p:nvPr>
        </p:nvSpPr>
        <p:spPr/>
        <p:txBody>
          <a:bodyPr/>
          <a:lstStyle/>
          <a:p>
            <a:r>
              <a:rPr lang="en-CA"/>
              <a:t>Revised Full Application Overview</a:t>
            </a:r>
          </a:p>
        </p:txBody>
      </p:sp>
      <p:sp>
        <p:nvSpPr>
          <p:cNvPr id="3" name="TextBox 2">
            <a:extLst>
              <a:ext uri="{FF2B5EF4-FFF2-40B4-BE49-F238E27FC236}">
                <a16:creationId xmlns="" xmlns:a16="http://schemas.microsoft.com/office/drawing/2014/main" id="{AF8DBED7-C210-4316-94BC-15B19FF6217B}"/>
              </a:ext>
            </a:extLst>
          </p:cNvPr>
          <p:cNvSpPr txBox="1"/>
          <p:nvPr/>
        </p:nvSpPr>
        <p:spPr>
          <a:xfrm>
            <a:off x="1091821" y="1091821"/>
            <a:ext cx="9844402" cy="369332"/>
          </a:xfrm>
          <a:prstGeom prst="rect">
            <a:avLst/>
          </a:prstGeom>
          <a:noFill/>
        </p:spPr>
        <p:txBody>
          <a:bodyPr wrap="square" rtlCol="0">
            <a:spAutoFit/>
          </a:bodyPr>
          <a:lstStyle/>
          <a:p>
            <a:r>
              <a:rPr lang="en-CA" i="1"/>
              <a:t>The revised Full OHT Application consists of 6 sections:</a:t>
            </a:r>
          </a:p>
        </p:txBody>
      </p:sp>
      <p:sp>
        <p:nvSpPr>
          <p:cNvPr id="6" name="TextBox 5">
            <a:extLst>
              <a:ext uri="{FF2B5EF4-FFF2-40B4-BE49-F238E27FC236}">
                <a16:creationId xmlns="" xmlns:a16="http://schemas.microsoft.com/office/drawing/2014/main" id="{3ED368E5-8E91-4266-9E53-8E29E2B8B85D}"/>
              </a:ext>
            </a:extLst>
          </p:cNvPr>
          <p:cNvSpPr txBox="1"/>
          <p:nvPr/>
        </p:nvSpPr>
        <p:spPr>
          <a:xfrm>
            <a:off x="2447816" y="2109717"/>
            <a:ext cx="3211956" cy="369332"/>
          </a:xfrm>
          <a:prstGeom prst="rect">
            <a:avLst/>
          </a:prstGeom>
          <a:noFill/>
        </p:spPr>
        <p:txBody>
          <a:bodyPr wrap="square" rtlCol="0">
            <a:spAutoFit/>
          </a:bodyPr>
          <a:lstStyle/>
          <a:p>
            <a:r>
              <a:rPr lang="en-CA"/>
              <a:t>About your population</a:t>
            </a:r>
          </a:p>
        </p:txBody>
      </p:sp>
      <p:sp>
        <p:nvSpPr>
          <p:cNvPr id="8" name="TextBox 7">
            <a:extLst>
              <a:ext uri="{FF2B5EF4-FFF2-40B4-BE49-F238E27FC236}">
                <a16:creationId xmlns="" xmlns:a16="http://schemas.microsoft.com/office/drawing/2014/main" id="{57C06719-C61D-4BFD-B592-92B04CA3E5D5}"/>
              </a:ext>
            </a:extLst>
          </p:cNvPr>
          <p:cNvSpPr txBox="1"/>
          <p:nvPr/>
        </p:nvSpPr>
        <p:spPr>
          <a:xfrm>
            <a:off x="2447817" y="3046106"/>
            <a:ext cx="3211956" cy="369332"/>
          </a:xfrm>
          <a:prstGeom prst="rect">
            <a:avLst/>
          </a:prstGeom>
          <a:noFill/>
        </p:spPr>
        <p:txBody>
          <a:bodyPr wrap="square" rtlCol="0">
            <a:spAutoFit/>
          </a:bodyPr>
          <a:lstStyle/>
          <a:p>
            <a:r>
              <a:rPr lang="en-CA"/>
              <a:t>About your team</a:t>
            </a:r>
          </a:p>
        </p:txBody>
      </p:sp>
      <p:sp>
        <p:nvSpPr>
          <p:cNvPr id="10" name="TextBox 9">
            <a:extLst>
              <a:ext uri="{FF2B5EF4-FFF2-40B4-BE49-F238E27FC236}">
                <a16:creationId xmlns="" xmlns:a16="http://schemas.microsoft.com/office/drawing/2014/main" id="{A3C81028-EF59-4A28-B8E5-7633F1D86AD8}"/>
              </a:ext>
            </a:extLst>
          </p:cNvPr>
          <p:cNvSpPr txBox="1"/>
          <p:nvPr/>
        </p:nvSpPr>
        <p:spPr>
          <a:xfrm>
            <a:off x="2429064" y="4055115"/>
            <a:ext cx="3211956" cy="646331"/>
          </a:xfrm>
          <a:prstGeom prst="rect">
            <a:avLst/>
          </a:prstGeom>
          <a:noFill/>
        </p:spPr>
        <p:txBody>
          <a:bodyPr wrap="square" rtlCol="0">
            <a:spAutoFit/>
          </a:bodyPr>
          <a:lstStyle/>
          <a:p>
            <a:r>
              <a:rPr lang="en-CA"/>
              <a:t>Leveraging lessons learned from COVID-19</a:t>
            </a:r>
          </a:p>
        </p:txBody>
      </p:sp>
      <p:sp>
        <p:nvSpPr>
          <p:cNvPr id="12" name="TextBox 11">
            <a:extLst>
              <a:ext uri="{FF2B5EF4-FFF2-40B4-BE49-F238E27FC236}">
                <a16:creationId xmlns="" xmlns:a16="http://schemas.microsoft.com/office/drawing/2014/main" id="{154E6EE9-76A3-46F5-82E2-F5DF49D91FD2}"/>
              </a:ext>
            </a:extLst>
          </p:cNvPr>
          <p:cNvSpPr txBox="1"/>
          <p:nvPr/>
        </p:nvSpPr>
        <p:spPr>
          <a:xfrm>
            <a:off x="6684258" y="2136286"/>
            <a:ext cx="4632492" cy="369332"/>
          </a:xfrm>
          <a:prstGeom prst="rect">
            <a:avLst/>
          </a:prstGeom>
          <a:noFill/>
        </p:spPr>
        <p:txBody>
          <a:bodyPr wrap="square" rtlCol="0">
            <a:spAutoFit/>
          </a:bodyPr>
          <a:lstStyle/>
          <a:p>
            <a:r>
              <a:rPr lang="en-CA"/>
              <a:t>How will you transform care?</a:t>
            </a:r>
          </a:p>
        </p:txBody>
      </p:sp>
      <p:sp>
        <p:nvSpPr>
          <p:cNvPr id="14" name="TextBox 13">
            <a:extLst>
              <a:ext uri="{FF2B5EF4-FFF2-40B4-BE49-F238E27FC236}">
                <a16:creationId xmlns="" xmlns:a16="http://schemas.microsoft.com/office/drawing/2014/main" id="{BA024B9B-1D82-43FE-94A4-BD7CBA635A53}"/>
              </a:ext>
            </a:extLst>
          </p:cNvPr>
          <p:cNvSpPr txBox="1"/>
          <p:nvPr/>
        </p:nvSpPr>
        <p:spPr>
          <a:xfrm>
            <a:off x="6684258" y="3072675"/>
            <a:ext cx="4632492" cy="369332"/>
          </a:xfrm>
          <a:prstGeom prst="rect">
            <a:avLst/>
          </a:prstGeom>
          <a:noFill/>
        </p:spPr>
        <p:txBody>
          <a:bodyPr wrap="square" rtlCol="0">
            <a:spAutoFit/>
          </a:bodyPr>
          <a:lstStyle/>
          <a:p>
            <a:r>
              <a:rPr lang="en-CA"/>
              <a:t>Implementation Planning</a:t>
            </a:r>
          </a:p>
        </p:txBody>
      </p:sp>
      <p:sp>
        <p:nvSpPr>
          <p:cNvPr id="16" name="TextBox 15">
            <a:extLst>
              <a:ext uri="{FF2B5EF4-FFF2-40B4-BE49-F238E27FC236}">
                <a16:creationId xmlns="" xmlns:a16="http://schemas.microsoft.com/office/drawing/2014/main" id="{FC7B8065-2749-4D54-B43E-A184640FD96B}"/>
              </a:ext>
            </a:extLst>
          </p:cNvPr>
          <p:cNvSpPr txBox="1"/>
          <p:nvPr/>
        </p:nvSpPr>
        <p:spPr>
          <a:xfrm>
            <a:off x="6665504" y="4081684"/>
            <a:ext cx="4632492" cy="369332"/>
          </a:xfrm>
          <a:prstGeom prst="rect">
            <a:avLst/>
          </a:prstGeom>
          <a:noFill/>
        </p:spPr>
        <p:txBody>
          <a:bodyPr wrap="square" rtlCol="0">
            <a:spAutoFit/>
          </a:bodyPr>
          <a:lstStyle/>
          <a:p>
            <a:r>
              <a:rPr lang="en-CA"/>
              <a:t>Membership Approval</a:t>
            </a:r>
          </a:p>
        </p:txBody>
      </p:sp>
      <p:sp>
        <p:nvSpPr>
          <p:cNvPr id="17" name="Oval 16">
            <a:extLst>
              <a:ext uri="{FF2B5EF4-FFF2-40B4-BE49-F238E27FC236}">
                <a16:creationId xmlns="" xmlns:a16="http://schemas.microsoft.com/office/drawing/2014/main" id="{D3C22831-DE9D-4EAF-91E1-A284ED94BCA5}"/>
              </a:ext>
            </a:extLst>
          </p:cNvPr>
          <p:cNvSpPr/>
          <p:nvPr/>
        </p:nvSpPr>
        <p:spPr>
          <a:xfrm>
            <a:off x="1765358" y="2107033"/>
            <a:ext cx="457200" cy="457200"/>
          </a:xfrm>
          <a:prstGeom prst="ellipse">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 xmlns:a16="http://schemas.microsoft.com/office/drawing/2014/main" id="{CC7BC93C-01D3-4929-8000-4E1AA0A440FF}"/>
              </a:ext>
            </a:extLst>
          </p:cNvPr>
          <p:cNvSpPr/>
          <p:nvPr/>
        </p:nvSpPr>
        <p:spPr>
          <a:xfrm>
            <a:off x="1811078" y="2152753"/>
            <a:ext cx="365760" cy="365760"/>
          </a:xfrm>
          <a:prstGeom prst="ellipse">
            <a:avLst/>
          </a:prstGeom>
          <a:solidFill>
            <a:srgbClr val="F3F7F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accent4">
                    <a:lumMod val="75000"/>
                  </a:schemeClr>
                </a:solidFill>
                <a:latin typeface="+mj-lt"/>
              </a:rPr>
              <a:t>1</a:t>
            </a:r>
          </a:p>
        </p:txBody>
      </p:sp>
      <p:sp>
        <p:nvSpPr>
          <p:cNvPr id="21" name="Oval 20">
            <a:extLst>
              <a:ext uri="{FF2B5EF4-FFF2-40B4-BE49-F238E27FC236}">
                <a16:creationId xmlns="" xmlns:a16="http://schemas.microsoft.com/office/drawing/2014/main" id="{E09C3D58-605C-4427-A106-C743858135D8}"/>
              </a:ext>
            </a:extLst>
          </p:cNvPr>
          <p:cNvSpPr/>
          <p:nvPr/>
        </p:nvSpPr>
        <p:spPr>
          <a:xfrm>
            <a:off x="1765358" y="3014317"/>
            <a:ext cx="457200" cy="457200"/>
          </a:xfrm>
          <a:prstGeom prst="ellipse">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 xmlns:a16="http://schemas.microsoft.com/office/drawing/2014/main" id="{C18D6A14-7B90-4966-951A-35F22A6611F2}"/>
              </a:ext>
            </a:extLst>
          </p:cNvPr>
          <p:cNvSpPr/>
          <p:nvPr/>
        </p:nvSpPr>
        <p:spPr>
          <a:xfrm>
            <a:off x="1811078" y="3060037"/>
            <a:ext cx="365760" cy="365760"/>
          </a:xfrm>
          <a:prstGeom prst="ellipse">
            <a:avLst/>
          </a:prstGeom>
          <a:solidFill>
            <a:srgbClr val="F3F7F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accent4">
                    <a:lumMod val="75000"/>
                  </a:schemeClr>
                </a:solidFill>
                <a:latin typeface="+mj-lt"/>
              </a:rPr>
              <a:t>2</a:t>
            </a:r>
          </a:p>
        </p:txBody>
      </p:sp>
      <p:sp>
        <p:nvSpPr>
          <p:cNvPr id="29" name="Oval 28">
            <a:extLst>
              <a:ext uri="{FF2B5EF4-FFF2-40B4-BE49-F238E27FC236}">
                <a16:creationId xmlns="" xmlns:a16="http://schemas.microsoft.com/office/drawing/2014/main" id="{1C36E63C-DD24-40FB-954F-841D105FEA0B}"/>
              </a:ext>
            </a:extLst>
          </p:cNvPr>
          <p:cNvSpPr/>
          <p:nvPr/>
        </p:nvSpPr>
        <p:spPr>
          <a:xfrm>
            <a:off x="1746605" y="4012967"/>
            <a:ext cx="457200" cy="457200"/>
          </a:xfrm>
          <a:prstGeom prst="ellipse">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 xmlns:a16="http://schemas.microsoft.com/office/drawing/2014/main" id="{A58DDC53-186D-4699-99A4-88ABA9C8A672}"/>
              </a:ext>
            </a:extLst>
          </p:cNvPr>
          <p:cNvSpPr/>
          <p:nvPr/>
        </p:nvSpPr>
        <p:spPr>
          <a:xfrm>
            <a:off x="1792325" y="4058687"/>
            <a:ext cx="365760" cy="365760"/>
          </a:xfrm>
          <a:prstGeom prst="ellipse">
            <a:avLst/>
          </a:prstGeom>
          <a:solidFill>
            <a:srgbClr val="F3F7F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accent4">
                    <a:lumMod val="75000"/>
                  </a:schemeClr>
                </a:solidFill>
                <a:latin typeface="+mj-lt"/>
              </a:rPr>
              <a:t>3</a:t>
            </a:r>
          </a:p>
        </p:txBody>
      </p:sp>
      <p:sp>
        <p:nvSpPr>
          <p:cNvPr id="33" name="Oval 32">
            <a:extLst>
              <a:ext uri="{FF2B5EF4-FFF2-40B4-BE49-F238E27FC236}">
                <a16:creationId xmlns="" xmlns:a16="http://schemas.microsoft.com/office/drawing/2014/main" id="{41DE7B13-C4CD-491E-808B-255271C84410}"/>
              </a:ext>
            </a:extLst>
          </p:cNvPr>
          <p:cNvSpPr/>
          <p:nvPr/>
        </p:nvSpPr>
        <p:spPr>
          <a:xfrm>
            <a:off x="1746605" y="2109717"/>
            <a:ext cx="457200" cy="457200"/>
          </a:xfrm>
          <a:prstGeom prst="ellipse">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 xmlns:a16="http://schemas.microsoft.com/office/drawing/2014/main" id="{35C0ADCB-88D5-407C-BCA6-1F2914F0481C}"/>
              </a:ext>
            </a:extLst>
          </p:cNvPr>
          <p:cNvSpPr/>
          <p:nvPr/>
        </p:nvSpPr>
        <p:spPr>
          <a:xfrm>
            <a:off x="1792325" y="2155437"/>
            <a:ext cx="365760" cy="365760"/>
          </a:xfrm>
          <a:prstGeom prst="ellipse">
            <a:avLst/>
          </a:prstGeom>
          <a:solidFill>
            <a:srgbClr val="F3F7F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accent4">
                    <a:lumMod val="75000"/>
                  </a:schemeClr>
                </a:solidFill>
                <a:latin typeface="+mj-lt"/>
              </a:rPr>
              <a:t>1</a:t>
            </a:r>
          </a:p>
        </p:txBody>
      </p:sp>
      <p:sp>
        <p:nvSpPr>
          <p:cNvPr id="41" name="Oval 40">
            <a:extLst>
              <a:ext uri="{FF2B5EF4-FFF2-40B4-BE49-F238E27FC236}">
                <a16:creationId xmlns="" xmlns:a16="http://schemas.microsoft.com/office/drawing/2014/main" id="{FC256ED4-E2FC-4ACE-B2D1-34488D74C8F6}"/>
              </a:ext>
            </a:extLst>
          </p:cNvPr>
          <p:cNvSpPr/>
          <p:nvPr/>
        </p:nvSpPr>
        <p:spPr>
          <a:xfrm>
            <a:off x="6010519" y="2070751"/>
            <a:ext cx="457200" cy="457200"/>
          </a:xfrm>
          <a:prstGeom prst="ellipse">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 xmlns:a16="http://schemas.microsoft.com/office/drawing/2014/main" id="{8630AEFD-ABCB-426C-8506-00BC0DC2A1E8}"/>
              </a:ext>
            </a:extLst>
          </p:cNvPr>
          <p:cNvSpPr/>
          <p:nvPr/>
        </p:nvSpPr>
        <p:spPr>
          <a:xfrm>
            <a:off x="6056239" y="2116471"/>
            <a:ext cx="365760" cy="365760"/>
          </a:xfrm>
          <a:prstGeom prst="ellipse">
            <a:avLst/>
          </a:prstGeom>
          <a:solidFill>
            <a:srgbClr val="F3F7F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accent4">
                    <a:lumMod val="75000"/>
                  </a:schemeClr>
                </a:solidFill>
                <a:latin typeface="+mj-lt"/>
              </a:rPr>
              <a:t>4</a:t>
            </a:r>
          </a:p>
        </p:txBody>
      </p:sp>
      <p:sp>
        <p:nvSpPr>
          <p:cNvPr id="45" name="Oval 44">
            <a:extLst>
              <a:ext uri="{FF2B5EF4-FFF2-40B4-BE49-F238E27FC236}">
                <a16:creationId xmlns="" xmlns:a16="http://schemas.microsoft.com/office/drawing/2014/main" id="{D525C7C6-B60F-450B-8E63-115A3F030D7F}"/>
              </a:ext>
            </a:extLst>
          </p:cNvPr>
          <p:cNvSpPr/>
          <p:nvPr/>
        </p:nvSpPr>
        <p:spPr>
          <a:xfrm>
            <a:off x="6000232" y="3000716"/>
            <a:ext cx="457200" cy="457200"/>
          </a:xfrm>
          <a:prstGeom prst="ellipse">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 xmlns:a16="http://schemas.microsoft.com/office/drawing/2014/main" id="{838CAE79-5027-4747-A9EE-DF54996BB4B1}"/>
              </a:ext>
            </a:extLst>
          </p:cNvPr>
          <p:cNvSpPr/>
          <p:nvPr/>
        </p:nvSpPr>
        <p:spPr>
          <a:xfrm>
            <a:off x="6045952" y="3046436"/>
            <a:ext cx="365760" cy="365760"/>
          </a:xfrm>
          <a:prstGeom prst="ellipse">
            <a:avLst/>
          </a:prstGeom>
          <a:solidFill>
            <a:srgbClr val="F3F7F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accent4">
                    <a:lumMod val="75000"/>
                  </a:schemeClr>
                </a:solidFill>
                <a:latin typeface="+mj-lt"/>
              </a:rPr>
              <a:t>5</a:t>
            </a:r>
          </a:p>
        </p:txBody>
      </p:sp>
      <p:sp>
        <p:nvSpPr>
          <p:cNvPr id="49" name="Oval 48">
            <a:extLst>
              <a:ext uri="{FF2B5EF4-FFF2-40B4-BE49-F238E27FC236}">
                <a16:creationId xmlns="" xmlns:a16="http://schemas.microsoft.com/office/drawing/2014/main" id="{2D713929-7104-4207-9864-09AE9CB5E94B}"/>
              </a:ext>
            </a:extLst>
          </p:cNvPr>
          <p:cNvSpPr/>
          <p:nvPr/>
        </p:nvSpPr>
        <p:spPr>
          <a:xfrm>
            <a:off x="5991766" y="4016586"/>
            <a:ext cx="457200" cy="457200"/>
          </a:xfrm>
          <a:prstGeom prst="ellipse">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 xmlns:a16="http://schemas.microsoft.com/office/drawing/2014/main" id="{2192161C-B83B-47B2-86FF-3FF2347CCBE9}"/>
              </a:ext>
            </a:extLst>
          </p:cNvPr>
          <p:cNvSpPr/>
          <p:nvPr/>
        </p:nvSpPr>
        <p:spPr>
          <a:xfrm>
            <a:off x="6037486" y="4062306"/>
            <a:ext cx="365760" cy="365760"/>
          </a:xfrm>
          <a:prstGeom prst="ellipse">
            <a:avLst/>
          </a:prstGeom>
          <a:solidFill>
            <a:srgbClr val="F3F7F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accent4">
                    <a:lumMod val="75000"/>
                  </a:schemeClr>
                </a:solidFill>
                <a:latin typeface="+mj-lt"/>
              </a:rPr>
              <a:t>6</a:t>
            </a:r>
          </a:p>
        </p:txBody>
      </p:sp>
    </p:spTree>
    <p:extLst>
      <p:ext uri="{BB962C8B-B14F-4D97-AF65-F5344CB8AC3E}">
        <p14:creationId xmlns:p14="http://schemas.microsoft.com/office/powerpoint/2010/main" val="265699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17"/>
</p:tagLst>
</file>

<file path=ppt/tags/tag10.xml><?xml version="1.0" encoding="utf-8"?>
<p:tagLst xmlns:a="http://schemas.openxmlformats.org/drawingml/2006/main" xmlns:r="http://schemas.openxmlformats.org/officeDocument/2006/relationships" xmlns:p="http://schemas.openxmlformats.org/presentationml/2006/main">
  <p:tag name="AS_UNIQUEID" val="672"/>
</p:tagLst>
</file>

<file path=ppt/tags/tag11.xml><?xml version="1.0" encoding="utf-8"?>
<p:tagLst xmlns:a="http://schemas.openxmlformats.org/drawingml/2006/main" xmlns:r="http://schemas.openxmlformats.org/officeDocument/2006/relationships" xmlns:p="http://schemas.openxmlformats.org/presentationml/2006/main">
  <p:tag name="AS_UNIQUEID" val="638"/>
</p:tagLst>
</file>

<file path=ppt/tags/tag12.xml><?xml version="1.0" encoding="utf-8"?>
<p:tagLst xmlns:a="http://schemas.openxmlformats.org/drawingml/2006/main" xmlns:r="http://schemas.openxmlformats.org/officeDocument/2006/relationships" xmlns:p="http://schemas.openxmlformats.org/presentationml/2006/main">
  <p:tag name="AS_UNIQUEID" val="650"/>
</p:tagLst>
</file>

<file path=ppt/tags/tag13.xml><?xml version="1.0" encoding="utf-8"?>
<p:tagLst xmlns:a="http://schemas.openxmlformats.org/drawingml/2006/main" xmlns:r="http://schemas.openxmlformats.org/officeDocument/2006/relationships" xmlns:p="http://schemas.openxmlformats.org/presentationml/2006/main">
  <p:tag name="AS_UNIQUEID" val="638"/>
</p:tagLst>
</file>

<file path=ppt/tags/tag14.xml><?xml version="1.0" encoding="utf-8"?>
<p:tagLst xmlns:a="http://schemas.openxmlformats.org/drawingml/2006/main" xmlns:r="http://schemas.openxmlformats.org/officeDocument/2006/relationships" xmlns:p="http://schemas.openxmlformats.org/presentationml/2006/main">
  <p:tag name="AS_UNIQUEID" val="639"/>
</p:tagLst>
</file>

<file path=ppt/tags/tag15.xml><?xml version="1.0" encoding="utf-8"?>
<p:tagLst xmlns:a="http://schemas.openxmlformats.org/drawingml/2006/main" xmlns:r="http://schemas.openxmlformats.org/officeDocument/2006/relationships" xmlns:p="http://schemas.openxmlformats.org/presentationml/2006/main">
  <p:tag name="AS_UNIQUEID" val="638"/>
</p:tagLst>
</file>

<file path=ppt/tags/tag16.xml><?xml version="1.0" encoding="utf-8"?>
<p:tagLst xmlns:a="http://schemas.openxmlformats.org/drawingml/2006/main" xmlns:r="http://schemas.openxmlformats.org/officeDocument/2006/relationships" xmlns:p="http://schemas.openxmlformats.org/presentationml/2006/main">
  <p:tag name="AS_UNIQUEID" val="638"/>
</p:tagLst>
</file>

<file path=ppt/tags/tag17.xml><?xml version="1.0" encoding="utf-8"?>
<p:tagLst xmlns:a="http://schemas.openxmlformats.org/drawingml/2006/main" xmlns:r="http://schemas.openxmlformats.org/officeDocument/2006/relationships" xmlns:p="http://schemas.openxmlformats.org/presentationml/2006/main">
  <p:tag name="AS_UNIQUEID" val="637"/>
</p:tagLst>
</file>

<file path=ppt/tags/tag18.xml><?xml version="1.0" encoding="utf-8"?>
<p:tagLst xmlns:a="http://schemas.openxmlformats.org/drawingml/2006/main" xmlns:r="http://schemas.openxmlformats.org/officeDocument/2006/relationships" xmlns:p="http://schemas.openxmlformats.org/presentationml/2006/main">
  <p:tag name="AS_UNIQUEID" val="643"/>
</p:tagLst>
</file>

<file path=ppt/tags/tag19.xml><?xml version="1.0" encoding="utf-8"?>
<p:tagLst xmlns:a="http://schemas.openxmlformats.org/drawingml/2006/main" xmlns:r="http://schemas.openxmlformats.org/officeDocument/2006/relationships" xmlns:p="http://schemas.openxmlformats.org/presentationml/2006/main">
  <p:tag name="AS_UNIQUEID" val="646"/>
</p:tagLst>
</file>

<file path=ppt/tags/tag2.xml><?xml version="1.0" encoding="utf-8"?>
<p:tagLst xmlns:a="http://schemas.openxmlformats.org/drawingml/2006/main" xmlns:r="http://schemas.openxmlformats.org/officeDocument/2006/relationships" xmlns:p="http://schemas.openxmlformats.org/presentationml/2006/main">
  <p:tag name="AS_UNIQUEID" val="217"/>
</p:tagLst>
</file>

<file path=ppt/tags/tag20.xml><?xml version="1.0" encoding="utf-8"?>
<p:tagLst xmlns:a="http://schemas.openxmlformats.org/drawingml/2006/main" xmlns:r="http://schemas.openxmlformats.org/officeDocument/2006/relationships" xmlns:p="http://schemas.openxmlformats.org/presentationml/2006/main">
  <p:tag name="AS_UNIQUEID" val="647"/>
</p:tagLst>
</file>

<file path=ppt/tags/tag21.xml><?xml version="1.0" encoding="utf-8"?>
<p:tagLst xmlns:a="http://schemas.openxmlformats.org/drawingml/2006/main" xmlns:r="http://schemas.openxmlformats.org/officeDocument/2006/relationships" xmlns:p="http://schemas.openxmlformats.org/presentationml/2006/main">
  <p:tag name="AS_UNIQUEID" val="652"/>
</p:tagLst>
</file>

<file path=ppt/tags/tag22.xml><?xml version="1.0" encoding="utf-8"?>
<p:tagLst xmlns:a="http://schemas.openxmlformats.org/drawingml/2006/main" xmlns:r="http://schemas.openxmlformats.org/officeDocument/2006/relationships" xmlns:p="http://schemas.openxmlformats.org/presentationml/2006/main">
  <p:tag name="AS_UNIQUEID" val="648"/>
</p:tagLst>
</file>

<file path=ppt/tags/tag23.xml><?xml version="1.0" encoding="utf-8"?>
<p:tagLst xmlns:a="http://schemas.openxmlformats.org/drawingml/2006/main" xmlns:r="http://schemas.openxmlformats.org/officeDocument/2006/relationships" xmlns:p="http://schemas.openxmlformats.org/presentationml/2006/main">
  <p:tag name="AS_UNIQUEID" val="648"/>
</p:tagLst>
</file>

<file path=ppt/tags/tag24.xml><?xml version="1.0" encoding="utf-8"?>
<p:tagLst xmlns:a="http://schemas.openxmlformats.org/drawingml/2006/main" xmlns:r="http://schemas.openxmlformats.org/officeDocument/2006/relationships" xmlns:p="http://schemas.openxmlformats.org/presentationml/2006/main">
  <p:tag name="AS_UNIQUEID" val="648"/>
</p:tagLst>
</file>

<file path=ppt/tags/tag25.xml><?xml version="1.0" encoding="utf-8"?>
<p:tagLst xmlns:a="http://schemas.openxmlformats.org/drawingml/2006/main" xmlns:r="http://schemas.openxmlformats.org/officeDocument/2006/relationships" xmlns:p="http://schemas.openxmlformats.org/presentationml/2006/main">
  <p:tag name="AS_UNIQUEID" val="643"/>
</p:tagLst>
</file>

<file path=ppt/tags/tag26.xml><?xml version="1.0" encoding="utf-8"?>
<p:tagLst xmlns:a="http://schemas.openxmlformats.org/drawingml/2006/main" xmlns:r="http://schemas.openxmlformats.org/officeDocument/2006/relationships" xmlns:p="http://schemas.openxmlformats.org/presentationml/2006/main">
  <p:tag name="AS_UNIQUEID" val="646"/>
</p:tagLst>
</file>

<file path=ppt/tags/tag27.xml><?xml version="1.0" encoding="utf-8"?>
<p:tagLst xmlns:a="http://schemas.openxmlformats.org/drawingml/2006/main" xmlns:r="http://schemas.openxmlformats.org/officeDocument/2006/relationships" xmlns:p="http://schemas.openxmlformats.org/presentationml/2006/main">
  <p:tag name="AS_UNIQUEID" val="646"/>
</p:tagLst>
</file>

<file path=ppt/tags/tag28.xml><?xml version="1.0" encoding="utf-8"?>
<p:tagLst xmlns:a="http://schemas.openxmlformats.org/drawingml/2006/main" xmlns:r="http://schemas.openxmlformats.org/officeDocument/2006/relationships" xmlns:p="http://schemas.openxmlformats.org/presentationml/2006/main">
  <p:tag name="AS_UNIQUEID" val="646"/>
</p:tagLst>
</file>

<file path=ppt/tags/tag29.xml><?xml version="1.0" encoding="utf-8"?>
<p:tagLst xmlns:a="http://schemas.openxmlformats.org/drawingml/2006/main" xmlns:r="http://schemas.openxmlformats.org/officeDocument/2006/relationships" xmlns:p="http://schemas.openxmlformats.org/presentationml/2006/main">
  <p:tag name="AS_UNIQUEID" val="643"/>
</p:tagLst>
</file>

<file path=ppt/tags/tag3.xml><?xml version="1.0" encoding="utf-8"?>
<p:tagLst xmlns:a="http://schemas.openxmlformats.org/drawingml/2006/main" xmlns:r="http://schemas.openxmlformats.org/officeDocument/2006/relationships" xmlns:p="http://schemas.openxmlformats.org/presentationml/2006/main">
  <p:tag name="AS_UNIQUEID" val="217"/>
</p:tagLst>
</file>

<file path=ppt/tags/tag30.xml><?xml version="1.0" encoding="utf-8"?>
<p:tagLst xmlns:a="http://schemas.openxmlformats.org/drawingml/2006/main" xmlns:r="http://schemas.openxmlformats.org/officeDocument/2006/relationships" xmlns:p="http://schemas.openxmlformats.org/presentationml/2006/main">
  <p:tag name="AS_UNIQUEID" val="646"/>
</p:tagLst>
</file>

<file path=ppt/tags/tag31.xml><?xml version="1.0" encoding="utf-8"?>
<p:tagLst xmlns:a="http://schemas.openxmlformats.org/drawingml/2006/main" xmlns:r="http://schemas.openxmlformats.org/officeDocument/2006/relationships" xmlns:p="http://schemas.openxmlformats.org/presentationml/2006/main">
  <p:tag name="AS_UNIQUEID" val="646"/>
</p:tagLst>
</file>

<file path=ppt/tags/tag32.xml><?xml version="1.0" encoding="utf-8"?>
<p:tagLst xmlns:a="http://schemas.openxmlformats.org/drawingml/2006/main" xmlns:r="http://schemas.openxmlformats.org/officeDocument/2006/relationships" xmlns:p="http://schemas.openxmlformats.org/presentationml/2006/main">
  <p:tag name="AS_UNIQUEID" val="646"/>
</p:tagLst>
</file>

<file path=ppt/tags/tag33.xml><?xml version="1.0" encoding="utf-8"?>
<p:tagLst xmlns:a="http://schemas.openxmlformats.org/drawingml/2006/main" xmlns:r="http://schemas.openxmlformats.org/officeDocument/2006/relationships" xmlns:p="http://schemas.openxmlformats.org/presentationml/2006/main">
  <p:tag name="AS_UNIQUEID" val="646"/>
</p:tagLst>
</file>

<file path=ppt/tags/tag34.xml><?xml version="1.0" encoding="utf-8"?>
<p:tagLst xmlns:a="http://schemas.openxmlformats.org/drawingml/2006/main" xmlns:r="http://schemas.openxmlformats.org/officeDocument/2006/relationships" xmlns:p="http://schemas.openxmlformats.org/presentationml/2006/main">
  <p:tag name="AS_UNIQUEID" val="646"/>
</p:tagLst>
</file>

<file path=ppt/tags/tag35.xml><?xml version="1.0" encoding="utf-8"?>
<p:tagLst xmlns:a="http://schemas.openxmlformats.org/drawingml/2006/main" xmlns:r="http://schemas.openxmlformats.org/officeDocument/2006/relationships" xmlns:p="http://schemas.openxmlformats.org/presentationml/2006/main">
  <p:tag name="AS_UNIQUEID" val="779"/>
</p:tagLst>
</file>

<file path=ppt/tags/tag36.xml><?xml version="1.0" encoding="utf-8"?>
<p:tagLst xmlns:a="http://schemas.openxmlformats.org/drawingml/2006/main" xmlns:r="http://schemas.openxmlformats.org/officeDocument/2006/relationships" xmlns:p="http://schemas.openxmlformats.org/presentationml/2006/main">
  <p:tag name="AS_UNIQUEID" val="639"/>
</p:tagLst>
</file>

<file path=ppt/tags/tag37.xml><?xml version="1.0" encoding="utf-8"?>
<p:tagLst xmlns:a="http://schemas.openxmlformats.org/drawingml/2006/main" xmlns:r="http://schemas.openxmlformats.org/officeDocument/2006/relationships" xmlns:p="http://schemas.openxmlformats.org/presentationml/2006/main">
  <p:tag name="AS_UNIQUEID" val="646"/>
</p:tagLst>
</file>

<file path=ppt/tags/tag38.xml><?xml version="1.0" encoding="utf-8"?>
<p:tagLst xmlns:a="http://schemas.openxmlformats.org/drawingml/2006/main" xmlns:r="http://schemas.openxmlformats.org/officeDocument/2006/relationships" xmlns:p="http://schemas.openxmlformats.org/presentationml/2006/main">
  <p:tag name="AS_UNIQUEID" val="643"/>
</p:tagLst>
</file>

<file path=ppt/tags/tag39.xml><?xml version="1.0" encoding="utf-8"?>
<p:tagLst xmlns:a="http://schemas.openxmlformats.org/drawingml/2006/main" xmlns:r="http://schemas.openxmlformats.org/officeDocument/2006/relationships" xmlns:p="http://schemas.openxmlformats.org/presentationml/2006/main">
  <p:tag name="AS_UNIQUEID" val="643"/>
</p:tagLst>
</file>

<file path=ppt/tags/tag4.xml><?xml version="1.0" encoding="utf-8"?>
<p:tagLst xmlns:a="http://schemas.openxmlformats.org/drawingml/2006/main" xmlns:r="http://schemas.openxmlformats.org/officeDocument/2006/relationships" xmlns:p="http://schemas.openxmlformats.org/presentationml/2006/main">
  <p:tag name="AS_UNIQUEID" val="217"/>
</p:tagLst>
</file>

<file path=ppt/tags/tag40.xml><?xml version="1.0" encoding="utf-8"?>
<p:tagLst xmlns:a="http://schemas.openxmlformats.org/drawingml/2006/main" xmlns:r="http://schemas.openxmlformats.org/officeDocument/2006/relationships" xmlns:p="http://schemas.openxmlformats.org/presentationml/2006/main">
  <p:tag name="AS_UNIQUEID" val="646"/>
</p:tagLst>
</file>

<file path=ppt/tags/tag41.xml><?xml version="1.0" encoding="utf-8"?>
<p:tagLst xmlns:a="http://schemas.openxmlformats.org/drawingml/2006/main" xmlns:r="http://schemas.openxmlformats.org/officeDocument/2006/relationships" xmlns:p="http://schemas.openxmlformats.org/presentationml/2006/main">
  <p:tag name="AS_UNIQUEID" val="647"/>
</p:tagLst>
</file>

<file path=ppt/tags/tag42.xml><?xml version="1.0" encoding="utf-8"?>
<p:tagLst xmlns:a="http://schemas.openxmlformats.org/drawingml/2006/main" xmlns:r="http://schemas.openxmlformats.org/officeDocument/2006/relationships" xmlns:p="http://schemas.openxmlformats.org/presentationml/2006/main">
  <p:tag name="AS_UNIQUEID" val="648"/>
</p:tagLst>
</file>

<file path=ppt/tags/tag43.xml><?xml version="1.0" encoding="utf-8"?>
<p:tagLst xmlns:a="http://schemas.openxmlformats.org/drawingml/2006/main" xmlns:r="http://schemas.openxmlformats.org/officeDocument/2006/relationships" xmlns:p="http://schemas.openxmlformats.org/presentationml/2006/main">
  <p:tag name="AS_UNIQUEID" val="650"/>
</p:tagLst>
</file>

<file path=ppt/tags/tag44.xml><?xml version="1.0" encoding="utf-8"?>
<p:tagLst xmlns:a="http://schemas.openxmlformats.org/drawingml/2006/main" xmlns:r="http://schemas.openxmlformats.org/officeDocument/2006/relationships" xmlns:p="http://schemas.openxmlformats.org/presentationml/2006/main">
  <p:tag name="AS_UNIQUEID" val="672"/>
</p:tagLst>
</file>

<file path=ppt/tags/tag45.xml><?xml version="1.0" encoding="utf-8"?>
<p:tagLst xmlns:a="http://schemas.openxmlformats.org/drawingml/2006/main" xmlns:r="http://schemas.openxmlformats.org/officeDocument/2006/relationships" xmlns:p="http://schemas.openxmlformats.org/presentationml/2006/main">
  <p:tag name="AS_UNIQUEID" val="650"/>
</p:tagLst>
</file>

<file path=ppt/tags/tag46.xml><?xml version="1.0" encoding="utf-8"?>
<p:tagLst xmlns:a="http://schemas.openxmlformats.org/drawingml/2006/main" xmlns:r="http://schemas.openxmlformats.org/officeDocument/2006/relationships" xmlns:p="http://schemas.openxmlformats.org/presentationml/2006/main">
  <p:tag name="AS_UNIQUEID" val="643"/>
</p:tagLst>
</file>

<file path=ppt/tags/tag47.xml><?xml version="1.0" encoding="utf-8"?>
<p:tagLst xmlns:a="http://schemas.openxmlformats.org/drawingml/2006/main" xmlns:r="http://schemas.openxmlformats.org/officeDocument/2006/relationships" xmlns:p="http://schemas.openxmlformats.org/presentationml/2006/main">
  <p:tag name="AS_UNIQUEID" val="779"/>
</p:tagLst>
</file>

<file path=ppt/tags/tag48.xml><?xml version="1.0" encoding="utf-8"?>
<p:tagLst xmlns:a="http://schemas.openxmlformats.org/drawingml/2006/main" xmlns:r="http://schemas.openxmlformats.org/officeDocument/2006/relationships" xmlns:p="http://schemas.openxmlformats.org/presentationml/2006/main">
  <p:tag name="AS_UNIQUEID" val="893"/>
</p:tagLst>
</file>

<file path=ppt/tags/tag49.xml><?xml version="1.0" encoding="utf-8"?>
<p:tagLst xmlns:a="http://schemas.openxmlformats.org/drawingml/2006/main" xmlns:r="http://schemas.openxmlformats.org/officeDocument/2006/relationships" xmlns:p="http://schemas.openxmlformats.org/presentationml/2006/main">
  <p:tag name="AS_UNIQUEID" val="894"/>
</p:tagLst>
</file>

<file path=ppt/tags/tag5.xml><?xml version="1.0" encoding="utf-8"?>
<p:tagLst xmlns:a="http://schemas.openxmlformats.org/drawingml/2006/main" xmlns:r="http://schemas.openxmlformats.org/officeDocument/2006/relationships" xmlns:p="http://schemas.openxmlformats.org/presentationml/2006/main">
  <p:tag name="AS_UNIQUEID" val="636"/>
</p:tagLst>
</file>

<file path=ppt/tags/tag6.xml><?xml version="1.0" encoding="utf-8"?>
<p:tagLst xmlns:a="http://schemas.openxmlformats.org/drawingml/2006/main" xmlns:r="http://schemas.openxmlformats.org/officeDocument/2006/relationships" xmlns:p="http://schemas.openxmlformats.org/presentationml/2006/main">
  <p:tag name="AS_UNIQUEID" val="644"/>
</p:tagLst>
</file>

<file path=ppt/tags/tag7.xml><?xml version="1.0" encoding="utf-8"?>
<p:tagLst xmlns:a="http://schemas.openxmlformats.org/drawingml/2006/main" xmlns:r="http://schemas.openxmlformats.org/officeDocument/2006/relationships" xmlns:p="http://schemas.openxmlformats.org/presentationml/2006/main">
  <p:tag name="AS_UNIQUEID" val="637"/>
</p:tagLst>
</file>

<file path=ppt/tags/tag8.xml><?xml version="1.0" encoding="utf-8"?>
<p:tagLst xmlns:a="http://schemas.openxmlformats.org/drawingml/2006/main" xmlns:r="http://schemas.openxmlformats.org/officeDocument/2006/relationships" xmlns:p="http://schemas.openxmlformats.org/presentationml/2006/main">
  <p:tag name="AS_UNIQUEID" val="639"/>
</p:tagLst>
</file>

<file path=ppt/tags/tag9.xml><?xml version="1.0" encoding="utf-8"?>
<p:tagLst xmlns:a="http://schemas.openxmlformats.org/drawingml/2006/main" xmlns:r="http://schemas.openxmlformats.org/officeDocument/2006/relationships" xmlns:p="http://schemas.openxmlformats.org/presentationml/2006/main">
  <p:tag name="AS_UNIQUEID" val="650"/>
</p:tagLst>
</file>

<file path=ppt/theme/theme1.xml><?xml version="1.0" encoding="utf-8"?>
<a:theme xmlns:a="http://schemas.openxmlformats.org/drawingml/2006/main" name="2_Retrospect">
  <a:themeElements>
    <a:clrScheme name="MD+A">
      <a:dk1>
        <a:srgbClr val="5F5F5F"/>
      </a:dk1>
      <a:lt1>
        <a:sysClr val="window" lastClr="FFFFFF"/>
      </a:lt1>
      <a:dk2>
        <a:srgbClr val="5F5F5F"/>
      </a:dk2>
      <a:lt2>
        <a:srgbClr val="E7E6E6"/>
      </a:lt2>
      <a:accent1>
        <a:srgbClr val="315A7D"/>
      </a:accent1>
      <a:accent2>
        <a:srgbClr val="2E678F"/>
      </a:accent2>
      <a:accent3>
        <a:srgbClr val="4682B4"/>
      </a:accent3>
      <a:accent4>
        <a:srgbClr val="7BA7CC"/>
      </a:accent4>
      <a:accent5>
        <a:srgbClr val="DE6703"/>
      </a:accent5>
      <a:accent6>
        <a:srgbClr val="75707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Retrospect">
  <a:themeElements>
    <a:clrScheme name="MD+A">
      <a:dk1>
        <a:srgbClr val="5F5F5F"/>
      </a:dk1>
      <a:lt1>
        <a:sysClr val="window" lastClr="FFFFFF"/>
      </a:lt1>
      <a:dk2>
        <a:srgbClr val="5F5F5F"/>
      </a:dk2>
      <a:lt2>
        <a:srgbClr val="E7E6E6"/>
      </a:lt2>
      <a:accent1>
        <a:srgbClr val="315A7D"/>
      </a:accent1>
      <a:accent2>
        <a:srgbClr val="2E678F"/>
      </a:accent2>
      <a:accent3>
        <a:srgbClr val="4682B4"/>
      </a:accent3>
      <a:accent4>
        <a:srgbClr val="7BA7CC"/>
      </a:accent4>
      <a:accent5>
        <a:srgbClr val="DE6703"/>
      </a:accent5>
      <a:accent6>
        <a:srgbClr val="75707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3_Retrospect">
  <a:themeElements>
    <a:clrScheme name="MD+A">
      <a:dk1>
        <a:srgbClr val="5F5F5F"/>
      </a:dk1>
      <a:lt1>
        <a:sysClr val="window" lastClr="FFFFFF"/>
      </a:lt1>
      <a:dk2>
        <a:srgbClr val="5F5F5F"/>
      </a:dk2>
      <a:lt2>
        <a:srgbClr val="E7E6E6"/>
      </a:lt2>
      <a:accent1>
        <a:srgbClr val="315A7D"/>
      </a:accent1>
      <a:accent2>
        <a:srgbClr val="2E678F"/>
      </a:accent2>
      <a:accent3>
        <a:srgbClr val="4682B4"/>
      </a:accent3>
      <a:accent4>
        <a:srgbClr val="7BA7CC"/>
      </a:accent4>
      <a:accent5>
        <a:srgbClr val="DE6703"/>
      </a:accent5>
      <a:accent6>
        <a:srgbClr val="75707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4_Retrospect">
  <a:themeElements>
    <a:clrScheme name="MD+A">
      <a:dk1>
        <a:srgbClr val="5F5F5F"/>
      </a:dk1>
      <a:lt1>
        <a:sysClr val="window" lastClr="FFFFFF"/>
      </a:lt1>
      <a:dk2>
        <a:srgbClr val="5F5F5F"/>
      </a:dk2>
      <a:lt2>
        <a:srgbClr val="E7E6E6"/>
      </a:lt2>
      <a:accent1>
        <a:srgbClr val="315A7D"/>
      </a:accent1>
      <a:accent2>
        <a:srgbClr val="2E678F"/>
      </a:accent2>
      <a:accent3>
        <a:srgbClr val="4682B4"/>
      </a:accent3>
      <a:accent4>
        <a:srgbClr val="7BA7CC"/>
      </a:accent4>
      <a:accent5>
        <a:srgbClr val="DE6703"/>
      </a:accent5>
      <a:accent6>
        <a:srgbClr val="75707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A313708F0E549AF7FEE6B687B0BAB" ma:contentTypeVersion="13" ma:contentTypeDescription="Create a new document." ma:contentTypeScope="" ma:versionID="8fb335b7ec1e28ce9c32c6c3e70bdf96">
  <xsd:schema xmlns:xsd="http://www.w3.org/2001/XMLSchema" xmlns:xs="http://www.w3.org/2001/XMLSchema" xmlns:p="http://schemas.microsoft.com/office/2006/metadata/properties" xmlns:ns1="http://schemas.microsoft.com/sharepoint/v3" xmlns:ns2="de7a31f7-e253-421a-8d62-2d50924f8b54" xmlns:ns3="5ee9666d-b46d-420d-aaef-25f27b7e89a5" targetNamespace="http://schemas.microsoft.com/office/2006/metadata/properties" ma:root="true" ma:fieldsID="86c6f03a181556a7843acefac07eea24" ns1:_="" ns2:_="" ns3:_="">
    <xsd:import namespace="http://schemas.microsoft.com/sharepoint/v3"/>
    <xsd:import namespace="de7a31f7-e253-421a-8d62-2d50924f8b54"/>
    <xsd:import namespace="5ee9666d-b46d-420d-aaef-25f27b7e89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1:DisplayTemplateJSIcon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isplayTemplateJSIconUrl" ma:index="20" nillable="true" ma:displayName="Icon" ma:description="Icon to be displayed for this override." ma:format="Image" ma:internalName="DisplayTemplateJSIcon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7a31f7-e253-421a-8d62-2d50924f8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e9666d-b46d-420d-aaef-25f27b7e89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splayTemplateJSIconUrl xmlns="http://schemas.microsoft.com/sharepoint/v3">
      <Url xsi:nil="true"/>
      <Description xsi:nil="true"/>
    </DisplayTemplateJSIconUrl>
  </documentManagement>
</p:properties>
</file>

<file path=customXml/itemProps1.xml><?xml version="1.0" encoding="utf-8"?>
<ds:datastoreItem xmlns:ds="http://schemas.openxmlformats.org/officeDocument/2006/customXml" ds:itemID="{2326A6BF-F3DE-4581-A353-D836F6CE7287}">
  <ds:schemaRefs>
    <ds:schemaRef ds:uri="5ee9666d-b46d-420d-aaef-25f27b7e89a5"/>
    <ds:schemaRef ds:uri="de7a31f7-e253-421a-8d62-2d50924f8b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980CCC-BA21-4D08-9F19-97759BEBC8EF}">
  <ds:schemaRefs>
    <ds:schemaRef ds:uri="http://schemas.microsoft.com/sharepoint/v3/contenttype/forms"/>
  </ds:schemaRefs>
</ds:datastoreItem>
</file>

<file path=customXml/itemProps3.xml><?xml version="1.0" encoding="utf-8"?>
<ds:datastoreItem xmlns:ds="http://schemas.openxmlformats.org/officeDocument/2006/customXml" ds:itemID="{10CF8938-C579-444D-A2ED-DF77D4B84959}">
  <ds:schemaRefs>
    <ds:schemaRef ds:uri="http://purl.org/dc/terms/"/>
    <ds:schemaRef ds:uri="http://schemas.microsoft.com/office/2006/metadata/properties"/>
    <ds:schemaRef ds:uri="http://schemas.microsoft.com/office/infopath/2007/PartnerControls"/>
    <ds:schemaRef ds:uri="http://schemas.microsoft.com/sharepoint/v3"/>
    <ds:schemaRef ds:uri="http://purl.org/dc/dcmitype/"/>
    <ds:schemaRef ds:uri="http://schemas.microsoft.com/office/2006/documentManagement/types"/>
    <ds:schemaRef ds:uri="http://purl.org/dc/elements/1.1/"/>
    <ds:schemaRef ds:uri="http://schemas.openxmlformats.org/package/2006/metadata/core-properties"/>
    <ds:schemaRef ds:uri="5ee9666d-b46d-420d-aaef-25f27b7e89a5"/>
    <ds:schemaRef ds:uri="de7a31f7-e253-421a-8d62-2d50924f8b5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CND OHT Planning Workshop July 2 OHT Future State ALTERED COLOURS</Template>
  <TotalTime>6</TotalTime>
  <Words>2102</Words>
  <Application>Microsoft Office PowerPoint</Application>
  <PresentationFormat>Custom</PresentationFormat>
  <Paragraphs>358</Paragraphs>
  <Slides>25</Slides>
  <Notes>6</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2_Retrospect</vt:lpstr>
      <vt:lpstr>Retrospect</vt:lpstr>
      <vt:lpstr>3_Retrospect</vt:lpstr>
      <vt:lpstr>4_Retrospect</vt:lpstr>
      <vt:lpstr>PowerPoint Presentation</vt:lpstr>
      <vt:lpstr>Meeting Overview</vt:lpstr>
      <vt:lpstr>Overview of Elgin OHT</vt:lpstr>
      <vt:lpstr>Goals and expectations of Ontario Health Team </vt:lpstr>
      <vt:lpstr>Potential OHT Benefits for Organizations</vt:lpstr>
      <vt:lpstr>Becoming an Ontario Health Team</vt:lpstr>
      <vt:lpstr>Background </vt:lpstr>
      <vt:lpstr>Steering Committee and Sub-Committee Structure </vt:lpstr>
      <vt:lpstr>Revised Full Application Overview</vt:lpstr>
      <vt:lpstr>Full Application Overview</vt:lpstr>
      <vt:lpstr>Full Application Overview</vt:lpstr>
      <vt:lpstr>Elgin OHT Model </vt:lpstr>
      <vt:lpstr>PowerPoint Presentation</vt:lpstr>
      <vt:lpstr>Year 1 Population </vt:lpstr>
      <vt:lpstr>Opportunities raised during sub-committee meetings </vt:lpstr>
      <vt:lpstr>Collaborative Decision-Making Arrangements</vt:lpstr>
      <vt:lpstr>Collaborative Decision-Making Arrangements</vt:lpstr>
      <vt:lpstr>OHT Implementation Funding</vt:lpstr>
      <vt:lpstr>Collaborative Decision Making Arrangements (CMDA) and Engagement Model </vt:lpstr>
      <vt:lpstr>"Straw Dog" Year 1 Collaborative Decision-Making Arrangement (CDMA) and Engagement Model</vt:lpstr>
      <vt:lpstr>Elgin OHT Possible Year 1 Membership Levels</vt:lpstr>
      <vt:lpstr>OHT Application Sign-Off Process </vt:lpstr>
      <vt:lpstr>OHT Application Sign-off Process </vt:lpstr>
      <vt:lpstr>Next Steps </vt:lpstr>
      <vt:lpstr>Key Messages regarding Next Steps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dc:creator>
  <cp:lastModifiedBy>Debra Auterhoff</cp:lastModifiedBy>
  <cp:revision>2</cp:revision>
  <cp:lastPrinted>2019-08-13T17:31:31Z</cp:lastPrinted>
  <dcterms:created xsi:type="dcterms:W3CDTF">2013-07-15T20:26:40Z</dcterms:created>
  <dcterms:modified xsi:type="dcterms:W3CDTF">2021-05-28T20:02:23Z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0x010100D9DA313708F0E549AF7FEE6B687B0BAB</vt:lpwstr>
  </property>
</Properties>
</file>