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8" r:id="rId18"/>
    <p:sldId id="273" r:id="rId19"/>
    <p:sldId id="275" r:id="rId20"/>
    <p:sldId id="274"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dirty="0">
                <a:latin typeface="Calibri Light" panose="020F0302020204030204" pitchFamily="34" charset="0"/>
                <a:cs typeface="Calibri Light" panose="020F0302020204030204" pitchFamily="34" charset="0"/>
              </a:rPr>
              <a:t>Revenue total $6.8</a:t>
            </a:r>
          </a:p>
          <a:p>
            <a:pPr>
              <a:defRPr/>
            </a:pPr>
            <a:r>
              <a:rPr lang="en-CA" dirty="0">
                <a:latin typeface="Calibri Light" panose="020F0302020204030204" pitchFamily="34" charset="0"/>
                <a:cs typeface="Calibri Light" panose="020F0302020204030204" pitchFamily="34" charset="0"/>
              </a:rPr>
              <a:t> million</a:t>
            </a:r>
          </a:p>
        </c:rich>
      </c:tx>
      <c:layout>
        <c:manualLayout>
          <c:xMode val="edge"/>
          <c:yMode val="edge"/>
          <c:x val="0.26343896037385572"/>
          <c:y val="3.0864197530864196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Revenue total $6.8million</c:v>
                </c:pt>
              </c:strCache>
            </c:strRef>
          </c:tx>
          <c:explosion val="25"/>
          <c:cat>
            <c:strRef>
              <c:f>Sheet1!$A$2:$A$4</c:f>
              <c:strCache>
                <c:ptCount val="3"/>
                <c:pt idx="0">
                  <c:v>Government </c:v>
                </c:pt>
                <c:pt idx="1">
                  <c:v>Deferred Revenue</c:v>
                </c:pt>
                <c:pt idx="2">
                  <c:v>Other Income</c:v>
                </c:pt>
              </c:strCache>
            </c:strRef>
          </c:cat>
          <c:val>
            <c:numRef>
              <c:f>Sheet1!$B$2:$B$4</c:f>
              <c:numCache>
                <c:formatCode>General</c:formatCode>
                <c:ptCount val="3"/>
                <c:pt idx="0">
                  <c:v>6261</c:v>
                </c:pt>
                <c:pt idx="1">
                  <c:v>137</c:v>
                </c:pt>
                <c:pt idx="2">
                  <c:v>668</c:v>
                </c:pt>
              </c:numCache>
            </c:numRef>
          </c:val>
          <c:extLst>
            <c:ext xmlns:c16="http://schemas.microsoft.com/office/drawing/2014/chart" uri="{C3380CC4-5D6E-409C-BE32-E72D297353CC}">
              <c16:uniqueId val="{00000000-5BAE-4341-9C07-4E856D9FF2C3}"/>
            </c:ext>
          </c:extLst>
        </c:ser>
        <c:ser>
          <c:idx val="1"/>
          <c:order val="1"/>
          <c:tx>
            <c:strRef>
              <c:f>Sheet1!$C$1</c:f>
              <c:strCache>
                <c:ptCount val="1"/>
                <c:pt idx="0">
                  <c:v>6.8</c:v>
                </c:pt>
              </c:strCache>
            </c:strRef>
          </c:tx>
          <c:cat>
            <c:strRef>
              <c:f>Sheet1!$A$2:$A$4</c:f>
              <c:strCache>
                <c:ptCount val="3"/>
                <c:pt idx="0">
                  <c:v>Government </c:v>
                </c:pt>
                <c:pt idx="1">
                  <c:v>Deferred Revenue</c:v>
                </c:pt>
                <c:pt idx="2">
                  <c:v>Other Income</c:v>
                </c:pt>
              </c:strCache>
            </c:strRef>
          </c:cat>
          <c:val>
            <c:numRef>
              <c:f>Sheet1!$C$2:$C$4</c:f>
              <c:numCache>
                <c:formatCode>General</c:formatCode>
                <c:ptCount val="3"/>
              </c:numCache>
            </c:numRef>
          </c:val>
          <c:extLst>
            <c:ext xmlns:c16="http://schemas.microsoft.com/office/drawing/2014/chart" uri="{C3380CC4-5D6E-409C-BE32-E72D297353CC}">
              <c16:uniqueId val="{00000001-5BAE-4341-9C07-4E856D9FF2C3}"/>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1788617886178863E-2"/>
          <c:y val="0.16779333138913191"/>
          <c:w val="0.74010127392612512"/>
          <c:h val="0.82294740935160882"/>
        </c:manualLayout>
      </c:layout>
      <c:pie3DChart>
        <c:varyColors val="1"/>
        <c:ser>
          <c:idx val="0"/>
          <c:order val="0"/>
          <c:tx>
            <c:strRef>
              <c:f>Sheet1!$B$1</c:f>
              <c:strCache>
                <c:ptCount val="1"/>
                <c:pt idx="0">
                  <c:v>Program Revenue</c:v>
                </c:pt>
              </c:strCache>
            </c:strRef>
          </c:tx>
          <c:explosion val="25"/>
          <c:cat>
            <c:strRef>
              <c:f>Sheet1!$A$2:$A$5</c:f>
              <c:strCache>
                <c:ptCount val="4"/>
                <c:pt idx="0">
                  <c:v>CHC</c:v>
                </c:pt>
                <c:pt idx="1">
                  <c:v>CSS</c:v>
                </c:pt>
                <c:pt idx="2">
                  <c:v>Assisted Living</c:v>
                </c:pt>
                <c:pt idx="3">
                  <c:v>Fund "3"</c:v>
                </c:pt>
              </c:strCache>
            </c:strRef>
          </c:cat>
          <c:val>
            <c:numRef>
              <c:f>Sheet1!$B$2:$B$5</c:f>
              <c:numCache>
                <c:formatCode>General</c:formatCode>
                <c:ptCount val="4"/>
                <c:pt idx="0">
                  <c:v>5329</c:v>
                </c:pt>
                <c:pt idx="1">
                  <c:v>278</c:v>
                </c:pt>
                <c:pt idx="2">
                  <c:v>1181</c:v>
                </c:pt>
                <c:pt idx="3">
                  <c:v>12</c:v>
                </c:pt>
              </c:numCache>
            </c:numRef>
          </c:val>
          <c:extLst>
            <c:ext xmlns:c16="http://schemas.microsoft.com/office/drawing/2014/chart" uri="{C3380CC4-5D6E-409C-BE32-E72D297353CC}">
              <c16:uniqueId val="{00000000-8B36-44C0-BBCA-2F5A4D445369}"/>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dirty="0"/>
              <a:t>Expenses $6.7 million</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113821138211382E-2"/>
          <c:y val="0.14001555361135415"/>
          <c:w val="0.74003636130849493"/>
          <c:h val="0.82294740935160882"/>
        </c:manualLayout>
      </c:layout>
      <c:pie3DChart>
        <c:varyColors val="1"/>
        <c:ser>
          <c:idx val="0"/>
          <c:order val="0"/>
          <c:tx>
            <c:strRef>
              <c:f>Sheet1!$B$1</c:f>
              <c:strCache>
                <c:ptCount val="1"/>
                <c:pt idx="0">
                  <c:v>Expenses $6.1 million</c:v>
                </c:pt>
              </c:strCache>
            </c:strRef>
          </c:tx>
          <c:explosion val="25"/>
          <c:cat>
            <c:strRef>
              <c:f>Sheet1!$A$2:$A$4</c:f>
              <c:strCache>
                <c:ptCount val="3"/>
                <c:pt idx="0">
                  <c:v>Compensation</c:v>
                </c:pt>
                <c:pt idx="1">
                  <c:v>Supplies</c:v>
                </c:pt>
                <c:pt idx="2">
                  <c:v>Amortizaiton</c:v>
                </c:pt>
              </c:strCache>
            </c:strRef>
          </c:cat>
          <c:val>
            <c:numRef>
              <c:f>Sheet1!$B$2:$B$4</c:f>
              <c:numCache>
                <c:formatCode>General</c:formatCode>
                <c:ptCount val="3"/>
                <c:pt idx="0">
                  <c:v>5338</c:v>
                </c:pt>
                <c:pt idx="1">
                  <c:v>1206</c:v>
                </c:pt>
                <c:pt idx="2">
                  <c:v>155</c:v>
                </c:pt>
              </c:numCache>
            </c:numRef>
          </c:val>
          <c:extLst>
            <c:ext xmlns:c16="http://schemas.microsoft.com/office/drawing/2014/chart" uri="{C3380CC4-5D6E-409C-BE32-E72D297353CC}">
              <c16:uniqueId val="{00000000-DC1F-4872-A03E-D97EE64926D1}"/>
            </c:ext>
          </c:extLst>
        </c:ser>
        <c:ser>
          <c:idx val="1"/>
          <c:order val="1"/>
          <c:tx>
            <c:strRef>
              <c:f>Sheet1!$C$1</c:f>
              <c:strCache>
                <c:ptCount val="1"/>
                <c:pt idx="0">
                  <c:v>$6.7 million</c:v>
                </c:pt>
              </c:strCache>
            </c:strRef>
          </c:tx>
          <c:cat>
            <c:strRef>
              <c:f>Sheet1!$A$2:$A$4</c:f>
              <c:strCache>
                <c:ptCount val="3"/>
                <c:pt idx="0">
                  <c:v>Compensation</c:v>
                </c:pt>
                <c:pt idx="1">
                  <c:v>Supplies</c:v>
                </c:pt>
                <c:pt idx="2">
                  <c:v>Amortizaiton</c:v>
                </c:pt>
              </c:strCache>
            </c:strRef>
          </c:cat>
          <c:val>
            <c:numRef>
              <c:f>Sheet1!$C$2:$C$4</c:f>
              <c:numCache>
                <c:formatCode>General</c:formatCode>
                <c:ptCount val="3"/>
              </c:numCache>
            </c:numRef>
          </c:val>
          <c:extLst>
            <c:ext xmlns:c16="http://schemas.microsoft.com/office/drawing/2014/chart" uri="{C3380CC4-5D6E-409C-BE32-E72D297353CC}">
              <c16:uniqueId val="{00000001-DC1F-4872-A03E-D97EE64926D1}"/>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D62CC-537E-484F-89BA-BAACF78FA611}" type="datetimeFigureOut">
              <a:rPr lang="en-CA" smtClean="0"/>
              <a:t>2023-10-02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4F2B0-6524-4E7E-A45F-D336231AFB6C}" type="slidenum">
              <a:rPr lang="en-CA" smtClean="0"/>
              <a:t>‹#›</a:t>
            </a:fld>
            <a:endParaRPr lang="en-CA"/>
          </a:p>
        </p:txBody>
      </p:sp>
    </p:spTree>
    <p:extLst>
      <p:ext uri="{BB962C8B-B14F-4D97-AF65-F5344CB8AC3E}">
        <p14:creationId xmlns:p14="http://schemas.microsoft.com/office/powerpoint/2010/main" val="408799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84000">
              <a:schemeClr val="accent1">
                <a:lumMod val="5000"/>
                <a:lumOff val="95000"/>
              </a:schemeClr>
            </a:gs>
            <a:gs pos="98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blue circle with black text&#10;&#10;Description automatically generated with low confidence">
            <a:extLst>
              <a:ext uri="{FF2B5EF4-FFF2-40B4-BE49-F238E27FC236}">
                <a16:creationId xmlns:a16="http://schemas.microsoft.com/office/drawing/2014/main" id="{643FDF70-B7F5-D7DB-AD5C-2E15622F70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760" y="5897586"/>
            <a:ext cx="1701607" cy="653723"/>
          </a:xfrm>
          <a:prstGeom prst="rect">
            <a:avLst/>
          </a:prstGeom>
        </p:spPr>
      </p:pic>
      <p:sp>
        <p:nvSpPr>
          <p:cNvPr id="8" name="TextBox 7">
            <a:extLst>
              <a:ext uri="{FF2B5EF4-FFF2-40B4-BE49-F238E27FC236}">
                <a16:creationId xmlns:a16="http://schemas.microsoft.com/office/drawing/2014/main" id="{77748BFD-EDAB-A6C5-9EC2-CF5A4F69C588}"/>
              </a:ext>
            </a:extLst>
          </p:cNvPr>
          <p:cNvSpPr txBox="1"/>
          <p:nvPr userDrawn="1"/>
        </p:nvSpPr>
        <p:spPr>
          <a:xfrm>
            <a:off x="8610600" y="5897586"/>
            <a:ext cx="3279640" cy="738664"/>
          </a:xfrm>
          <a:prstGeom prst="rect">
            <a:avLst/>
          </a:prstGeom>
          <a:noFill/>
        </p:spPr>
        <p:txBody>
          <a:bodyPr wrap="square" rtlCol="0">
            <a:spAutoFit/>
          </a:bodyPr>
          <a:lstStyle/>
          <a:p>
            <a:pPr algn="r"/>
            <a:r>
              <a:rPr lang="en-US" sz="1200" b="1" dirty="0">
                <a:solidFill>
                  <a:srgbClr val="0070C0"/>
                </a:solidFill>
                <a:latin typeface="Arial Narrow" panose="020B0606020202030204" pitchFamily="34" charset="0"/>
                <a:cs typeface="Arial" panose="020B0604020202020204" pitchFamily="34" charset="0"/>
              </a:rPr>
              <a:t>Vibrant and Caring Communities, </a:t>
            </a:r>
          </a:p>
          <a:p>
            <a:pPr algn="r"/>
            <a:r>
              <a:rPr lang="en-US" sz="1200" b="1" dirty="0">
                <a:solidFill>
                  <a:srgbClr val="0070C0"/>
                </a:solidFill>
                <a:latin typeface="Arial Narrow" panose="020B0606020202030204" pitchFamily="34" charset="0"/>
                <a:cs typeface="Arial" panose="020B0604020202020204" pitchFamily="34" charset="0"/>
              </a:rPr>
              <a:t>People and Workplace</a:t>
            </a:r>
          </a:p>
          <a:p>
            <a:pPr algn="r"/>
            <a:endParaRPr lang="en-US" sz="600" b="1" dirty="0">
              <a:solidFill>
                <a:srgbClr val="0070C0"/>
              </a:solidFill>
              <a:latin typeface="Arial Narrow" panose="020B0606020202030204" pitchFamily="34" charset="0"/>
              <a:cs typeface="Arial" panose="020B0604020202020204" pitchFamily="34" charset="0"/>
            </a:endParaRPr>
          </a:p>
          <a:p>
            <a:pPr algn="r"/>
            <a:r>
              <a:rPr lang="en-US" sz="1200" b="1" dirty="0">
                <a:solidFill>
                  <a:srgbClr val="0070C0"/>
                </a:solidFill>
                <a:latin typeface="Arial Narrow" panose="020B0606020202030204" pitchFamily="34" charset="0"/>
                <a:cs typeface="Arial" panose="020B0604020202020204" pitchFamily="34" charset="0"/>
              </a:rPr>
              <a:t>wechc.on.ca</a:t>
            </a:r>
            <a:endParaRPr lang="en-CA" sz="1200" b="1" dirty="0">
              <a:solidFill>
                <a:srgbClr val="0070C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82944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CBDEC56-6C74-4C4E-ACCB-43F3705760D0}" type="slidenum">
              <a:rPr lang="en-CA" smtClean="0"/>
              <a:t>‹#›</a:t>
            </a:fld>
            <a:endParaRPr lang="en-CA" dirty="0"/>
          </a:p>
        </p:txBody>
      </p:sp>
    </p:spTree>
    <p:extLst>
      <p:ext uri="{BB962C8B-B14F-4D97-AF65-F5344CB8AC3E}">
        <p14:creationId xmlns:p14="http://schemas.microsoft.com/office/powerpoint/2010/main" val="384573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CBDEC56-6C74-4C4E-ACCB-43F3705760D0}" type="slidenum">
              <a:rPr lang="en-CA" smtClean="0"/>
              <a:t>‹#›</a:t>
            </a:fld>
            <a:endParaRPr lang="en-CA" dirty="0"/>
          </a:p>
        </p:txBody>
      </p:sp>
    </p:spTree>
    <p:extLst>
      <p:ext uri="{BB962C8B-B14F-4D97-AF65-F5344CB8AC3E}">
        <p14:creationId xmlns:p14="http://schemas.microsoft.com/office/powerpoint/2010/main" val="327831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5EAA-43D1-63A7-BC59-E00B952FA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2522298-4B18-BA99-A754-D7C390F3D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9" name="Picture 8" descr="A blue circle with black text&#10;&#10;Description automatically generated with low confidence">
            <a:extLst>
              <a:ext uri="{FF2B5EF4-FFF2-40B4-BE49-F238E27FC236}">
                <a16:creationId xmlns:a16="http://schemas.microsoft.com/office/drawing/2014/main" id="{672D05FC-9C0E-CF4D-62C9-C9DA2450E2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760" y="5897586"/>
            <a:ext cx="1701607" cy="653723"/>
          </a:xfrm>
          <a:prstGeom prst="rect">
            <a:avLst/>
          </a:prstGeom>
        </p:spPr>
      </p:pic>
      <p:sp>
        <p:nvSpPr>
          <p:cNvPr id="10" name="TextBox 9">
            <a:extLst>
              <a:ext uri="{FF2B5EF4-FFF2-40B4-BE49-F238E27FC236}">
                <a16:creationId xmlns:a16="http://schemas.microsoft.com/office/drawing/2014/main" id="{143F3089-1E9A-7CFB-A8E1-0A4C3625D7D8}"/>
              </a:ext>
            </a:extLst>
          </p:cNvPr>
          <p:cNvSpPr txBox="1"/>
          <p:nvPr userDrawn="1"/>
        </p:nvSpPr>
        <p:spPr>
          <a:xfrm>
            <a:off x="8610600" y="5897586"/>
            <a:ext cx="3279640" cy="738664"/>
          </a:xfrm>
          <a:prstGeom prst="rect">
            <a:avLst/>
          </a:prstGeom>
          <a:noFill/>
        </p:spPr>
        <p:txBody>
          <a:bodyPr wrap="square" rtlCol="0">
            <a:spAutoFit/>
          </a:bodyPr>
          <a:lstStyle/>
          <a:p>
            <a:pPr algn="r"/>
            <a:r>
              <a:rPr lang="en-US" sz="1200" b="1" dirty="0">
                <a:solidFill>
                  <a:srgbClr val="0070C0"/>
                </a:solidFill>
                <a:latin typeface="Arial Narrow" panose="020B0606020202030204" pitchFamily="34" charset="0"/>
                <a:cs typeface="Arial" panose="020B0604020202020204" pitchFamily="34" charset="0"/>
              </a:rPr>
              <a:t>Vibrant and Caring Communities, </a:t>
            </a:r>
          </a:p>
          <a:p>
            <a:pPr algn="r"/>
            <a:r>
              <a:rPr lang="en-US" sz="1200" b="1" dirty="0">
                <a:solidFill>
                  <a:srgbClr val="0070C0"/>
                </a:solidFill>
                <a:latin typeface="Arial Narrow" panose="020B0606020202030204" pitchFamily="34" charset="0"/>
                <a:cs typeface="Arial" panose="020B0604020202020204" pitchFamily="34" charset="0"/>
              </a:rPr>
              <a:t>People and Workplace</a:t>
            </a:r>
          </a:p>
          <a:p>
            <a:pPr algn="r"/>
            <a:endParaRPr lang="en-US" sz="600" b="1" dirty="0">
              <a:solidFill>
                <a:srgbClr val="0070C0"/>
              </a:solidFill>
              <a:latin typeface="Arial Narrow" panose="020B0606020202030204" pitchFamily="34" charset="0"/>
              <a:cs typeface="Arial" panose="020B0604020202020204" pitchFamily="34" charset="0"/>
            </a:endParaRPr>
          </a:p>
          <a:p>
            <a:pPr algn="r"/>
            <a:r>
              <a:rPr lang="en-US" sz="1200" b="1" dirty="0">
                <a:solidFill>
                  <a:srgbClr val="0070C0"/>
                </a:solidFill>
                <a:latin typeface="Arial Narrow" panose="020B0606020202030204" pitchFamily="34" charset="0"/>
                <a:cs typeface="Arial" panose="020B0604020202020204" pitchFamily="34" charset="0"/>
              </a:rPr>
              <a:t>wechc.on.ca</a:t>
            </a:r>
            <a:endParaRPr lang="en-CA" sz="1200" b="1" dirty="0">
              <a:solidFill>
                <a:srgbClr val="0070C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55606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69000">
              <a:schemeClr val="accent1">
                <a:lumMod val="5000"/>
                <a:lumOff val="95000"/>
              </a:schemeClr>
            </a:gs>
            <a:gs pos="87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4850" y="724429"/>
            <a:ext cx="10782300" cy="1216953"/>
          </a:xfrm>
        </p:spPr>
        <p:txBody>
          <a:bodyPr anchor="b">
            <a:noAutofit/>
          </a:bodyPr>
          <a:lstStyle>
            <a:lvl1pPr algn="l">
              <a:lnSpc>
                <a:spcPct val="80000"/>
              </a:lnSpc>
              <a:defRPr sz="2400" spc="-120"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704850" y="2052735"/>
            <a:ext cx="10782300" cy="3622145"/>
          </a:xfrm>
        </p:spPr>
        <p:txBody>
          <a:bodyPr>
            <a:normAutofit/>
          </a:bodyPr>
          <a:lstStyle>
            <a:lvl1pPr marL="0" indent="0" algn="l">
              <a:buNone/>
              <a:defRPr sz="1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add content</a:t>
            </a:r>
          </a:p>
        </p:txBody>
      </p:sp>
      <p:pic>
        <p:nvPicPr>
          <p:cNvPr id="5" name="Picture 4" descr="A blue circle with black text&#10;&#10;Description automatically generated with low confidence">
            <a:extLst>
              <a:ext uri="{FF2B5EF4-FFF2-40B4-BE49-F238E27FC236}">
                <a16:creationId xmlns:a16="http://schemas.microsoft.com/office/drawing/2014/main" id="{32EB1E42-30CB-F073-3DD0-5E1C52418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760" y="5897586"/>
            <a:ext cx="1701607" cy="653723"/>
          </a:xfrm>
          <a:prstGeom prst="rect">
            <a:avLst/>
          </a:prstGeom>
        </p:spPr>
      </p:pic>
      <p:sp>
        <p:nvSpPr>
          <p:cNvPr id="6" name="TextBox 5">
            <a:extLst>
              <a:ext uri="{FF2B5EF4-FFF2-40B4-BE49-F238E27FC236}">
                <a16:creationId xmlns:a16="http://schemas.microsoft.com/office/drawing/2014/main" id="{A874952D-3563-20D8-C4DB-01A480B36734}"/>
              </a:ext>
            </a:extLst>
          </p:cNvPr>
          <p:cNvSpPr txBox="1"/>
          <p:nvPr userDrawn="1"/>
        </p:nvSpPr>
        <p:spPr>
          <a:xfrm>
            <a:off x="8610600" y="5897586"/>
            <a:ext cx="3279640" cy="738664"/>
          </a:xfrm>
          <a:prstGeom prst="rect">
            <a:avLst/>
          </a:prstGeom>
          <a:noFill/>
        </p:spPr>
        <p:txBody>
          <a:bodyPr wrap="square" rtlCol="0">
            <a:spAutoFit/>
          </a:bodyPr>
          <a:lstStyle/>
          <a:p>
            <a:pPr algn="r"/>
            <a:r>
              <a:rPr lang="en-US" sz="1200" b="1" dirty="0">
                <a:solidFill>
                  <a:srgbClr val="0070C0"/>
                </a:solidFill>
                <a:latin typeface="Arial Narrow" panose="020B0606020202030204" pitchFamily="34" charset="0"/>
                <a:cs typeface="Arial" panose="020B0604020202020204" pitchFamily="34" charset="0"/>
              </a:rPr>
              <a:t>Vibrant and Caring Communities, </a:t>
            </a:r>
          </a:p>
          <a:p>
            <a:pPr algn="r"/>
            <a:r>
              <a:rPr lang="en-US" sz="1200" b="1" dirty="0">
                <a:solidFill>
                  <a:srgbClr val="0070C0"/>
                </a:solidFill>
                <a:latin typeface="Arial Narrow" panose="020B0606020202030204" pitchFamily="34" charset="0"/>
                <a:cs typeface="Arial" panose="020B0604020202020204" pitchFamily="34" charset="0"/>
              </a:rPr>
              <a:t>People and Workplace</a:t>
            </a:r>
          </a:p>
          <a:p>
            <a:pPr algn="r"/>
            <a:endParaRPr lang="en-US" sz="600" b="1" dirty="0">
              <a:solidFill>
                <a:srgbClr val="0070C0"/>
              </a:solidFill>
              <a:latin typeface="Arial Narrow" panose="020B0606020202030204" pitchFamily="34" charset="0"/>
              <a:cs typeface="Arial" panose="020B0604020202020204" pitchFamily="34" charset="0"/>
            </a:endParaRPr>
          </a:p>
          <a:p>
            <a:pPr algn="r"/>
            <a:r>
              <a:rPr lang="en-US" sz="1200" b="1" dirty="0">
                <a:solidFill>
                  <a:srgbClr val="0070C0"/>
                </a:solidFill>
                <a:latin typeface="Arial Narrow" panose="020B0606020202030204" pitchFamily="34" charset="0"/>
                <a:cs typeface="Arial" panose="020B0604020202020204" pitchFamily="34" charset="0"/>
              </a:rPr>
              <a:t>wechc.on.ca</a:t>
            </a:r>
            <a:endParaRPr lang="en-CA" sz="1200" b="1" dirty="0">
              <a:solidFill>
                <a:srgbClr val="0070C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1722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CBDEC56-6C74-4C4E-ACCB-43F3705760D0}" type="slidenum">
              <a:rPr lang="en-CA" smtClean="0"/>
              <a:t>‹#›</a:t>
            </a:fld>
            <a:endParaRPr lang="en-CA" dirty="0"/>
          </a:p>
        </p:txBody>
      </p:sp>
    </p:spTree>
    <p:extLst>
      <p:ext uri="{BB962C8B-B14F-4D97-AF65-F5344CB8AC3E}">
        <p14:creationId xmlns:p14="http://schemas.microsoft.com/office/powerpoint/2010/main" val="58161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CBDEC56-6C74-4C4E-ACCB-43F3705760D0}" type="slidenum">
              <a:rPr lang="en-CA" smtClean="0"/>
              <a:t>‹#›</a:t>
            </a:fld>
            <a:endParaRPr lang="en-CA" dirty="0"/>
          </a:p>
        </p:txBody>
      </p:sp>
    </p:spTree>
    <p:extLst>
      <p:ext uri="{BB962C8B-B14F-4D97-AF65-F5344CB8AC3E}">
        <p14:creationId xmlns:p14="http://schemas.microsoft.com/office/powerpoint/2010/main" val="364417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CBDEC56-6C74-4C4E-ACCB-43F3705760D0}" type="slidenum">
              <a:rPr lang="en-CA" smtClean="0"/>
              <a:t>‹#›</a:t>
            </a:fld>
            <a:endParaRPr lang="en-CA" dirty="0"/>
          </a:p>
        </p:txBody>
      </p:sp>
    </p:spTree>
    <p:extLst>
      <p:ext uri="{BB962C8B-B14F-4D97-AF65-F5344CB8AC3E}">
        <p14:creationId xmlns:p14="http://schemas.microsoft.com/office/powerpoint/2010/main" val="52576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CBDEC56-6C74-4C4E-ACCB-43F3705760D0}" type="slidenum">
              <a:rPr lang="en-CA" smtClean="0"/>
              <a:t>‹#›</a:t>
            </a:fld>
            <a:endParaRPr lang="en-CA" dirty="0"/>
          </a:p>
        </p:txBody>
      </p:sp>
    </p:spTree>
    <p:extLst>
      <p:ext uri="{BB962C8B-B14F-4D97-AF65-F5344CB8AC3E}">
        <p14:creationId xmlns:p14="http://schemas.microsoft.com/office/powerpoint/2010/main" val="23999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CBDEC56-6C74-4C4E-ACCB-43F3705760D0}" type="slidenum">
              <a:rPr lang="en-CA" smtClean="0"/>
              <a:t>‹#›</a:t>
            </a:fld>
            <a:endParaRPr lang="en-CA" dirty="0"/>
          </a:p>
        </p:txBody>
      </p:sp>
    </p:spTree>
    <p:extLst>
      <p:ext uri="{BB962C8B-B14F-4D97-AF65-F5344CB8AC3E}">
        <p14:creationId xmlns:p14="http://schemas.microsoft.com/office/powerpoint/2010/main" val="297143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CBDEC56-6C74-4C4E-ACCB-43F3705760D0}" type="slidenum">
              <a:rPr lang="en-CA" smtClean="0"/>
              <a:t>‹#›</a:t>
            </a:fld>
            <a:endParaRPr lang="en-CA" dirty="0"/>
          </a:p>
        </p:txBody>
      </p:sp>
    </p:spTree>
    <p:extLst>
      <p:ext uri="{BB962C8B-B14F-4D97-AF65-F5344CB8AC3E}">
        <p14:creationId xmlns:p14="http://schemas.microsoft.com/office/powerpoint/2010/main" val="34376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endParaRPr lang="en-CA"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CA"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CBDEC56-6C74-4C4E-ACCB-43F3705760D0}" type="slidenum">
              <a:rPr lang="en-CA" smtClean="0"/>
              <a:t>‹#›</a:t>
            </a:fld>
            <a:endParaRPr lang="en-CA" dirty="0"/>
          </a:p>
        </p:txBody>
      </p:sp>
    </p:spTree>
    <p:extLst>
      <p:ext uri="{BB962C8B-B14F-4D97-AF65-F5344CB8AC3E}">
        <p14:creationId xmlns:p14="http://schemas.microsoft.com/office/powerpoint/2010/main" val="365179739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endParaRPr lang="en-CA"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CA"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CBDEC56-6C74-4C4E-ACCB-43F3705760D0}" type="slidenum">
              <a:rPr lang="en-CA" smtClean="0"/>
              <a:t>‹#›</a:t>
            </a:fld>
            <a:endParaRPr lang="en-CA" dirty="0"/>
          </a:p>
        </p:txBody>
      </p:sp>
    </p:spTree>
    <p:extLst>
      <p:ext uri="{BB962C8B-B14F-4D97-AF65-F5344CB8AC3E}">
        <p14:creationId xmlns:p14="http://schemas.microsoft.com/office/powerpoint/2010/main" val="4210160975"/>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hf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1C6F-3E25-C466-86B4-46BACF2CF516}"/>
              </a:ext>
            </a:extLst>
          </p:cNvPr>
          <p:cNvSpPr>
            <a:spLocks noGrp="1"/>
          </p:cNvSpPr>
          <p:nvPr>
            <p:ph type="title"/>
          </p:nvPr>
        </p:nvSpPr>
        <p:spPr/>
        <p:txBody>
          <a:bodyPr/>
          <a:lstStyle/>
          <a:p>
            <a:r>
              <a:rPr lang="en-US" b="1" dirty="0"/>
              <a:t>Finance and Operations</a:t>
            </a:r>
            <a:br>
              <a:rPr lang="en-US" b="1" dirty="0"/>
            </a:br>
            <a:r>
              <a:rPr lang="en-US" sz="3600" b="1" dirty="0"/>
              <a:t>Board Orientation, October 2023</a:t>
            </a:r>
            <a:endParaRPr lang="en-CA" b="1" dirty="0"/>
          </a:p>
        </p:txBody>
      </p:sp>
      <p:sp>
        <p:nvSpPr>
          <p:cNvPr id="3" name="Content Placeholder 2">
            <a:extLst>
              <a:ext uri="{FF2B5EF4-FFF2-40B4-BE49-F238E27FC236}">
                <a16:creationId xmlns:a16="http://schemas.microsoft.com/office/drawing/2014/main" id="{71064F72-AF8E-2AFE-12B3-8B7492CC458A}"/>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46304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35C8-9139-0BF8-112B-D2134C0D1AD1}"/>
              </a:ext>
            </a:extLst>
          </p:cNvPr>
          <p:cNvSpPr>
            <a:spLocks noGrp="1"/>
          </p:cNvSpPr>
          <p:nvPr>
            <p:ph type="ctrTitle"/>
          </p:nvPr>
        </p:nvSpPr>
        <p:spPr/>
        <p:txBody>
          <a:bodyPr/>
          <a:lstStyle/>
          <a:p>
            <a:r>
              <a:rPr kumimoji="0" lang="en-CA" sz="4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Revenue by Source 2022-23</a:t>
            </a:r>
            <a:endParaRPr lang="en-CA"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EEC68FF0-059C-8E76-0899-82144DE1ED64}"/>
              </a:ext>
            </a:extLst>
          </p:cNvPr>
          <p:cNvSpPr>
            <a:spLocks noGrp="1"/>
          </p:cNvSpPr>
          <p:nvPr>
            <p:ph type="subTitle" idx="1"/>
          </p:nvPr>
        </p:nvSpPr>
        <p:spPr/>
        <p:txBody>
          <a:bodyPr/>
          <a:lstStyle/>
          <a:p>
            <a:endParaRPr lang="en-CA" dirty="0"/>
          </a:p>
        </p:txBody>
      </p:sp>
      <p:graphicFrame>
        <p:nvGraphicFramePr>
          <p:cNvPr id="4" name="Content Placeholder 3">
            <a:extLst>
              <a:ext uri="{FF2B5EF4-FFF2-40B4-BE49-F238E27FC236}">
                <a16:creationId xmlns:a16="http://schemas.microsoft.com/office/drawing/2014/main" id="{FF43F8BE-CA51-8B92-08AF-4D082DD3AF25}"/>
              </a:ext>
            </a:extLst>
          </p:cNvPr>
          <p:cNvGraphicFramePr>
            <a:graphicFrameLocks/>
          </p:cNvGraphicFramePr>
          <p:nvPr>
            <p:extLst>
              <p:ext uri="{D42A27DB-BD31-4B8C-83A1-F6EECF244321}">
                <p14:modId xmlns:p14="http://schemas.microsoft.com/office/powerpoint/2010/main" val="2864053201"/>
              </p:ext>
            </p:extLst>
          </p:nvPr>
        </p:nvGraphicFramePr>
        <p:xfrm>
          <a:off x="1589252" y="2183609"/>
          <a:ext cx="78105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374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BBB2-DC14-5DE4-BCA0-81A5225BFA83}"/>
              </a:ext>
            </a:extLst>
          </p:cNvPr>
          <p:cNvSpPr>
            <a:spLocks noGrp="1"/>
          </p:cNvSpPr>
          <p:nvPr>
            <p:ph type="ctrTitle"/>
          </p:nvPr>
        </p:nvSpPr>
        <p:spPr/>
        <p:txBody>
          <a:bodyPr/>
          <a:lstStyle/>
          <a:p>
            <a:r>
              <a:rPr kumimoji="0" lang="en-CA" sz="4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Expense Profile 2022-23</a:t>
            </a:r>
            <a:endParaRPr lang="en-CA"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CB90305B-2124-B08E-1658-ACECC526CDCF}"/>
              </a:ext>
            </a:extLst>
          </p:cNvPr>
          <p:cNvSpPr>
            <a:spLocks noGrp="1"/>
          </p:cNvSpPr>
          <p:nvPr>
            <p:ph type="subTitle" idx="1"/>
          </p:nvPr>
        </p:nvSpPr>
        <p:spPr/>
        <p:txBody>
          <a:bodyPr/>
          <a:lstStyle/>
          <a:p>
            <a:endParaRPr lang="en-CA" dirty="0"/>
          </a:p>
        </p:txBody>
      </p:sp>
      <p:graphicFrame>
        <p:nvGraphicFramePr>
          <p:cNvPr id="4" name="Content Placeholder 3">
            <a:extLst>
              <a:ext uri="{FF2B5EF4-FFF2-40B4-BE49-F238E27FC236}">
                <a16:creationId xmlns:a16="http://schemas.microsoft.com/office/drawing/2014/main" id="{8753E160-E533-C29B-3FF7-5FD58EB41DDE}"/>
              </a:ext>
            </a:extLst>
          </p:cNvPr>
          <p:cNvGraphicFramePr>
            <a:graphicFrameLocks/>
          </p:cNvGraphicFramePr>
          <p:nvPr>
            <p:extLst>
              <p:ext uri="{D42A27DB-BD31-4B8C-83A1-F6EECF244321}">
                <p14:modId xmlns:p14="http://schemas.microsoft.com/office/powerpoint/2010/main" val="1596957909"/>
              </p:ext>
            </p:extLst>
          </p:nvPr>
        </p:nvGraphicFramePr>
        <p:xfrm>
          <a:off x="2356368" y="2403184"/>
          <a:ext cx="78105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301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1E0F-C383-2C69-CB4B-3330164298C1}"/>
              </a:ext>
            </a:extLst>
          </p:cNvPr>
          <p:cNvSpPr>
            <a:spLocks noGrp="1"/>
          </p:cNvSpPr>
          <p:nvPr>
            <p:ph type="ctrTitle"/>
          </p:nvPr>
        </p:nvSpPr>
        <p:spPr/>
        <p:txBody>
          <a:bodyPr/>
          <a:lstStyle/>
          <a:p>
            <a:r>
              <a:rPr kumimoji="0" lang="en-US" altLang="en-US" sz="44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Financial Processes</a:t>
            </a:r>
            <a:endParaRPr lang="en-CA"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4ED2B13D-D6A6-40AF-EF7D-A916236EAD2A}"/>
              </a:ext>
            </a:extLst>
          </p:cNvPr>
          <p:cNvSpPr>
            <a:spLocks noGrp="1"/>
          </p:cNvSpPr>
          <p:nvPr>
            <p:ph type="subTitle" idx="1"/>
          </p:nvPr>
        </p:nvSpPr>
        <p:spPr/>
        <p:txBody>
          <a:bodyPr>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Government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Community Annual Planning Submission (CAPS) and Multi-Sector Service Accountability Agreement (M-SAA)</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Quarterly and annual financial and statistical reporting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One-time funding reporting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Health Centre Business planning cycle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Internal Reporting Processes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Payroll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Financial Policies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Capital Protection</a:t>
            </a:r>
          </a:p>
          <a:p>
            <a:endParaRPr lang="en-CA" dirty="0"/>
          </a:p>
        </p:txBody>
      </p:sp>
    </p:spTree>
    <p:extLst>
      <p:ext uri="{BB962C8B-B14F-4D97-AF65-F5344CB8AC3E}">
        <p14:creationId xmlns:p14="http://schemas.microsoft.com/office/powerpoint/2010/main" val="26147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836B-22E1-74FF-A871-64C50A0BDE3B}"/>
              </a:ext>
            </a:extLst>
          </p:cNvPr>
          <p:cNvSpPr>
            <a:spLocks noGrp="1"/>
          </p:cNvSpPr>
          <p:nvPr>
            <p:ph type="ctrTitle"/>
          </p:nvPr>
        </p:nvSpPr>
        <p:spPr/>
        <p:txBody>
          <a:bodyPr/>
          <a:lstStyle/>
          <a:p>
            <a:r>
              <a:rPr kumimoji="0" lang="en-CA" sz="4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Finance Team</a:t>
            </a:r>
            <a:endParaRPr lang="en-CA" sz="4400" b="1"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2A882593-4FE7-7D60-4521-E93A41790364}"/>
              </a:ext>
            </a:extLst>
          </p:cNvPr>
          <p:cNvSpPr>
            <a:spLocks noGrp="1"/>
          </p:cNvSpPr>
          <p:nvPr>
            <p:ph type="subTitle" idx="1"/>
          </p:nvPr>
        </p:nvSpPr>
        <p:spPr/>
        <p:txBody>
          <a:bodyPr>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Steve Wilkins– Accountant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September 2022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Fanshawe College – Business Accounting </a:t>
            </a:r>
            <a:r>
              <a:rPr kumimoji="0" lang="en-CA" sz="32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a:t>
            </a:r>
            <a:r>
              <a:rPr kumimoji="0" lang="en-CA" sz="3200" b="0" i="0" u="none" strike="noStrike" kern="1200" cap="none" spc="0" normalizeH="0" baseline="0" noProof="0" dirty="0">
                <a:ln>
                  <a:noFill/>
                </a:ln>
                <a:solidFill>
                  <a:prstClr val="black"/>
                </a:solidFill>
                <a:effectLst/>
                <a:uLnTx/>
                <a:uFillTx/>
                <a:latin typeface="Calibri"/>
                <a:ea typeface="+mn-ea"/>
                <a:cs typeface="+mn-cs"/>
              </a:rPr>
              <a:t>Honours Bachelor of Commerce program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Accounts Payable, Payroll, Banking, Monthly Reporting including financial statements preparation, reconciliations, and analysis, Budgeting, Benefits cost administration</a:t>
            </a:r>
          </a:p>
          <a:p>
            <a:endParaRPr lang="en-CA" dirty="0"/>
          </a:p>
        </p:txBody>
      </p:sp>
    </p:spTree>
    <p:extLst>
      <p:ext uri="{BB962C8B-B14F-4D97-AF65-F5344CB8AC3E}">
        <p14:creationId xmlns:p14="http://schemas.microsoft.com/office/powerpoint/2010/main" val="331652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F845-BDEA-9077-294C-F8B8B2FA1081}"/>
              </a:ext>
            </a:extLst>
          </p:cNvPr>
          <p:cNvSpPr>
            <a:spLocks noGrp="1"/>
          </p:cNvSpPr>
          <p:nvPr>
            <p:ph type="ctrTitle"/>
          </p:nvPr>
        </p:nvSpPr>
        <p:spPr/>
        <p:txBody>
          <a:bodyPr/>
          <a:lstStyle/>
          <a:p>
            <a:r>
              <a:rPr kumimoji="0" lang="en-CA" sz="4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Finance Environment</a:t>
            </a:r>
            <a:endParaRPr lang="en-CA" sz="44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C0516E84-DE92-5BEB-A42A-8AB6282F4ED3}"/>
              </a:ext>
            </a:extLst>
          </p:cNvPr>
          <p:cNvSpPr>
            <a:spLocks noGrp="1"/>
          </p:cNvSpPr>
          <p:nvPr>
            <p:ph type="subTitle" idx="1"/>
          </p:nvPr>
        </p:nvSpPr>
        <p:spPr/>
        <p:txBody>
          <a:bodyPr>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2800" b="0" i="0" u="none" strike="noStrike" kern="1200" cap="none" spc="0" normalizeH="0" baseline="0" noProof="0" dirty="0">
                <a:ln>
                  <a:noFill/>
                </a:ln>
                <a:solidFill>
                  <a:prstClr val="black"/>
                </a:solidFill>
                <a:effectLst/>
                <a:uLnTx/>
                <a:uFillTx/>
                <a:latin typeface="Calibri"/>
                <a:ea typeface="+mn-ea"/>
                <a:cs typeface="+mn-cs"/>
              </a:rPr>
              <a:t>CCIM (Microsoft Dynamics Great Plains) contracted through the Alliance (formerly AOHC) for General Ledger, budgeting and reporting, and Accounts Payable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CA" b="0" i="0" u="none" strike="noStrike" kern="1200" cap="none" spc="0" normalizeH="0" baseline="0" noProof="0" dirty="0">
                <a:ln>
                  <a:noFill/>
                </a:ln>
                <a:solidFill>
                  <a:prstClr val="black"/>
                </a:solidFill>
                <a:effectLst/>
                <a:uLnTx/>
                <a:uFillTx/>
                <a:latin typeface="Calibri"/>
                <a:ea typeface="+mn-ea"/>
                <a:cs typeface="+mn-cs"/>
              </a:rPr>
              <a:t>14 cost centres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CA" b="0" i="0" u="none" strike="noStrike" kern="1200" cap="none" spc="0" normalizeH="0" baseline="0" noProof="0" dirty="0">
                <a:ln>
                  <a:noFill/>
                </a:ln>
                <a:solidFill>
                  <a:prstClr val="black"/>
                </a:solidFill>
                <a:effectLst/>
                <a:uLnTx/>
                <a:uFillTx/>
                <a:latin typeface="Calibri"/>
                <a:ea typeface="+mn-ea"/>
                <a:cs typeface="+mn-cs"/>
              </a:rPr>
              <a:t>Four funding streams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CA" b="0" i="0" u="none" strike="noStrike" kern="1200" cap="none" spc="0" normalizeH="0" baseline="0" noProof="0" dirty="0">
                <a:ln>
                  <a:noFill/>
                </a:ln>
                <a:solidFill>
                  <a:prstClr val="black"/>
                </a:solidFill>
                <a:effectLst/>
                <a:uLnTx/>
                <a:uFillTx/>
                <a:latin typeface="Calibri"/>
                <a:ea typeface="+mn-ea"/>
                <a:cs typeface="+mn-cs"/>
              </a:rPr>
              <a:t>Financial and statistical reporting under OHRS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2800" b="0" i="0" u="none" strike="noStrike" kern="1200" cap="none" spc="0" normalizeH="0" baseline="0" noProof="0" dirty="0">
                <a:ln>
                  <a:noFill/>
                </a:ln>
                <a:solidFill>
                  <a:prstClr val="black"/>
                </a:solidFill>
                <a:effectLst/>
                <a:uLnTx/>
                <a:uFillTx/>
                <a:latin typeface="Calibri"/>
                <a:ea typeface="+mn-ea"/>
                <a:cs typeface="+mn-cs"/>
              </a:rPr>
              <a:t>EasyPay for Payroll</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CA" b="0" i="0" u="none" strike="noStrike" kern="1200" cap="none" spc="0" normalizeH="0" baseline="0" noProof="0" dirty="0">
                <a:ln>
                  <a:noFill/>
                </a:ln>
                <a:solidFill>
                  <a:prstClr val="black"/>
                </a:solidFill>
                <a:effectLst/>
                <a:uLnTx/>
                <a:uFillTx/>
                <a:latin typeface="Calibri"/>
                <a:ea typeface="+mn-ea"/>
                <a:cs typeface="+mn-cs"/>
              </a:rPr>
              <a:t>55+ employees (full and part time)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2800" b="0" i="0" u="none" strike="noStrike" kern="1200" cap="none" spc="0" normalizeH="0" baseline="0" noProof="0" dirty="0">
                <a:ln>
                  <a:noFill/>
                </a:ln>
                <a:solidFill>
                  <a:prstClr val="black"/>
                </a:solidFill>
                <a:effectLst/>
                <a:uLnTx/>
                <a:uFillTx/>
                <a:latin typeface="Calibri"/>
                <a:ea typeface="+mn-ea"/>
                <a:cs typeface="+mn-cs"/>
              </a:rPr>
              <a:t>InfoHR for time and attendance</a:t>
            </a:r>
          </a:p>
          <a:p>
            <a:endParaRPr lang="en-CA" dirty="0"/>
          </a:p>
        </p:txBody>
      </p:sp>
    </p:spTree>
    <p:extLst>
      <p:ext uri="{BB962C8B-B14F-4D97-AF65-F5344CB8AC3E}">
        <p14:creationId xmlns:p14="http://schemas.microsoft.com/office/powerpoint/2010/main" val="255866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8CD9-5AD1-9B6D-CEC2-CFE2F5791CAC}"/>
              </a:ext>
            </a:extLst>
          </p:cNvPr>
          <p:cNvSpPr>
            <a:spLocks noGrp="1"/>
          </p:cNvSpPr>
          <p:nvPr>
            <p:ph type="ctrTitle"/>
          </p:nvPr>
        </p:nvSpPr>
        <p:spPr/>
        <p:txBody>
          <a:bodyPr/>
          <a:lstStyle/>
          <a:p>
            <a:r>
              <a:rPr kumimoji="0" lang="en-CA" sz="4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Finance Team Successes</a:t>
            </a:r>
            <a:endParaRPr lang="en-CA" sz="44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FAF51250-1398-7FB3-FC9C-14A199F6DE31}"/>
              </a:ext>
            </a:extLst>
          </p:cNvPr>
          <p:cNvSpPr>
            <a:spLocks noGrp="1"/>
          </p:cNvSpPr>
          <p:nvPr>
            <p:ph type="subTitle"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Balanced budget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Detailed and timely reporting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Healthy relationships with funders, banks, vendors, auditors, leadership and staff</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Support leadership engagement in financial accountability</a:t>
            </a:r>
          </a:p>
          <a:p>
            <a:endParaRPr lang="en-CA" dirty="0"/>
          </a:p>
        </p:txBody>
      </p:sp>
    </p:spTree>
    <p:extLst>
      <p:ext uri="{BB962C8B-B14F-4D97-AF65-F5344CB8AC3E}">
        <p14:creationId xmlns:p14="http://schemas.microsoft.com/office/powerpoint/2010/main" val="59158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A3BF-8CE9-A943-49DE-43D5468D32BA}"/>
              </a:ext>
            </a:extLst>
          </p:cNvPr>
          <p:cNvSpPr>
            <a:spLocks noGrp="1"/>
          </p:cNvSpPr>
          <p:nvPr>
            <p:ph type="ctrTitle"/>
          </p:nvPr>
        </p:nvSpPr>
        <p:spPr/>
        <p:txBody>
          <a:bodyPr/>
          <a:lstStyle/>
          <a:p>
            <a:r>
              <a:rPr kumimoji="0" lang="en-US" altLang="en-US" sz="44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Financial Health Centre Challenges </a:t>
            </a:r>
            <a:endParaRPr lang="en-CA" sz="44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B8CAA6B6-D491-49E0-A42F-F990DD723BBB}"/>
              </a:ext>
            </a:extLst>
          </p:cNvPr>
          <p:cNvSpPr>
            <a:spLocks noGrp="1"/>
          </p:cNvSpPr>
          <p:nvPr>
            <p:ph type="subTitle"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Forecasting year end position in order to apply for reallocation for capital or other one-time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Ongoing gap in Ministry funding and actual operating pressures (e.g. Inflation, technology)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Financial flexibility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Building and IT cost funding</a:t>
            </a:r>
          </a:p>
          <a:p>
            <a:endParaRPr lang="en-CA" dirty="0"/>
          </a:p>
        </p:txBody>
      </p:sp>
    </p:spTree>
    <p:extLst>
      <p:ext uri="{BB962C8B-B14F-4D97-AF65-F5344CB8AC3E}">
        <p14:creationId xmlns:p14="http://schemas.microsoft.com/office/powerpoint/2010/main" val="3305153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6688-6C86-6C82-FE5D-ACF72DEB65AD}"/>
              </a:ext>
            </a:extLst>
          </p:cNvPr>
          <p:cNvSpPr>
            <a:spLocks noGrp="1"/>
          </p:cNvSpPr>
          <p:nvPr>
            <p:ph type="title"/>
          </p:nvPr>
        </p:nvSpPr>
        <p:spPr/>
        <p:txBody>
          <a:bodyPr/>
          <a:lstStyle/>
          <a:p>
            <a:r>
              <a:rPr kumimoji="0" lang="en-CA" sz="4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Finance Team Challenges</a:t>
            </a:r>
            <a:endParaRPr lang="en-CA"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DD54812-7C2C-F07D-D4F1-EB893A544A28}"/>
              </a:ext>
            </a:extLst>
          </p:cNvPr>
          <p:cNvSpPr>
            <a:spLocks noGrp="1"/>
          </p:cNvSpPr>
          <p:nvPr>
            <p:ph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Responding to changing funding environment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Systems reliance and response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Budget pressures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Ensuring consistency</a:t>
            </a:r>
          </a:p>
          <a:p>
            <a:endParaRPr lang="en-CA" dirty="0"/>
          </a:p>
        </p:txBody>
      </p:sp>
    </p:spTree>
    <p:extLst>
      <p:ext uri="{BB962C8B-B14F-4D97-AF65-F5344CB8AC3E}">
        <p14:creationId xmlns:p14="http://schemas.microsoft.com/office/powerpoint/2010/main" val="250070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6279-C666-99E2-AAE9-A8CCAD50DABB}"/>
              </a:ext>
            </a:extLst>
          </p:cNvPr>
          <p:cNvSpPr>
            <a:spLocks noGrp="1"/>
          </p:cNvSpPr>
          <p:nvPr>
            <p:ph type="ctrTitle"/>
          </p:nvPr>
        </p:nvSpPr>
        <p:spPr/>
        <p:txBody>
          <a:bodyPr/>
          <a:lstStyle/>
          <a:p>
            <a:r>
              <a:rPr kumimoji="0" lang="en-US" sz="4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Key Internal Financial Controls</a:t>
            </a:r>
            <a:endParaRPr lang="en-CA" sz="44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59FB7BD9-5A83-0318-37C9-BBEFF46518A6}"/>
              </a:ext>
            </a:extLst>
          </p:cNvPr>
          <p:cNvSpPr>
            <a:spLocks noGrp="1"/>
          </p:cNvSpPr>
          <p:nvPr>
            <p:ph type="subTitle"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Leadership involvement in budget development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Monthly cost centre reporting and analysis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Segregation of duties in expense approval including payroll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Supervisor approval for all bank transactions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Bank signing authority, does not include accountant, two signatures required with threshold</a:t>
            </a:r>
          </a:p>
          <a:p>
            <a:endParaRPr lang="en-CA" dirty="0"/>
          </a:p>
        </p:txBody>
      </p:sp>
    </p:spTree>
    <p:extLst>
      <p:ext uri="{BB962C8B-B14F-4D97-AF65-F5344CB8AC3E}">
        <p14:creationId xmlns:p14="http://schemas.microsoft.com/office/powerpoint/2010/main" val="348675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6F53-746A-EBFA-69CD-74B57E145539}"/>
              </a:ext>
            </a:extLst>
          </p:cNvPr>
          <p:cNvSpPr>
            <a:spLocks noGrp="1"/>
          </p:cNvSpPr>
          <p:nvPr>
            <p:ph type="ctrTitle"/>
          </p:nvPr>
        </p:nvSpPr>
        <p:spPr/>
        <p:txBody>
          <a:bodyPr/>
          <a:lstStyle/>
          <a:p>
            <a:r>
              <a:rPr kumimoji="0" lang="en-US" sz="4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Key Internal Financial Controls (cont’d)</a:t>
            </a:r>
            <a:endParaRPr lang="en-CA" sz="44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4A5BE160-BF0E-6E28-2C60-C9DB77817014}"/>
              </a:ext>
            </a:extLst>
          </p:cNvPr>
          <p:cNvSpPr>
            <a:spLocks noGrp="1"/>
          </p:cNvSpPr>
          <p:nvPr>
            <p:ph type="subTitle"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Spending limits defined by position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Financial policy/guidelines updated on a regular basis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Bank accounts reconciled monthly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Quarterly review by Finance Chair of bank reconciliations, Electronic Funds transfers, cheques and credit card transactions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Restricted access to cheque writing and vendor set up</a:t>
            </a:r>
          </a:p>
          <a:p>
            <a:endParaRPr lang="en-CA" dirty="0"/>
          </a:p>
        </p:txBody>
      </p:sp>
    </p:spTree>
    <p:extLst>
      <p:ext uri="{BB962C8B-B14F-4D97-AF65-F5344CB8AC3E}">
        <p14:creationId xmlns:p14="http://schemas.microsoft.com/office/powerpoint/2010/main" val="274928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DE89-50CF-0ACA-C4D4-77727694D196}"/>
              </a:ext>
            </a:extLst>
          </p:cNvPr>
          <p:cNvSpPr>
            <a:spLocks noGrp="1"/>
          </p:cNvSpPr>
          <p:nvPr>
            <p:ph type="ctrTitle"/>
          </p:nvPr>
        </p:nvSpPr>
        <p:spPr/>
        <p:txBody>
          <a:bodyPr/>
          <a:lstStyle/>
          <a:p>
            <a:r>
              <a:rPr lang="en-US" sz="4400" b="1" dirty="0"/>
              <a:t>Finance Responsibilities</a:t>
            </a:r>
            <a:endParaRPr lang="en-CA" sz="4400" b="1" dirty="0"/>
          </a:p>
        </p:txBody>
      </p:sp>
      <p:sp>
        <p:nvSpPr>
          <p:cNvPr id="3" name="Subtitle 2">
            <a:extLst>
              <a:ext uri="{FF2B5EF4-FFF2-40B4-BE49-F238E27FC236}">
                <a16:creationId xmlns:a16="http://schemas.microsoft.com/office/drawing/2014/main" id="{A299BDA2-BED7-15E9-8111-DB617F19ADE3}"/>
              </a:ext>
            </a:extLst>
          </p:cNvPr>
          <p:cNvSpPr>
            <a:spLocks noGrp="1"/>
          </p:cNvSpPr>
          <p:nvPr>
            <p:ph type="subTitle" idx="1"/>
          </p:nvPr>
        </p:nvSpPr>
        <p:spPr/>
        <p:txBody>
          <a:bodyPr>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Budget process and budgets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Financial reporting, internal and external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Cash management (A/R and A/P)</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Payroll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Benefits administration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Capital planning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mn-cs"/>
              </a:rPr>
              <a:t>Insurance</a:t>
            </a:r>
          </a:p>
          <a:p>
            <a:endParaRPr lang="en-CA" dirty="0"/>
          </a:p>
        </p:txBody>
      </p:sp>
    </p:spTree>
    <p:extLst>
      <p:ext uri="{BB962C8B-B14F-4D97-AF65-F5344CB8AC3E}">
        <p14:creationId xmlns:p14="http://schemas.microsoft.com/office/powerpoint/2010/main" val="3696908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9614-AAD7-00A4-E178-51F15E6DF3B1}"/>
              </a:ext>
            </a:extLst>
          </p:cNvPr>
          <p:cNvSpPr>
            <a:spLocks noGrp="1"/>
          </p:cNvSpPr>
          <p:nvPr>
            <p:ph type="ctrTitle"/>
          </p:nvPr>
        </p:nvSpPr>
        <p:spPr/>
        <p:txBody>
          <a:bodyPr/>
          <a:lstStyle/>
          <a:p>
            <a:r>
              <a:rPr kumimoji="0" lang="en-US" sz="4400" b="1" i="0" u="none" strike="noStrike" kern="1200" cap="none" spc="0" normalizeH="0" baseline="0" noProof="0" dirty="0">
                <a:ln>
                  <a:noFill/>
                </a:ln>
                <a:solidFill>
                  <a:prstClr val="black"/>
                </a:solidFill>
                <a:effectLst/>
                <a:uLnTx/>
                <a:uFillTx/>
              </a:rPr>
              <a:t>Key Financial Controls (cont’d)</a:t>
            </a:r>
            <a:endParaRPr lang="en-CA" sz="4400" dirty="0"/>
          </a:p>
        </p:txBody>
      </p:sp>
      <p:sp>
        <p:nvSpPr>
          <p:cNvPr id="3" name="Subtitle 2">
            <a:extLst>
              <a:ext uri="{FF2B5EF4-FFF2-40B4-BE49-F238E27FC236}">
                <a16:creationId xmlns:a16="http://schemas.microsoft.com/office/drawing/2014/main" id="{F85EE18A-CB43-DC26-837A-B1ED0E95FE10}"/>
              </a:ext>
            </a:extLst>
          </p:cNvPr>
          <p:cNvSpPr>
            <a:spLocks noGrp="1"/>
          </p:cNvSpPr>
          <p:nvPr>
            <p:ph type="subTitle"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Finance committee quarterly review of variances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Regular forecasting of year-end spending</a:t>
            </a:r>
          </a:p>
          <a:p>
            <a:endParaRPr lang="en-CA" dirty="0"/>
          </a:p>
        </p:txBody>
      </p:sp>
    </p:spTree>
    <p:extLst>
      <p:ext uri="{BB962C8B-B14F-4D97-AF65-F5344CB8AC3E}">
        <p14:creationId xmlns:p14="http://schemas.microsoft.com/office/powerpoint/2010/main" val="165501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2DC5-5B16-5C02-C647-87C8FDF20848}"/>
              </a:ext>
            </a:extLst>
          </p:cNvPr>
          <p:cNvSpPr>
            <a:spLocks noGrp="1"/>
          </p:cNvSpPr>
          <p:nvPr>
            <p:ph type="ctrTitle"/>
          </p:nvPr>
        </p:nvSpPr>
        <p:spPr/>
        <p:txBody>
          <a:bodyPr/>
          <a:lstStyle/>
          <a:p>
            <a:r>
              <a:rPr lang="en-US" sz="4400" b="1" dirty="0">
                <a:latin typeface="Calibri Light" panose="020F0302020204030204" pitchFamily="34" charset="0"/>
                <a:cs typeface="Calibri Light" panose="020F0302020204030204" pitchFamily="34" charset="0"/>
              </a:rPr>
              <a:t>Other Portfolio Responsibilities</a:t>
            </a:r>
            <a:endParaRPr lang="en-CA" sz="4400" b="1"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DC94FF0C-456E-AADF-3CC8-2F517001B46F}"/>
              </a:ext>
            </a:extLst>
          </p:cNvPr>
          <p:cNvSpPr>
            <a:spLocks noGrp="1"/>
          </p:cNvSpPr>
          <p:nvPr>
            <p:ph type="subTitle" idx="1"/>
          </p:nvPr>
        </p:nvSpPr>
        <p:spPr/>
        <p:txBody>
          <a:bodyPr>
            <a:normAutofit/>
          </a:bodyPr>
          <a:lstStyle/>
          <a:p>
            <a:pPr marL="285750" indent="-285750">
              <a:buFont typeface="Arial" panose="020B0604020202020204" pitchFamily="34" charset="0"/>
              <a:buChar char="•"/>
            </a:pPr>
            <a:r>
              <a:rPr lang="en-US" sz="3200" dirty="0">
                <a:latin typeface="Calibri" panose="020F0502020204030204" pitchFamily="34" charset="0"/>
                <a:cs typeface="Calibri" panose="020F0502020204030204" pitchFamily="34" charset="0"/>
              </a:rPr>
              <a:t>Administration/Reception</a:t>
            </a:r>
          </a:p>
          <a:p>
            <a:pPr marL="285750" indent="-285750">
              <a:buFont typeface="Arial" panose="020B0604020202020204" pitchFamily="34" charset="0"/>
              <a:buChar char="•"/>
            </a:pPr>
            <a:r>
              <a:rPr lang="en-US" sz="3200" dirty="0">
                <a:latin typeface="Calibri" panose="020F0502020204030204" pitchFamily="34" charset="0"/>
                <a:cs typeface="Calibri" panose="020F0502020204030204" pitchFamily="34" charset="0"/>
              </a:rPr>
              <a:t>Facilities</a:t>
            </a:r>
          </a:p>
          <a:p>
            <a:pPr marL="285750" indent="-285750">
              <a:buFont typeface="Arial" panose="020B0604020202020204" pitchFamily="34" charset="0"/>
              <a:buChar char="•"/>
            </a:pPr>
            <a:r>
              <a:rPr lang="en-US" sz="3200" dirty="0">
                <a:latin typeface="Calibri" panose="020F0502020204030204" pitchFamily="34" charset="0"/>
                <a:cs typeface="Calibri" panose="020F0502020204030204" pitchFamily="34" charset="0"/>
              </a:rPr>
              <a:t>Information Technology</a:t>
            </a:r>
          </a:p>
          <a:p>
            <a:pPr marL="285750" indent="-285750">
              <a:buFont typeface="Arial" panose="020B0604020202020204" pitchFamily="34" charset="0"/>
              <a:buChar char="•"/>
            </a:pPr>
            <a:r>
              <a:rPr lang="en-US" sz="3200" dirty="0">
                <a:latin typeface="Calibri" panose="020F0502020204030204" pitchFamily="34" charset="0"/>
                <a:cs typeface="Calibri" panose="020F0502020204030204" pitchFamily="34" charset="0"/>
              </a:rPr>
              <a:t>Privacy</a:t>
            </a:r>
            <a:endParaRPr lang="en-C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665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CE7C-657A-9609-9A60-D786C1EFFB6C}"/>
              </a:ext>
            </a:extLst>
          </p:cNvPr>
          <p:cNvSpPr>
            <a:spLocks noGrp="1"/>
          </p:cNvSpPr>
          <p:nvPr>
            <p:ph type="ctrTitle"/>
          </p:nvPr>
        </p:nvSpPr>
        <p:spPr/>
        <p:txBody>
          <a:bodyPr/>
          <a:lstStyle/>
          <a:p>
            <a:r>
              <a:rPr kumimoji="0" lang="en-CA" sz="40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					??</a:t>
            </a:r>
            <a:endParaRPr lang="en-CA" dirty="0"/>
          </a:p>
        </p:txBody>
      </p:sp>
      <p:sp>
        <p:nvSpPr>
          <p:cNvPr id="3" name="Subtitle 2">
            <a:extLst>
              <a:ext uri="{FF2B5EF4-FFF2-40B4-BE49-F238E27FC236}">
                <a16:creationId xmlns:a16="http://schemas.microsoft.com/office/drawing/2014/main" id="{9A699B0C-D0D5-BFAD-812E-25B00785EEEB}"/>
              </a:ext>
            </a:extLst>
          </p:cNvPr>
          <p:cNvSpPr>
            <a:spLocks noGrp="1"/>
          </p:cNvSpPr>
          <p:nvPr>
            <p:ph type="subTitle"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CA" sz="3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Questions and discussion</a:t>
            </a:r>
          </a:p>
        </p:txBody>
      </p:sp>
    </p:spTree>
    <p:extLst>
      <p:ext uri="{BB962C8B-B14F-4D97-AF65-F5344CB8AC3E}">
        <p14:creationId xmlns:p14="http://schemas.microsoft.com/office/powerpoint/2010/main" val="161963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2AA8-7FC8-6D4B-218A-405C3A2027EB}"/>
              </a:ext>
            </a:extLst>
          </p:cNvPr>
          <p:cNvSpPr>
            <a:spLocks noGrp="1"/>
          </p:cNvSpPr>
          <p:nvPr>
            <p:ph type="ctrTitle"/>
          </p:nvPr>
        </p:nvSpPr>
        <p:spPr/>
        <p:txBody>
          <a:bodyPr/>
          <a:lstStyle/>
          <a:p>
            <a:r>
              <a:rPr lang="en-US" sz="4400" b="1" dirty="0"/>
              <a:t>Key Business Relationships</a:t>
            </a:r>
            <a:endParaRPr lang="en-CA" sz="4400" b="1" dirty="0"/>
          </a:p>
        </p:txBody>
      </p:sp>
      <p:sp>
        <p:nvSpPr>
          <p:cNvPr id="3" name="Subtitle 2">
            <a:extLst>
              <a:ext uri="{FF2B5EF4-FFF2-40B4-BE49-F238E27FC236}">
                <a16:creationId xmlns:a16="http://schemas.microsoft.com/office/drawing/2014/main" id="{7F36CF35-47C2-5FC5-2826-E5E7B19B2C63}"/>
              </a:ext>
            </a:extLst>
          </p:cNvPr>
          <p:cNvSpPr>
            <a:spLocks noGrp="1"/>
          </p:cNvSpPr>
          <p:nvPr>
            <p:ph type="subTitle" idx="1"/>
          </p:nvPr>
        </p:nvSpPr>
        <p:spPr/>
        <p:txBody>
          <a:bodyPr>
            <a:normAutofit fontScale="40000" lnSpcReduction="20000"/>
          </a:bodyPr>
          <a:lstStyle/>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Auditors</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Graham Scott Enns (2022-2024)</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Bankers</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Bank of Montreal</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Insurers</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Healthcare Insurance Reciprocal of Ontario (Liability - $10 million/$0 ded.)</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Healthcare Insurance Reciprocal of Ontario (Property $10.3 million/$2,500 ded.)</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Auto (van - $5 million/$1,000 ded.)</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Legal Counsel	</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	Harrison Pensa </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IT Support</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	Compass (North Hamilton) CHC (2024-2028)</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Building Cleaning</a:t>
            </a:r>
          </a:p>
          <a:p>
            <a:pPr marL="742950" marR="0" lvl="1" indent="-285750" algn="l" defTabSz="4572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Wright Cleaning Services (2023-2025)</a:t>
            </a:r>
            <a:endParaRPr kumimoji="0" lang="en-US" altLang="en-US" sz="4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endParaRPr kumimoji="0" lang="en-US" altLang="en-US" sz="26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endParaRPr>
          </a:p>
          <a:p>
            <a:endParaRPr lang="en-CA" dirty="0"/>
          </a:p>
        </p:txBody>
      </p:sp>
    </p:spTree>
    <p:extLst>
      <p:ext uri="{BB962C8B-B14F-4D97-AF65-F5344CB8AC3E}">
        <p14:creationId xmlns:p14="http://schemas.microsoft.com/office/powerpoint/2010/main" val="250396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0E7F-CCA8-6263-7E8F-43E2ABEED4F5}"/>
              </a:ext>
            </a:extLst>
          </p:cNvPr>
          <p:cNvSpPr>
            <a:spLocks noGrp="1"/>
          </p:cNvSpPr>
          <p:nvPr>
            <p:ph type="ctrTitle"/>
          </p:nvPr>
        </p:nvSpPr>
        <p:spPr/>
        <p:txBody>
          <a:bodyPr/>
          <a:lstStyle/>
          <a:p>
            <a:r>
              <a:rPr lang="en-US" sz="4400" b="1" dirty="0"/>
              <a:t>Introduction to Health Care Financial Environment –Some Facts</a:t>
            </a:r>
            <a:endParaRPr lang="en-CA" sz="4400" b="1" dirty="0"/>
          </a:p>
        </p:txBody>
      </p:sp>
      <p:sp>
        <p:nvSpPr>
          <p:cNvPr id="3" name="Subtitle 2">
            <a:extLst>
              <a:ext uri="{FF2B5EF4-FFF2-40B4-BE49-F238E27FC236}">
                <a16:creationId xmlns:a16="http://schemas.microsoft.com/office/drawing/2014/main" id="{8B00256F-2730-DAA2-0283-7C148BA112C4}"/>
              </a:ext>
            </a:extLst>
          </p:cNvPr>
          <p:cNvSpPr>
            <a:spLocks noGrp="1"/>
          </p:cNvSpPr>
          <p:nvPr>
            <p:ph type="subTitle"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CHCs are primarily funded to deliver health care as determined by the funder however we have the latitude to engage in other related activity outside of the funding agreement typically with OHW support.</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CHCs receive most of their funds from public sources, but are independent not-for-profit entities.</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There is no provision within the funding agreements to fund volumes in excess of our plan. </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There are no provisions to accumulate funds to offset one-time expenses</a:t>
            </a:r>
          </a:p>
          <a:p>
            <a:endParaRPr lang="en-CA" dirty="0"/>
          </a:p>
        </p:txBody>
      </p:sp>
    </p:spTree>
    <p:extLst>
      <p:ext uri="{BB962C8B-B14F-4D97-AF65-F5344CB8AC3E}">
        <p14:creationId xmlns:p14="http://schemas.microsoft.com/office/powerpoint/2010/main" val="245786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30EF-C210-9934-5B47-9D177966E3E8}"/>
              </a:ext>
            </a:extLst>
          </p:cNvPr>
          <p:cNvSpPr>
            <a:spLocks noGrp="1"/>
          </p:cNvSpPr>
          <p:nvPr>
            <p:ph type="ctrTitle"/>
          </p:nvPr>
        </p:nvSpPr>
        <p:spPr/>
        <p:txBody>
          <a:bodyPr/>
          <a:lstStyle/>
          <a:p>
            <a:r>
              <a:rPr lang="en-US" sz="4400" b="1" dirty="0"/>
              <a:t>Introduction to Health Centre Financial Environment – Some Facts</a:t>
            </a:r>
            <a:endParaRPr lang="en-CA" sz="4400" b="1" dirty="0"/>
          </a:p>
        </p:txBody>
      </p:sp>
      <p:sp>
        <p:nvSpPr>
          <p:cNvPr id="3" name="Subtitle 2">
            <a:extLst>
              <a:ext uri="{FF2B5EF4-FFF2-40B4-BE49-F238E27FC236}">
                <a16:creationId xmlns:a16="http://schemas.microsoft.com/office/drawing/2014/main" id="{6BD17569-0E9A-A6CC-684A-BCFCFA4E1D89}"/>
              </a:ext>
            </a:extLst>
          </p:cNvPr>
          <p:cNvSpPr>
            <a:spLocks noGrp="1"/>
          </p:cNvSpPr>
          <p:nvPr>
            <p:ph type="subTitle" idx="1"/>
          </p:nvPr>
        </p:nvSpPr>
        <p:spPr/>
        <p:txBody>
          <a:bodyPr>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CHC funding is segregated into four distinct streams which are mutually </a:t>
            </a:r>
            <a:r>
              <a:rPr kumimoji="0" lang="en-US" altLang="en-US" sz="2800" b="0" i="0" u="sng"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independent</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 specifically CSS, Assisted Living, “CHB”/CHC, and Fund 3</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Operations are base funded annually with some one-time (at discretion of the OHW).</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Capital funding can be found through surplus operating funds within the year, specific funding request, and or infrastructure grants, with approval</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Surplus operating funds are returned to the Ministry</a:t>
            </a:r>
          </a:p>
          <a:p>
            <a:endParaRPr lang="en-CA" dirty="0"/>
          </a:p>
        </p:txBody>
      </p:sp>
    </p:spTree>
    <p:extLst>
      <p:ext uri="{BB962C8B-B14F-4D97-AF65-F5344CB8AC3E}">
        <p14:creationId xmlns:p14="http://schemas.microsoft.com/office/powerpoint/2010/main" val="253127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ABC84-A5C0-0D0B-AABD-654BA69F93CB}"/>
              </a:ext>
            </a:extLst>
          </p:cNvPr>
          <p:cNvSpPr>
            <a:spLocks noGrp="1"/>
          </p:cNvSpPr>
          <p:nvPr>
            <p:ph type="ctrTitle"/>
          </p:nvPr>
        </p:nvSpPr>
        <p:spPr/>
        <p:txBody>
          <a:bodyPr/>
          <a:lstStyle/>
          <a:p>
            <a:r>
              <a:rPr lang="en-US" sz="4400" b="1" dirty="0"/>
              <a:t>Introduction to Health Centre Financial Environment – Some Facts</a:t>
            </a:r>
            <a:endParaRPr lang="en-CA" sz="4400" b="1" dirty="0"/>
          </a:p>
        </p:txBody>
      </p:sp>
      <p:sp>
        <p:nvSpPr>
          <p:cNvPr id="3" name="Subtitle 2">
            <a:extLst>
              <a:ext uri="{FF2B5EF4-FFF2-40B4-BE49-F238E27FC236}">
                <a16:creationId xmlns:a16="http://schemas.microsoft.com/office/drawing/2014/main" id="{7F9B6037-21B9-B338-0EE7-78B63F15A01B}"/>
              </a:ext>
            </a:extLst>
          </p:cNvPr>
          <p:cNvSpPr>
            <a:spLocks noGrp="1"/>
          </p:cNvSpPr>
          <p:nvPr>
            <p:ph type="subTitle"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The largest component of CHC funding is “base funding” (historical), which is relatively stable and can be inflated annually. </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Base funding had been stagnant for several years, base adjustments were received in 2017, 2018, 2019, and 2020 focused on recruitment and retention; also, PSW wage enhancement and 2% base for CSS in 2022, plus funds for additional caseload in Assisted Living</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q"/>
              <a:tabLst/>
              <a:defRPr/>
            </a:pPr>
            <a:r>
              <a:rPr lang="en-US" altLang="en-US" sz="2800" dirty="0">
                <a:solidFill>
                  <a:prstClr val="black"/>
                </a:solidFill>
                <a:latin typeface="Calibri" panose="020F0502020204030204" pitchFamily="34" charset="0"/>
                <a:ea typeface="Verdana" panose="020B0604030504040204" pitchFamily="34" charset="0"/>
                <a:cs typeface="Verdana" panose="020B0604030504040204" pitchFamily="34" charset="0"/>
              </a:rPr>
              <a:t>Physician compensation increases tied to provincial agreements</a:t>
            </a: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endParaRPr>
          </a:p>
          <a:p>
            <a:endParaRPr lang="en-CA" dirty="0"/>
          </a:p>
        </p:txBody>
      </p:sp>
    </p:spTree>
    <p:extLst>
      <p:ext uri="{BB962C8B-B14F-4D97-AF65-F5344CB8AC3E}">
        <p14:creationId xmlns:p14="http://schemas.microsoft.com/office/powerpoint/2010/main" val="414134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711E-E7AA-5BCF-D95F-E7879935B16D}"/>
              </a:ext>
            </a:extLst>
          </p:cNvPr>
          <p:cNvSpPr>
            <a:spLocks noGrp="1"/>
          </p:cNvSpPr>
          <p:nvPr>
            <p:ph type="ctrTitle"/>
          </p:nvPr>
        </p:nvSpPr>
        <p:spPr/>
        <p:txBody>
          <a:bodyPr/>
          <a:lstStyle/>
          <a:p>
            <a:r>
              <a:rPr lang="en-US" sz="4400" b="1" dirty="0"/>
              <a:t>Introduction to CHCs Financial Environment</a:t>
            </a:r>
            <a:endParaRPr lang="en-CA" sz="4400" b="1" dirty="0"/>
          </a:p>
        </p:txBody>
      </p:sp>
      <p:sp>
        <p:nvSpPr>
          <p:cNvPr id="3" name="Subtitle 2">
            <a:extLst>
              <a:ext uri="{FF2B5EF4-FFF2-40B4-BE49-F238E27FC236}">
                <a16:creationId xmlns:a16="http://schemas.microsoft.com/office/drawing/2014/main" id="{711D62C5-A7CD-B405-3B74-946DD8D0D8CE}"/>
              </a:ext>
            </a:extLst>
          </p:cNvPr>
          <p:cNvSpPr>
            <a:spLocks noGrp="1"/>
          </p:cNvSpPr>
          <p:nvPr>
            <p:ph type="subTitle" idx="1"/>
          </p:nvPr>
        </p:nvSpPr>
        <p:spPr/>
        <p:txBody>
          <a:bodyPr/>
          <a:lstStyle/>
          <a:p>
            <a:pPr marL="342900" marR="0" lvl="0" indent="-342900" algn="l" defTabSz="457200" rtl="0" eaLnBrk="1" fontAlgn="auto" latinLnBrk="0" hangingPunct="1">
              <a:lnSpc>
                <a:spcPct val="80000"/>
              </a:lnSpc>
              <a:spcBef>
                <a:spcPct val="20000"/>
              </a:spcBef>
              <a:spcAft>
                <a:spcPts val="0"/>
              </a:spcAft>
              <a:buClrTx/>
              <a:buSzTx/>
              <a:buFont typeface="Wingdings" pitchFamily="2" charset="2"/>
              <a:buChar char="q"/>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Structural conflicts</a:t>
            </a:r>
          </a:p>
          <a:p>
            <a:pPr marL="742950" marR="0" lvl="1" indent="-285750" algn="l" defTabSz="457200" rtl="0" eaLnBrk="1" fontAlgn="auto" latinLnBrk="0" hangingPunct="1">
              <a:lnSpc>
                <a:spcPct val="8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sym typeface="Symbol" pitchFamily="18" charset="2"/>
              </a:rPr>
              <a:t>Increasing consumer demand  finite resources and capacity in CHCs (dollars and staffing)</a:t>
            </a:r>
          </a:p>
          <a:p>
            <a:pPr marL="742950" marR="0" lvl="1" indent="-285750" algn="l" defTabSz="457200" rtl="0" eaLnBrk="1" fontAlgn="auto" latinLnBrk="0" hangingPunct="1">
              <a:lnSpc>
                <a:spcPct val="8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sym typeface="Symbol" pitchFamily="18" charset="2"/>
              </a:rPr>
              <a:t>A CHC may reduce services to save money; and often must in order to meet one-time costs, yet must remain within the funded corridor within the M-SAA </a:t>
            </a:r>
          </a:p>
          <a:p>
            <a:pPr marL="742950" marR="0" lvl="1" indent="-285750" algn="l" defTabSz="457200" rtl="0" eaLnBrk="1" fontAlgn="auto" latinLnBrk="0" hangingPunct="1">
              <a:lnSpc>
                <a:spcPct val="8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sym typeface="Symbol" pitchFamily="18" charset="2"/>
              </a:rPr>
              <a:t>Cost of new technology and standards are escalating, but funding is historic (based on old technology and standards) </a:t>
            </a: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endParaRPr>
          </a:p>
          <a:p>
            <a:endParaRPr lang="en-CA" dirty="0"/>
          </a:p>
        </p:txBody>
      </p:sp>
    </p:spTree>
    <p:extLst>
      <p:ext uri="{BB962C8B-B14F-4D97-AF65-F5344CB8AC3E}">
        <p14:creationId xmlns:p14="http://schemas.microsoft.com/office/powerpoint/2010/main" val="76558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7EB0-B36F-ECEF-17E7-0498F3EFCD32}"/>
              </a:ext>
            </a:extLst>
          </p:cNvPr>
          <p:cNvSpPr>
            <a:spLocks noGrp="1"/>
          </p:cNvSpPr>
          <p:nvPr>
            <p:ph type="ctrTitle"/>
          </p:nvPr>
        </p:nvSpPr>
        <p:spPr/>
        <p:txBody>
          <a:bodyPr/>
          <a:lstStyle/>
          <a:p>
            <a:r>
              <a:rPr kumimoji="0" lang="en-US" altLang="en-US" sz="4400" b="1" i="0" u="none" strike="noStrike" kern="1200" cap="none" spc="0" normalizeH="0" baseline="0" noProof="0" dirty="0">
                <a:ln>
                  <a:noFill/>
                </a:ln>
                <a:solidFill>
                  <a:prstClr val="black"/>
                </a:solidFill>
                <a:effectLst/>
                <a:uLnTx/>
                <a:uFillTx/>
                <a:latin typeface="Calibri Light" panose="020F0302020204030204" pitchFamily="34" charset="0"/>
                <a:ea typeface="Verdana" panose="020B0604030504040204" pitchFamily="34" charset="0"/>
                <a:cs typeface="Calibri Light" panose="020F0302020204030204" pitchFamily="34" charset="0"/>
              </a:rPr>
              <a:t>West Elgin Community Health Centre 2022-23 Audited Financial Statements – Some Facts</a:t>
            </a:r>
            <a:endParaRPr lang="en-CA" sz="44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329DEF4B-1A4C-941F-0968-21F1178F727D}"/>
              </a:ext>
            </a:extLst>
          </p:cNvPr>
          <p:cNvSpPr>
            <a:spLocks noGrp="1"/>
          </p:cNvSpPr>
          <p:nvPr>
            <p:ph type="subTitle" idx="1"/>
          </p:nvPr>
        </p:nvSpPr>
        <p:spPr/>
        <p:txBody>
          <a:bodyPr>
            <a:normAutofit fontScale="92500" lnSpcReduction="20000"/>
          </a:bodyPr>
          <a:lstStyle/>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Unqualified audit opinion</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Surplus from operations of $100 thousand (2022- $82 thousand) and Current Ratio of .91:1</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Surplus funds repayable to the Ministry of $235 thousand (both operating and one-time)</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Restricted investments ($103 thousand) comprised of Fund 3 discretionary $73 thousand net equity </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Net book value of assets is $2.2 million, cost of $4.1 million, replacement cost of $10 million est. </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No Long term debt</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Verdana" panose="020B0604030504040204" pitchFamily="34" charset="0"/>
              </a:rPr>
              <a:t>Deferred capital funding of $2.2 million</a:t>
            </a:r>
          </a:p>
          <a:p>
            <a:endParaRPr lang="en-CA" dirty="0"/>
          </a:p>
        </p:txBody>
      </p:sp>
    </p:spTree>
    <p:extLst>
      <p:ext uri="{BB962C8B-B14F-4D97-AF65-F5344CB8AC3E}">
        <p14:creationId xmlns:p14="http://schemas.microsoft.com/office/powerpoint/2010/main" val="182392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9060-ED1C-A838-9506-174CA0995760}"/>
              </a:ext>
            </a:extLst>
          </p:cNvPr>
          <p:cNvSpPr>
            <a:spLocks noGrp="1"/>
          </p:cNvSpPr>
          <p:nvPr>
            <p:ph type="ctrTitle"/>
          </p:nvPr>
        </p:nvSpPr>
        <p:spPr/>
        <p:txBody>
          <a:bodyPr/>
          <a:lstStyle/>
          <a:p>
            <a:r>
              <a:rPr kumimoji="0" lang="en-CA" sz="4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WECHC Revenue Profile 2022-23</a:t>
            </a:r>
            <a:endParaRPr lang="en-CA" sz="4400" b="1"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EF23F393-8114-C1DD-010D-6DD0B647D834}"/>
              </a:ext>
            </a:extLst>
          </p:cNvPr>
          <p:cNvSpPr>
            <a:spLocks noGrp="1"/>
          </p:cNvSpPr>
          <p:nvPr>
            <p:ph type="subTitle" idx="1"/>
          </p:nvPr>
        </p:nvSpPr>
        <p:spPr/>
        <p:txBody>
          <a:bodyPr/>
          <a:lstStyle/>
          <a:p>
            <a:endParaRPr lang="en-CA" dirty="0">
              <a:latin typeface="Calibri Light" panose="020F0302020204030204" pitchFamily="34" charset="0"/>
              <a:cs typeface="Calibri Light" panose="020F0302020204030204" pitchFamily="34" charset="0"/>
            </a:endParaRPr>
          </a:p>
        </p:txBody>
      </p:sp>
      <p:graphicFrame>
        <p:nvGraphicFramePr>
          <p:cNvPr id="4" name="Content Placeholder 4">
            <a:extLst>
              <a:ext uri="{FF2B5EF4-FFF2-40B4-BE49-F238E27FC236}">
                <a16:creationId xmlns:a16="http://schemas.microsoft.com/office/drawing/2014/main" id="{5361A603-B839-F932-FA13-39365608CC5C}"/>
              </a:ext>
            </a:extLst>
          </p:cNvPr>
          <p:cNvGraphicFramePr>
            <a:graphicFrameLocks/>
          </p:cNvGraphicFramePr>
          <p:nvPr>
            <p:extLst>
              <p:ext uri="{D42A27DB-BD31-4B8C-83A1-F6EECF244321}">
                <p14:modId xmlns:p14="http://schemas.microsoft.com/office/powerpoint/2010/main" val="2227825725"/>
              </p:ext>
            </p:extLst>
          </p:nvPr>
        </p:nvGraphicFramePr>
        <p:xfrm>
          <a:off x="1814415" y="2132202"/>
          <a:ext cx="78105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890590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Metropolitan</Template>
  <TotalTime>62</TotalTime>
  <Words>936</Words>
  <Application>Microsoft Office PowerPoint</Application>
  <PresentationFormat>Widescreen</PresentationFormat>
  <Paragraphs>118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Narrow</vt:lpstr>
      <vt:lpstr>Calibri</vt:lpstr>
      <vt:lpstr>Calibri Light</vt:lpstr>
      <vt:lpstr>Wingdings</vt:lpstr>
      <vt:lpstr>Metropolitan</vt:lpstr>
      <vt:lpstr>Finance and Operations Board Orientation, October 2023</vt:lpstr>
      <vt:lpstr>Finance Responsibilities</vt:lpstr>
      <vt:lpstr>Key Business Relationships</vt:lpstr>
      <vt:lpstr>Introduction to Health Care Financial Environment –Some Facts</vt:lpstr>
      <vt:lpstr>Introduction to Health Centre Financial Environment – Some Facts</vt:lpstr>
      <vt:lpstr>Introduction to Health Centre Financial Environment – Some Facts</vt:lpstr>
      <vt:lpstr>Introduction to CHCs Financial Environment</vt:lpstr>
      <vt:lpstr>West Elgin Community Health Centre 2022-23 Audited Financial Statements – Some Facts</vt:lpstr>
      <vt:lpstr>WECHC Revenue Profile 2022-23</vt:lpstr>
      <vt:lpstr>Revenue by Source 2022-23</vt:lpstr>
      <vt:lpstr>Expense Profile 2022-23</vt:lpstr>
      <vt:lpstr>Financial Processes</vt:lpstr>
      <vt:lpstr>Finance Team</vt:lpstr>
      <vt:lpstr>Finance Environment</vt:lpstr>
      <vt:lpstr>Finance Team Successes</vt:lpstr>
      <vt:lpstr>Financial Health Centre Challenges </vt:lpstr>
      <vt:lpstr>Finance Team Challenges</vt:lpstr>
      <vt:lpstr>Key Internal Financial Controls</vt:lpstr>
      <vt:lpstr>Key Internal Financial Controls (cont’d)</vt:lpstr>
      <vt:lpstr>Key Financial Controls (cont’d)</vt:lpstr>
      <vt:lpstr>Other Portfolio Responsibilities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Auterhoff</dc:creator>
  <cp:lastModifiedBy>John Mockler</cp:lastModifiedBy>
  <cp:revision>10</cp:revision>
  <dcterms:created xsi:type="dcterms:W3CDTF">2023-06-19T14:36:25Z</dcterms:created>
  <dcterms:modified xsi:type="dcterms:W3CDTF">2023-10-02T20:18:38Z</dcterms:modified>
</cp:coreProperties>
</file>