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8" r:id="rId14"/>
    <p:sldId id="283" r:id="rId15"/>
    <p:sldId id="279" r:id="rId16"/>
    <p:sldId id="280" r:id="rId17"/>
    <p:sldId id="281" r:id="rId18"/>
    <p:sldId id="267" r:id="rId19"/>
    <p:sldId id="277" r:id="rId20"/>
    <p:sldId id="268" r:id="rId21"/>
    <p:sldId id="269" r:id="rId22"/>
    <p:sldId id="270" r:id="rId23"/>
    <p:sldId id="271" r:id="rId24"/>
    <p:sldId id="285" r:id="rId25"/>
    <p:sldId id="272" r:id="rId26"/>
    <p:sldId id="273" r:id="rId27"/>
    <p:sldId id="288" r:id="rId28"/>
    <p:sldId id="274" r:id="rId29"/>
    <p:sldId id="286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924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39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21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62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029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244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154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94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556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069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13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42EA-C482-4BD1-B7EE-D9E0FBE31848}" type="datetimeFigureOut">
              <a:rPr lang="en-CA" smtClean="0"/>
              <a:t>2021-10-25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2B841-91A7-4BCA-BC83-D9788C696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72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CA" sz="5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Programs and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3312368"/>
          </a:xfrm>
        </p:spPr>
        <p:txBody>
          <a:bodyPr/>
          <a:lstStyle/>
          <a:p>
            <a:r>
              <a:rPr lang="en-C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Managed by:</a:t>
            </a:r>
          </a:p>
          <a:p>
            <a:r>
              <a:rPr lang="en-C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Kate Dymock, </a:t>
            </a:r>
          </a:p>
          <a:p>
            <a:r>
              <a:rPr lang="en-C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Primary Health Services Director</a:t>
            </a:r>
          </a:p>
          <a:p>
            <a:r>
              <a:rPr lang="en-C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RN for 41 years</a:t>
            </a:r>
          </a:p>
          <a:p>
            <a:r>
              <a:rPr lang="en-C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WECHC Director for 15 years</a:t>
            </a:r>
          </a:p>
          <a:p>
            <a:endParaRPr lang="en-C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00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00B050"/>
                </a:solidFill>
              </a:rPr>
              <a:t>Diabetes Targets/Reports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CA" sz="2200" dirty="0"/>
              <a:t>Services are FREE – no OHIP card required</a:t>
            </a:r>
          </a:p>
          <a:p>
            <a:r>
              <a:rPr lang="en-CA" sz="2200" dirty="0"/>
              <a:t>Can see anyone who lives anywhere – no restrictions – do not need to be a WECHC Clinical client</a:t>
            </a:r>
          </a:p>
          <a:p>
            <a:pPr lvl="1"/>
            <a:r>
              <a:rPr lang="en-CA" sz="2200" dirty="0"/>
              <a:t>People can be referred or self refer</a:t>
            </a:r>
          </a:p>
          <a:p>
            <a:pPr lvl="1"/>
            <a:r>
              <a:rPr lang="en-CA" sz="2200" dirty="0"/>
              <a:t>If client needs diabetes meds and has no provider, our Chronic Disease NP in West Lorne will help until they get a provider</a:t>
            </a:r>
          </a:p>
          <a:p>
            <a:r>
              <a:rPr lang="en-CA" sz="2200" dirty="0"/>
              <a:t>Targets include:</a:t>
            </a:r>
          </a:p>
          <a:p>
            <a:pPr lvl="1"/>
            <a:r>
              <a:rPr lang="en-CA" sz="2200" dirty="0"/>
              <a:t># of unique clients seen annually (950)</a:t>
            </a:r>
          </a:p>
          <a:p>
            <a:pPr lvl="1"/>
            <a:r>
              <a:rPr lang="en-CA" sz="2200" dirty="0"/>
              <a:t># </a:t>
            </a:r>
            <a:r>
              <a:rPr lang="en-CA" sz="2200" dirty="0">
                <a:solidFill>
                  <a:prstClr val="black"/>
                </a:solidFill>
              </a:rPr>
              <a:t>Service Provider Interactions (3075)</a:t>
            </a:r>
          </a:p>
          <a:p>
            <a:pPr lvl="1"/>
            <a:r>
              <a:rPr lang="en-CA" sz="2200" dirty="0"/>
              <a:t># of groups held (20)</a:t>
            </a:r>
          </a:p>
          <a:p>
            <a:pPr lvl="1"/>
            <a:r>
              <a:rPr lang="en-CA" sz="2200" dirty="0"/>
              <a:t># of group attendees (175)</a:t>
            </a:r>
          </a:p>
        </p:txBody>
      </p:sp>
    </p:spTree>
    <p:extLst>
      <p:ext uri="{BB962C8B-B14F-4D97-AF65-F5344CB8AC3E}">
        <p14:creationId xmlns:p14="http://schemas.microsoft.com/office/powerpoint/2010/main" val="3403950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00B050"/>
                </a:solidFill>
              </a:rPr>
              <a:t>Areas for Change &amp; Improvement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>
            <a:normAutofit/>
          </a:bodyPr>
          <a:lstStyle/>
          <a:p>
            <a:r>
              <a:rPr lang="en-CA" sz="2200" dirty="0"/>
              <a:t>Increase in # of clients</a:t>
            </a:r>
          </a:p>
          <a:p>
            <a:pPr lvl="1"/>
            <a:r>
              <a:rPr lang="en-CA" sz="2200" dirty="0"/>
              <a:t>We have the capacity to see more people and welcome referrals – no one is turned away!</a:t>
            </a:r>
          </a:p>
          <a:p>
            <a:pPr lvl="1"/>
            <a:r>
              <a:rPr lang="en-CA" sz="2200" dirty="0"/>
              <a:t>Our hope is that everyone with diabetes seeks us out – self referrals welcome!</a:t>
            </a:r>
          </a:p>
          <a:p>
            <a:pPr lvl="1"/>
            <a:r>
              <a:rPr lang="en-CA" sz="2200" dirty="0"/>
              <a:t>Group targets have been tough historically to meet</a:t>
            </a:r>
          </a:p>
          <a:p>
            <a:pPr lvl="2"/>
            <a:r>
              <a:rPr lang="en-CA" sz="1800" dirty="0"/>
              <a:t>Many individuals are not interested in groups </a:t>
            </a:r>
          </a:p>
          <a:p>
            <a:pPr lvl="2"/>
            <a:r>
              <a:rPr lang="en-CA" sz="1800" dirty="0"/>
              <a:t>We partnered in Aylmer with EEFHT.  If you have diabetes, they mandate you participate in a program.  They invite our staff to assist.</a:t>
            </a:r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5823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00B050"/>
                </a:solidFill>
              </a:rPr>
              <a:t>Successes To Be Proud Of!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CA" sz="2200" dirty="0"/>
              <a:t>Previous Experienced Based Design stats reflect that clients are happy with the care &amp; services</a:t>
            </a:r>
          </a:p>
          <a:p>
            <a:r>
              <a:rPr lang="en-CA" sz="2200" dirty="0"/>
              <a:t>Continue to get new referrals annually</a:t>
            </a:r>
          </a:p>
          <a:p>
            <a:pPr lvl="1"/>
            <a:r>
              <a:rPr lang="en-CA" sz="2200" dirty="0">
                <a:solidFill>
                  <a:prstClr val="black"/>
                </a:solidFill>
              </a:rPr>
              <a:t>Very positive primary care provider feedback on services</a:t>
            </a:r>
          </a:p>
          <a:p>
            <a:r>
              <a:rPr lang="en-CA" sz="2200" dirty="0"/>
              <a:t>Implemented Medical Directives to increase scope of practice of providers</a:t>
            </a:r>
          </a:p>
          <a:p>
            <a:r>
              <a:rPr lang="en-CA" sz="2200" dirty="0"/>
              <a:t>Established great partnerships (EEFHT) and have gained clients as a result – provide MD/NP education on new meds and treatments for diabetes</a:t>
            </a:r>
          </a:p>
          <a:p>
            <a:r>
              <a:rPr lang="en-CA" sz="2200" dirty="0"/>
              <a:t>Successfully surpassed their Service Provider interaction target last fiscal year by 300.  Fewer no shows with increased phone visits.</a:t>
            </a:r>
          </a:p>
        </p:txBody>
      </p:sp>
    </p:spTree>
    <p:extLst>
      <p:ext uri="{BB962C8B-B14F-4D97-AF65-F5344CB8AC3E}">
        <p14:creationId xmlns:p14="http://schemas.microsoft.com/office/powerpoint/2010/main" val="9607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solidFill>
                  <a:srgbClr val="0070C0"/>
                </a:solidFill>
              </a:rPr>
              <a:t>Chronic Disease Management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en-US" sz="2200" dirty="0"/>
              <a:t>New program as of April 1, 2015</a:t>
            </a:r>
          </a:p>
          <a:p>
            <a:r>
              <a:rPr lang="en-US" sz="2200" dirty="0"/>
              <a:t>See anyone no matter where client lives or who their primary provider is</a:t>
            </a:r>
          </a:p>
          <a:p>
            <a:r>
              <a:rPr lang="en-US" sz="2200" dirty="0"/>
              <a:t>Nurse Practitioner sees clients in group format and one-on-one to focus on their chronic illness, develop a plan and send back to primary care provider</a:t>
            </a:r>
          </a:p>
          <a:p>
            <a:r>
              <a:rPr lang="en-US" sz="2200" dirty="0"/>
              <a:t>Stephanie Aldom NP, 1FTE</a:t>
            </a:r>
          </a:p>
        </p:txBody>
      </p:sp>
    </p:spTree>
    <p:extLst>
      <p:ext uri="{BB962C8B-B14F-4D97-AF65-F5344CB8AC3E}">
        <p14:creationId xmlns:p14="http://schemas.microsoft.com/office/powerpoint/2010/main" val="1373658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0070C0"/>
                </a:solidFill>
              </a:rPr>
              <a:t>Chronic Disease Management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Funded to see clients needing support with chronic illnesses</a:t>
            </a:r>
          </a:p>
          <a:p>
            <a:pPr lvl="1"/>
            <a:r>
              <a:rPr lang="en-US" sz="2200" dirty="0"/>
              <a:t>Goal is to help keep people out of hospital AND decrease utilization of narcotics in conjunction with care by clients primary care provider</a:t>
            </a:r>
          </a:p>
          <a:p>
            <a:pPr lvl="1"/>
            <a:r>
              <a:rPr lang="en-US" sz="2200" dirty="0"/>
              <a:t>Focus on:</a:t>
            </a:r>
          </a:p>
          <a:p>
            <a:pPr lvl="2"/>
            <a:r>
              <a:rPr lang="en-US" sz="2200" dirty="0"/>
              <a:t>Chronic Pain (from any cause) </a:t>
            </a:r>
          </a:p>
          <a:p>
            <a:pPr lvl="2"/>
            <a:r>
              <a:rPr lang="en-US" sz="2200" dirty="0"/>
              <a:t>COPD (chronic obstructive pulmonary disease) and Asthma Care /pulmonary rehab</a:t>
            </a:r>
          </a:p>
          <a:p>
            <a:pPr lvl="2"/>
            <a:r>
              <a:rPr lang="en-US" sz="2200" dirty="0"/>
              <a:t>Insomnia</a:t>
            </a:r>
          </a:p>
          <a:p>
            <a:pPr lvl="2"/>
            <a:r>
              <a:rPr lang="en-US" sz="2200" dirty="0"/>
              <a:t>Heart Failure/Cardiac rehab</a:t>
            </a:r>
          </a:p>
          <a:p>
            <a:pPr lvl="2"/>
            <a:r>
              <a:rPr lang="en-US" sz="2200" dirty="0"/>
              <a:t>Weight Management</a:t>
            </a:r>
          </a:p>
          <a:p>
            <a:pPr lvl="2"/>
            <a:r>
              <a:rPr lang="en-US" sz="2200" dirty="0"/>
              <a:t>Any other chronic illness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47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0070C0"/>
                </a:solidFill>
              </a:rPr>
              <a:t>Chronic Disease Management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Targets for:</a:t>
            </a:r>
          </a:p>
          <a:p>
            <a:pPr lvl="1"/>
            <a:r>
              <a:rPr lang="en-US" dirty="0"/>
              <a:t>Number of clients seen annually (225)</a:t>
            </a:r>
          </a:p>
          <a:p>
            <a:pPr lvl="1"/>
            <a:r>
              <a:rPr lang="en-US" dirty="0"/>
              <a:t>Number of client interactions annually (1000)</a:t>
            </a:r>
          </a:p>
          <a:p>
            <a:pPr lvl="1"/>
            <a:r>
              <a:rPr lang="en-US" dirty="0"/>
              <a:t># groups (60)</a:t>
            </a:r>
          </a:p>
          <a:p>
            <a:pPr lvl="1"/>
            <a:r>
              <a:rPr lang="en-US" dirty="0"/>
              <a:t># people seen in group format (300)</a:t>
            </a:r>
          </a:p>
          <a:p>
            <a:r>
              <a:rPr lang="en-US" sz="2800" dirty="0"/>
              <a:t>Offers:</a:t>
            </a:r>
          </a:p>
          <a:p>
            <a:pPr lvl="1"/>
            <a:r>
              <a:rPr lang="en-US" dirty="0"/>
              <a:t>Education on increasing awareness of what makes things better/worse</a:t>
            </a:r>
          </a:p>
          <a:p>
            <a:pPr lvl="1"/>
            <a:r>
              <a:rPr lang="en-US" dirty="0"/>
              <a:t>Acupuncture (trial only)</a:t>
            </a:r>
          </a:p>
          <a:p>
            <a:pPr lvl="1"/>
            <a:r>
              <a:rPr lang="en-US" dirty="0"/>
              <a:t>Lending of TENs units (trial only)</a:t>
            </a:r>
          </a:p>
          <a:p>
            <a:pPr lvl="1"/>
            <a:r>
              <a:rPr lang="en-US" dirty="0"/>
              <a:t>Laser treatments (trial only)</a:t>
            </a:r>
          </a:p>
          <a:p>
            <a:pPr lvl="1"/>
            <a:r>
              <a:rPr lang="en-US" dirty="0"/>
              <a:t>Inversion chair</a:t>
            </a:r>
          </a:p>
          <a:p>
            <a:pPr lvl="1"/>
            <a:r>
              <a:rPr lang="en-US" dirty="0"/>
              <a:t>Essential oils/meditation</a:t>
            </a:r>
          </a:p>
          <a:p>
            <a:r>
              <a:rPr lang="en-US" sz="2800" dirty="0"/>
              <a:t>Services are FREE but intended for short term referrals then return client to their primary care provider with a care plan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6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0070C0"/>
                </a:solidFill>
              </a:rPr>
              <a:t>Chronic Disease Management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Program was successful in helping clients have dedicated time to work through options to manage their chronic illness</a:t>
            </a:r>
          </a:p>
          <a:p>
            <a:r>
              <a:rPr lang="en-US" sz="2200" dirty="0"/>
              <a:t>Clients report improved confidence, and quality of life with this service.  Evidence includes:</a:t>
            </a:r>
          </a:p>
          <a:p>
            <a:pPr lvl="1"/>
            <a:r>
              <a:rPr lang="en-US" sz="2400" dirty="0"/>
              <a:t>Improved mood, lower anxiety, less insomnia,  improved overall mental health</a:t>
            </a:r>
          </a:p>
          <a:p>
            <a:pPr lvl="1"/>
            <a:r>
              <a:rPr lang="en-US" sz="2400" dirty="0"/>
              <a:t>Cardiac Rehab and Weight management groups involved exercise – clients reported better balance, weight loss and a significant improvement in 6 minute walk tests</a:t>
            </a:r>
          </a:p>
          <a:p>
            <a:r>
              <a:rPr lang="en-US" sz="2200" dirty="0"/>
              <a:t>Established (re-established) partnerships with ECHO, St Joseph’s pain clinic</a:t>
            </a:r>
          </a:p>
          <a:p>
            <a:r>
              <a:rPr lang="en-US" sz="2200" dirty="0"/>
              <a:t>No hospital/emergency department admissions for anyone with COPD seen by this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27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0070C0"/>
                </a:solidFill>
              </a:rPr>
              <a:t>Chronic Disease Management Areas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US" sz="2200" dirty="0"/>
              <a:t>NP is continuously seeking new ideas to offer as groups to meet client needs</a:t>
            </a:r>
          </a:p>
          <a:p>
            <a:r>
              <a:rPr lang="en-US" sz="2200" dirty="0"/>
              <a:t>Also working on follow-up evaluations post care/groups to see if clients continue to keep what they learned in their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54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accent6">
                    <a:lumMod val="75000"/>
                  </a:schemeClr>
                </a:solidFill>
              </a:rPr>
              <a:t>Chiropody Services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CA" sz="2200" dirty="0"/>
              <a:t>Rick Van der Heide 1 FTE</a:t>
            </a:r>
          </a:p>
          <a:p>
            <a:r>
              <a:rPr lang="en-CA" sz="2200" dirty="0"/>
              <a:t>Said </a:t>
            </a:r>
            <a:r>
              <a:rPr lang="en-CA" sz="2200" dirty="0" err="1"/>
              <a:t>Chams</a:t>
            </a:r>
            <a:r>
              <a:rPr lang="en-CA" sz="2200" dirty="0"/>
              <a:t> .2 FTE (contract)to backfill Rick for offloading services</a:t>
            </a:r>
          </a:p>
          <a:p>
            <a:r>
              <a:rPr lang="en-CA" sz="2200" dirty="0"/>
              <a:t>Services are FREE – pay for orthotics</a:t>
            </a:r>
          </a:p>
          <a:p>
            <a:r>
              <a:rPr lang="en-CA" sz="2200" dirty="0"/>
              <a:t>A Chiropodist (Doctor of Chiropody)</a:t>
            </a:r>
          </a:p>
          <a:p>
            <a:pPr lvl="1"/>
            <a:r>
              <a:rPr lang="en-CA" sz="2200" dirty="0"/>
              <a:t>Skills allow him to see people with complex needs</a:t>
            </a:r>
          </a:p>
          <a:p>
            <a:pPr lvl="2"/>
            <a:r>
              <a:rPr lang="en-CA" sz="2200" dirty="0"/>
              <a:t>Does not provide just nail cutting</a:t>
            </a:r>
          </a:p>
          <a:p>
            <a:pPr lvl="2"/>
            <a:r>
              <a:rPr lang="en-CA" sz="2200" dirty="0"/>
              <a:t>Clients with minimal complications will be seen periodically to ensure that issues do not arise </a:t>
            </a:r>
          </a:p>
          <a:p>
            <a:pPr lvl="2"/>
            <a:r>
              <a:rPr lang="en-CA" sz="2200" dirty="0"/>
              <a:t>Sensitive topic as people want free toenail cutting services</a:t>
            </a:r>
          </a:p>
          <a:p>
            <a:r>
              <a:rPr lang="en-CA" sz="2200" dirty="0"/>
              <a:t>Also has his Masters in wound care so see clients with very complex foot/lower leg ulcers (offloading program).</a:t>
            </a:r>
            <a:r>
              <a:rPr lang="en-US" sz="2200" dirty="0"/>
              <a:t> Offloading services are unique – help heal diabetic foot ulcers using casts or boots to remove pressure from wound.  Diabetic foot ulcers result in 85% of lower leg amputations (approx. 2000 per year).  This service has been very successful in healing wounds</a:t>
            </a:r>
          </a:p>
          <a:p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3742676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accent6">
                    <a:lumMod val="75000"/>
                  </a:schemeClr>
                </a:solidFill>
              </a:rPr>
              <a:t>Chiropody Services Targets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Number of unique clients seen each year (target 480)</a:t>
            </a:r>
          </a:p>
          <a:p>
            <a:r>
              <a:rPr lang="en-US" sz="2200" dirty="0"/>
              <a:t>Client encounters each year (target 800)</a:t>
            </a:r>
          </a:p>
          <a:p>
            <a:pPr lvl="1"/>
            <a:r>
              <a:rPr lang="en-US" sz="2200" dirty="0"/>
              <a:t>Adjusted schedule to allow for urgent same day and intake appointments to be more planful in how appointments slots are used</a:t>
            </a:r>
          </a:p>
        </p:txBody>
      </p:sp>
    </p:spTree>
    <p:extLst>
      <p:ext uri="{BB962C8B-B14F-4D97-AF65-F5344CB8AC3E}">
        <p14:creationId xmlns:p14="http://schemas.microsoft.com/office/powerpoint/2010/main" val="75705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Kate’s Programs and Services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CA" sz="2800" b="1" dirty="0">
                <a:solidFill>
                  <a:srgbClr val="FF0000"/>
                </a:solidFill>
              </a:rPr>
              <a:t>Primary Care </a:t>
            </a:r>
          </a:p>
          <a:p>
            <a:r>
              <a:rPr lang="en-CA" sz="2800" b="1" dirty="0">
                <a:solidFill>
                  <a:schemeClr val="accent3">
                    <a:lumMod val="75000"/>
                  </a:schemeClr>
                </a:solidFill>
              </a:rPr>
              <a:t>Diabetes Education Program (DEP)</a:t>
            </a:r>
          </a:p>
          <a:p>
            <a:r>
              <a:rPr lang="en-CA" sz="2800" b="1" dirty="0">
                <a:solidFill>
                  <a:schemeClr val="accent1">
                    <a:lumMod val="75000"/>
                  </a:schemeClr>
                </a:solidFill>
              </a:rPr>
              <a:t>Chronic Disease Management</a:t>
            </a:r>
          </a:p>
          <a:p>
            <a:r>
              <a:rPr lang="en-CA" sz="2800" b="1" dirty="0">
                <a:solidFill>
                  <a:schemeClr val="accent6">
                    <a:lumMod val="75000"/>
                  </a:schemeClr>
                </a:solidFill>
              </a:rPr>
              <a:t>Chiropody</a:t>
            </a:r>
          </a:p>
          <a:p>
            <a:r>
              <a:rPr lang="en-CA" sz="2800" b="1" dirty="0">
                <a:solidFill>
                  <a:schemeClr val="accent4">
                    <a:lumMod val="75000"/>
                  </a:schemeClr>
                </a:solidFill>
              </a:rPr>
              <a:t>Physiotherapy</a:t>
            </a:r>
          </a:p>
          <a:p>
            <a:r>
              <a:rPr lang="en-CA" sz="2800" b="1" dirty="0">
                <a:solidFill>
                  <a:srgbClr val="00B0F0"/>
                </a:solidFill>
              </a:rPr>
              <a:t>Harm Reduction</a:t>
            </a:r>
            <a:endParaRPr lang="en-CA" sz="2800" b="1" dirty="0">
              <a:solidFill>
                <a:srgbClr val="C00000"/>
              </a:solidFill>
            </a:endParaRPr>
          </a:p>
          <a:p>
            <a:r>
              <a:rPr lang="en-CA" sz="2800" b="1" dirty="0">
                <a:solidFill>
                  <a:srgbClr val="C00000"/>
                </a:solidFill>
              </a:rPr>
              <a:t>COVID Infection Control and PPE</a:t>
            </a:r>
          </a:p>
          <a:p>
            <a:r>
              <a:rPr lang="en-CA" sz="2800" b="1" dirty="0">
                <a:solidFill>
                  <a:schemeClr val="bg2">
                    <a:lumMod val="25000"/>
                  </a:schemeClr>
                </a:solidFill>
              </a:rPr>
              <a:t>COVID Vaccination clinics</a:t>
            </a:r>
          </a:p>
          <a:p>
            <a:r>
              <a:rPr lang="en-CA" sz="2800" b="1" dirty="0">
                <a:solidFill>
                  <a:schemeClr val="accent6">
                    <a:lumMod val="50000"/>
                  </a:schemeClr>
                </a:solidFill>
              </a:rPr>
              <a:t>COVID Assessment Centre</a:t>
            </a:r>
          </a:p>
        </p:txBody>
      </p:sp>
    </p:spTree>
    <p:extLst>
      <p:ext uri="{BB962C8B-B14F-4D97-AF65-F5344CB8AC3E}">
        <p14:creationId xmlns:p14="http://schemas.microsoft.com/office/powerpoint/2010/main" val="633078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solidFill>
                  <a:schemeClr val="accent6">
                    <a:lumMod val="75000"/>
                  </a:schemeClr>
                </a:solidFill>
              </a:rPr>
              <a:t>Areas for Change &amp; Improvement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200" dirty="0"/>
              <a:t>Monitoring no show rates – appointments are set typically a month or more in advance</a:t>
            </a:r>
          </a:p>
          <a:p>
            <a:pPr lvl="1"/>
            <a:r>
              <a:rPr lang="en-CA" sz="2200" dirty="0"/>
              <a:t>Initially in pandemic, they were not to see clients</a:t>
            </a:r>
          </a:p>
          <a:p>
            <a:pPr lvl="1"/>
            <a:r>
              <a:rPr lang="en-CA" sz="2200" dirty="0"/>
              <a:t>They are now able to.  Many no shows as people thought their appointments were cancelled.  We now do reminder calls.</a:t>
            </a:r>
          </a:p>
        </p:txBody>
      </p:sp>
    </p:spTree>
    <p:extLst>
      <p:ext uri="{BB962C8B-B14F-4D97-AF65-F5344CB8AC3E}">
        <p14:creationId xmlns:p14="http://schemas.microsoft.com/office/powerpoint/2010/main" val="870335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accent6">
                    <a:lumMod val="75000"/>
                  </a:schemeClr>
                </a:solidFill>
              </a:rPr>
              <a:t>Successes To Be Proud Of!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200" dirty="0"/>
              <a:t>Pre-COVID had 2000 face to face client appointments annually</a:t>
            </a:r>
          </a:p>
          <a:p>
            <a:r>
              <a:rPr lang="en-CA" sz="2200" dirty="0"/>
              <a:t>Adds new technology regularly to increase scope of what he offers (wounds care, Doppler, offloading casts)</a:t>
            </a:r>
          </a:p>
          <a:p>
            <a:r>
              <a:rPr lang="en-CA" sz="2200" dirty="0">
                <a:solidFill>
                  <a:prstClr val="black"/>
                </a:solidFill>
              </a:rPr>
              <a:t>In January 2018, Rick became one of 5 providers in our SWLHIN to offer offloading devices.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7497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accent4">
                    <a:lumMod val="75000"/>
                  </a:schemeClr>
                </a:solidFill>
              </a:rPr>
              <a:t>Physiotherapy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200" dirty="0"/>
              <a:t>New funding in 2015 </a:t>
            </a:r>
          </a:p>
          <a:p>
            <a:r>
              <a:rPr lang="en-CA" sz="2200" dirty="0"/>
              <a:t>Purchase services from Talbot Trail Physio (West Lorne Site) </a:t>
            </a:r>
          </a:p>
          <a:p>
            <a:r>
              <a:rPr lang="en-CA" sz="2200" dirty="0"/>
              <a:t>Who can access services:</a:t>
            </a:r>
          </a:p>
          <a:p>
            <a:pPr lvl="1"/>
            <a:r>
              <a:rPr lang="en-CA" sz="2200" dirty="0"/>
              <a:t>Anyone can self refer or have a referral from their provider</a:t>
            </a:r>
          </a:p>
          <a:p>
            <a:pPr lvl="1"/>
            <a:r>
              <a:rPr lang="en-CA" sz="2200" dirty="0"/>
              <a:t>Anyone without benefit coverage (or benefits have run out)</a:t>
            </a:r>
          </a:p>
          <a:p>
            <a:pPr lvl="1"/>
            <a:r>
              <a:rPr lang="en-CA" sz="2200" dirty="0"/>
              <a:t>Do not need to see an MD/NP at WECHC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0550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accent4">
                    <a:lumMod val="75000"/>
                  </a:schemeClr>
                </a:solidFill>
              </a:rPr>
              <a:t>Physiotherapy Services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200" dirty="0"/>
              <a:t>What services can you access?</a:t>
            </a:r>
          </a:p>
          <a:p>
            <a:r>
              <a:rPr lang="en-CA" sz="2200" dirty="0"/>
              <a:t>Clients can see physiotherapy team for physiotherapy, acupuncture, shock wave treatments and a few other specialized treatments</a:t>
            </a:r>
          </a:p>
          <a:p>
            <a:r>
              <a:rPr lang="en-CA" sz="2200" dirty="0"/>
              <a:t>Pool therapy and pelvic floor physio done in St Thomas</a:t>
            </a:r>
          </a:p>
          <a:p>
            <a:r>
              <a:rPr lang="en-CA" sz="2200" dirty="0"/>
              <a:t>Currently clients can access individual services followed by group services depending on their needs at no cost to them. </a:t>
            </a:r>
          </a:p>
          <a:p>
            <a:r>
              <a:rPr lang="en-CA" sz="2200" dirty="0"/>
              <a:t>No guarantee on number of visits – fixed budget, depends on demand each month.  Currently they get approximately 6 free sessions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1892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Physiotherapy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Individuals served (funded for episodes of care) (350)</a:t>
            </a:r>
          </a:p>
          <a:p>
            <a:r>
              <a:rPr lang="en-US" sz="2200" dirty="0"/>
              <a:t>Group sessions (60)</a:t>
            </a:r>
          </a:p>
          <a:p>
            <a:r>
              <a:rPr lang="en-US" sz="2200" dirty="0"/>
              <a:t>Group participants (150)</a:t>
            </a:r>
          </a:p>
          <a:p>
            <a:r>
              <a:rPr lang="en-US" sz="2200" dirty="0"/>
              <a:t>Service provider interactions (1800)</a:t>
            </a:r>
          </a:p>
        </p:txBody>
      </p:sp>
    </p:spTree>
    <p:extLst>
      <p:ext uri="{BB962C8B-B14F-4D97-AF65-F5344CB8AC3E}">
        <p14:creationId xmlns:p14="http://schemas.microsoft.com/office/powerpoint/2010/main" val="524963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solidFill>
                  <a:schemeClr val="accent4">
                    <a:lumMod val="75000"/>
                  </a:schemeClr>
                </a:solidFill>
              </a:rPr>
              <a:t>Physiotherapy Services Areas for Improvement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200" dirty="0"/>
              <a:t>Continue to advertise and market program to help spread the word </a:t>
            </a:r>
          </a:p>
          <a:p>
            <a:r>
              <a:rPr lang="en-CA" sz="2200" dirty="0"/>
              <a:t>Increased group services to help reach more people at cheaper cost to help meet targets</a:t>
            </a:r>
          </a:p>
        </p:txBody>
      </p:sp>
    </p:spTree>
    <p:extLst>
      <p:ext uri="{BB962C8B-B14F-4D97-AF65-F5344CB8AC3E}">
        <p14:creationId xmlns:p14="http://schemas.microsoft.com/office/powerpoint/2010/main" val="399365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solidFill>
                  <a:schemeClr val="accent4">
                    <a:lumMod val="75000"/>
                  </a:schemeClr>
                </a:solidFill>
              </a:rPr>
              <a:t>Physiotherapy Services Successes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36504"/>
          </a:xfrm>
        </p:spPr>
        <p:txBody>
          <a:bodyPr>
            <a:normAutofit/>
          </a:bodyPr>
          <a:lstStyle/>
          <a:p>
            <a:r>
              <a:rPr lang="en-CA" sz="2400" dirty="0"/>
              <a:t>Individuals with no benefits now are able to have improved quality of life as a result of accessible physiotherapy services</a:t>
            </a:r>
          </a:p>
          <a:p>
            <a:r>
              <a:rPr lang="en-CA" sz="2400" dirty="0"/>
              <a:t>Addition of group services allows individuals who continue to need services following one on one physio to have professional support at no cost to them, but at a lower impact to our budget</a:t>
            </a:r>
          </a:p>
          <a:p>
            <a:r>
              <a:rPr lang="en-CA" sz="2400" dirty="0"/>
              <a:t>Positive clinical outcomes reflected on monthly data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7243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6F115-26E6-4A5A-A2C5-03F28163A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COVID-19 Assessment Centre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6AE1B-764A-4176-BDF8-6B4C69C8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Demand in community for COVID testing. </a:t>
            </a:r>
          </a:p>
          <a:p>
            <a:r>
              <a:rPr lang="en-US" dirty="0"/>
              <a:t>Primary care offered testing initially, but this became too much. Until the Assessment Centre opened, they had completed 765 tests in the community</a:t>
            </a:r>
          </a:p>
          <a:p>
            <a:r>
              <a:rPr lang="en-US" dirty="0"/>
              <a:t>Worked with STEGH – we are a spoke with them</a:t>
            </a:r>
          </a:p>
          <a:p>
            <a:r>
              <a:rPr lang="en-US" dirty="0"/>
              <a:t>Officially opened doors January 6/21</a:t>
            </a:r>
          </a:p>
          <a:p>
            <a:r>
              <a:rPr lang="en-US" dirty="0"/>
              <a:t>Hired 6 staff – currently down to 1 RPN</a:t>
            </a:r>
          </a:p>
          <a:p>
            <a:r>
              <a:rPr lang="en-US" dirty="0"/>
              <a:t>Joy Scafe Casual Contract</a:t>
            </a:r>
          </a:p>
          <a:p>
            <a:r>
              <a:rPr lang="en-US" dirty="0"/>
              <a:t>Open by appointment Mon, Wed &amp;Fri </a:t>
            </a:r>
          </a:p>
          <a:p>
            <a:r>
              <a:rPr lang="en-US" dirty="0"/>
              <a:t>Open from 0830-1630</a:t>
            </a:r>
          </a:p>
          <a:p>
            <a:r>
              <a:rPr lang="en-US" dirty="0"/>
              <a:t>Jan 6-Oct 22, they have completed 3391 tests!</a:t>
            </a:r>
          </a:p>
          <a:p>
            <a:r>
              <a:rPr lang="en-US" dirty="0"/>
              <a:t>Busy initially, slower over summer, spiked with kids returning to school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9843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solidFill>
                  <a:srgbClr val="00B0F0"/>
                </a:solidFill>
              </a:rPr>
              <a:t>Harm Reduction Program</a:t>
            </a:r>
            <a:endParaRPr lang="en-CA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62500" lnSpcReduction="20000"/>
          </a:bodyPr>
          <a:lstStyle/>
          <a:p>
            <a:r>
              <a:rPr lang="en-CA" dirty="0"/>
              <a:t>Harm reduction program since 2015</a:t>
            </a:r>
          </a:p>
          <a:p>
            <a:r>
              <a:rPr lang="en-CA" dirty="0"/>
              <a:t>Program offers free supplies (needles, saline, cookers, inhalation kits, sharps containers etc.) to individuals to </a:t>
            </a:r>
            <a:r>
              <a:rPr lang="en-US" dirty="0"/>
              <a:t>reduce the burden and transmission of HIV, Hepatitis B and Hepatitis C while improving safety in our community. </a:t>
            </a:r>
          </a:p>
          <a:p>
            <a:r>
              <a:rPr lang="en-US" dirty="0"/>
              <a:t>As of December 2017, we also provide Naloxone Nasal Spray kits and training to those who have a friend or family member who may be at risk of an </a:t>
            </a:r>
            <a:r>
              <a:rPr lang="en-US" dirty="0" err="1"/>
              <a:t>opiod</a:t>
            </a:r>
            <a:r>
              <a:rPr lang="en-US" dirty="0"/>
              <a:t> overdose</a:t>
            </a:r>
          </a:p>
          <a:p>
            <a:r>
              <a:rPr lang="en-US" dirty="0"/>
              <a:t>Program supplies provided to us at no cost from Southwest Public Health Unit</a:t>
            </a:r>
          </a:p>
          <a:p>
            <a:r>
              <a:rPr lang="en-US" dirty="0"/>
              <a:t>Staff trained are available:</a:t>
            </a:r>
          </a:p>
          <a:p>
            <a:pPr lvl="1"/>
            <a:r>
              <a:rPr lang="en-US" dirty="0"/>
              <a:t>Monday – Wednesday and Friday from 0830-4pm</a:t>
            </a:r>
          </a:p>
          <a:p>
            <a:pPr lvl="1"/>
            <a:r>
              <a:rPr lang="en-US" dirty="0"/>
              <a:t>Tuesday and Thursdays from 0830 to 7pm</a:t>
            </a:r>
          </a:p>
          <a:p>
            <a:r>
              <a:rPr lang="en-US" dirty="0"/>
              <a:t>Confidential – no OHIP, or ID required</a:t>
            </a:r>
          </a:p>
          <a:p>
            <a:r>
              <a:rPr lang="en-US" dirty="0"/>
              <a:t>Increased utilization since COVID</a:t>
            </a:r>
          </a:p>
          <a:p>
            <a:r>
              <a:rPr lang="en-US" dirty="0"/>
              <a:t>First few years we saw 3-4 people/year.  We now see 4-10 people/month.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3535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CA" sz="3200" b="1" dirty="0">
                <a:solidFill>
                  <a:srgbClr val="C00000"/>
                </a:solidFill>
                <a:ea typeface="+mn-ea"/>
                <a:cs typeface="+mn-cs"/>
              </a:rPr>
              <a:t>COVID Infection Control and PPE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268760"/>
            <a:ext cx="806489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Since COVID started, I have worked with Stephanie Aldom (NP and Masters in Public Health) and Rick van </a:t>
            </a:r>
            <a:r>
              <a:rPr lang="en-CA" sz="2200" dirty="0" err="1"/>
              <a:t>derHeide</a:t>
            </a:r>
            <a:r>
              <a:rPr lang="en-CA" sz="2200" dirty="0"/>
              <a:t> (Chiropodist and Masters in Wound Care) to: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200" dirty="0"/>
              <a:t>Identify best practices for Infection Control routines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200" dirty="0"/>
              <a:t>Identify best cleaning protocols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200" dirty="0"/>
              <a:t>Develop a risk plan for the centre and off-site work 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We have also developed a system to continue to source and secure PPE and submit inventory to Ontario Health weekly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We vet all directives and recommendations and new research to ensure WECHC is working under most current screening tools, decision trees, and guidance documents</a:t>
            </a:r>
          </a:p>
          <a:p>
            <a:pPr lvl="1"/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03408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Primary Care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0"/>
            <a:r>
              <a:rPr lang="en-CA" sz="3100" dirty="0">
                <a:solidFill>
                  <a:prstClr val="black"/>
                </a:solidFill>
              </a:rPr>
              <a:t>Physicians - 3 FTEs:</a:t>
            </a:r>
          </a:p>
          <a:p>
            <a:pPr lvl="1"/>
            <a:r>
              <a:rPr lang="en-CA" sz="2400" dirty="0">
                <a:solidFill>
                  <a:prstClr val="black"/>
                </a:solidFill>
              </a:rPr>
              <a:t>Dr. Kevin Mardell: .8 FTE</a:t>
            </a:r>
          </a:p>
          <a:p>
            <a:pPr lvl="1"/>
            <a:r>
              <a:rPr lang="en-CA" sz="2400" dirty="0">
                <a:solidFill>
                  <a:prstClr val="black"/>
                </a:solidFill>
              </a:rPr>
              <a:t>Dr. Kasia Rycerz: .9 FTE </a:t>
            </a:r>
          </a:p>
          <a:p>
            <a:pPr lvl="1"/>
            <a:r>
              <a:rPr lang="en-CA" sz="2400" dirty="0">
                <a:solidFill>
                  <a:prstClr val="black"/>
                </a:solidFill>
              </a:rPr>
              <a:t>Dr. Rebecca Bond: .8 FTE</a:t>
            </a:r>
          </a:p>
          <a:p>
            <a:pPr lvl="1"/>
            <a:r>
              <a:rPr lang="en-CA" sz="2400" dirty="0">
                <a:solidFill>
                  <a:prstClr val="black"/>
                </a:solidFill>
              </a:rPr>
              <a:t>Dr. Karl Astaphan:.5FTE </a:t>
            </a:r>
          </a:p>
          <a:p>
            <a:r>
              <a:rPr lang="en-CA" sz="3100" dirty="0">
                <a:solidFill>
                  <a:prstClr val="black"/>
                </a:solidFill>
              </a:rPr>
              <a:t>Nurse Practitioners – 3 FTEs:</a:t>
            </a:r>
          </a:p>
          <a:p>
            <a:pPr marL="857250" lvl="1" indent="-457200"/>
            <a:r>
              <a:rPr lang="en-CA" sz="2400" dirty="0">
                <a:solidFill>
                  <a:prstClr val="black"/>
                </a:solidFill>
              </a:rPr>
              <a:t>Lindsay Damen: 1 FTE</a:t>
            </a:r>
          </a:p>
          <a:p>
            <a:pPr marL="857250" lvl="1" indent="-457200"/>
            <a:r>
              <a:rPr lang="en-CA" sz="2400" dirty="0">
                <a:solidFill>
                  <a:prstClr val="black"/>
                </a:solidFill>
              </a:rPr>
              <a:t>Krista Bodkin: 1 FTE</a:t>
            </a:r>
          </a:p>
          <a:p>
            <a:pPr marL="857250" lvl="1" indent="-457200"/>
            <a:r>
              <a:rPr lang="en-CA" sz="2400" dirty="0">
                <a:solidFill>
                  <a:prstClr val="black"/>
                </a:solidFill>
              </a:rPr>
              <a:t>Janelle Johnston: 1 FTE (Mat leave Oct/21-Oct/22)</a:t>
            </a:r>
          </a:p>
          <a:p>
            <a:pPr marL="857250" lvl="1" indent="-457200"/>
            <a:r>
              <a:rPr lang="en-CA" sz="2400" dirty="0">
                <a:solidFill>
                  <a:prstClr val="black"/>
                </a:solidFill>
              </a:rPr>
              <a:t>Shauna Malek: Contract – 1FTE (backfilling mat leave)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5298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Kate’s other Committees &amp;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Internal:</a:t>
            </a:r>
          </a:p>
          <a:p>
            <a:r>
              <a:rPr lang="en-US" sz="2400" dirty="0"/>
              <a:t>Quality Committee</a:t>
            </a:r>
          </a:p>
          <a:p>
            <a:r>
              <a:rPr lang="en-US" sz="2400" dirty="0"/>
              <a:t>Occupational Health &amp; Safety </a:t>
            </a:r>
          </a:p>
          <a:p>
            <a:r>
              <a:rPr lang="en-US" sz="2400" dirty="0"/>
              <a:t>Nursing support to clinical questions for Assisted Living</a:t>
            </a:r>
          </a:p>
          <a:p>
            <a:r>
              <a:rPr lang="en-US" sz="2400" dirty="0"/>
              <a:t>COVID task team</a:t>
            </a:r>
          </a:p>
          <a:p>
            <a:r>
              <a:rPr lang="en-US" sz="2400" dirty="0"/>
              <a:t>Accreditation Reviewer for Canadian Centre </a:t>
            </a:r>
            <a:r>
              <a:rPr lang="en-US" sz="2400"/>
              <a:t>for Accreditation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External:</a:t>
            </a:r>
          </a:p>
          <a:p>
            <a:r>
              <a:rPr lang="en-US" sz="2400" dirty="0"/>
              <a:t>Palliative Care steering committee (Elgin County)</a:t>
            </a:r>
          </a:p>
          <a:p>
            <a:r>
              <a:rPr lang="en-US" sz="2400" dirty="0"/>
              <a:t>Residential Hospice Committee – (Elgin County)</a:t>
            </a:r>
          </a:p>
          <a:p>
            <a:r>
              <a:rPr lang="en-US" sz="2400" dirty="0"/>
              <a:t>Elgin Drug Strategy sub committees:</a:t>
            </a:r>
          </a:p>
          <a:p>
            <a:pPr lvl="1"/>
            <a:r>
              <a:rPr lang="en-US" sz="2000" dirty="0"/>
              <a:t>Harm Reduction Pillar</a:t>
            </a:r>
          </a:p>
          <a:p>
            <a:pPr lvl="1"/>
            <a:r>
              <a:rPr lang="en-US" sz="2000" dirty="0"/>
              <a:t>Treatment Pillar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774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Primary Care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40560"/>
          </a:xfrm>
        </p:spPr>
        <p:txBody>
          <a:bodyPr>
            <a:normAutofit/>
          </a:bodyPr>
          <a:lstStyle/>
          <a:p>
            <a:pPr lvl="0"/>
            <a:r>
              <a:rPr lang="en-CA" sz="3100" dirty="0">
                <a:solidFill>
                  <a:prstClr val="black"/>
                </a:solidFill>
              </a:rPr>
              <a:t>The Nursing staff – 3 FTEs:</a:t>
            </a:r>
          </a:p>
          <a:p>
            <a:pPr lvl="1"/>
            <a:r>
              <a:rPr lang="en-CA" sz="2400" dirty="0">
                <a:solidFill>
                  <a:prstClr val="black"/>
                </a:solidFill>
              </a:rPr>
              <a:t>Julie Nesbitt RN: 1 FTE</a:t>
            </a:r>
          </a:p>
          <a:p>
            <a:pPr lvl="1"/>
            <a:r>
              <a:rPr lang="en-CA" sz="2400" dirty="0">
                <a:solidFill>
                  <a:prstClr val="black"/>
                </a:solidFill>
              </a:rPr>
              <a:t>Katrina RPN: 1 FTE</a:t>
            </a:r>
          </a:p>
          <a:p>
            <a:pPr lvl="1"/>
            <a:r>
              <a:rPr lang="en-CA" sz="2400" dirty="0">
                <a:solidFill>
                  <a:prstClr val="black"/>
                </a:solidFill>
              </a:rPr>
              <a:t>Heather Vanrabaeys RPN: 1 FTE (On mat leave until July/22)</a:t>
            </a:r>
          </a:p>
          <a:p>
            <a:pPr lvl="1"/>
            <a:r>
              <a:rPr lang="en-CA" sz="2400" dirty="0">
                <a:solidFill>
                  <a:prstClr val="black"/>
                </a:solidFill>
              </a:rPr>
              <a:t>Hailey Van Haecke: covering Heather’s mat leave </a:t>
            </a:r>
          </a:p>
          <a:p>
            <a:endParaRPr lang="en-US" dirty="0"/>
          </a:p>
          <a:p>
            <a:pPr lvl="1"/>
            <a:endParaRPr lang="en-CA" dirty="0"/>
          </a:p>
          <a:p>
            <a:pPr marL="1257300" lvl="2" indent="-457200"/>
            <a:endParaRPr lang="en-CA" dirty="0"/>
          </a:p>
          <a:p>
            <a:pPr marL="857250" lvl="1" indent="-457200">
              <a:buFontTx/>
              <a:buChar char="-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594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Primary Care Clients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1340768"/>
            <a:ext cx="8208912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prstClr val="black"/>
                </a:solidFill>
              </a:rPr>
              <a:t>See any applicant who lives anywhere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prstClr val="black"/>
                </a:solidFill>
              </a:rPr>
              <a:t>Can access all services at WECHC (as can any other non primary care client) in addition to: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prstClr val="black"/>
                </a:solidFill>
              </a:rPr>
              <a:t>Onsite Dynacare lab services 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prstClr val="black"/>
                </a:solidFill>
              </a:rPr>
              <a:t>After-hours telephone on-call support by our MDs/NPs</a:t>
            </a:r>
          </a:p>
        </p:txBody>
      </p:sp>
    </p:spTree>
    <p:extLst>
      <p:ext uri="{BB962C8B-B14F-4D97-AF65-F5344CB8AC3E}">
        <p14:creationId xmlns:p14="http://schemas.microsoft.com/office/powerpoint/2010/main" val="307497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CA" b="1" dirty="0">
                <a:solidFill>
                  <a:srgbClr val="FF0000"/>
                </a:solidFill>
              </a:rPr>
              <a:t>Primary Care Targets: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63272" cy="49685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2200" dirty="0">
                <a:solidFill>
                  <a:prstClr val="black"/>
                </a:solidFill>
              </a:rPr>
              <a:t>LHIN and Health Quality Ontario targets such as:</a:t>
            </a:r>
          </a:p>
          <a:p>
            <a:pPr lvl="0"/>
            <a:r>
              <a:rPr lang="en-CA" sz="2200" dirty="0">
                <a:solidFill>
                  <a:prstClr val="black"/>
                </a:solidFill>
              </a:rPr>
              <a:t>Panel size (# of clients rostered) (target 4347) </a:t>
            </a:r>
          </a:p>
          <a:p>
            <a:pPr lvl="1"/>
            <a:r>
              <a:rPr lang="en-CA" sz="2200" dirty="0">
                <a:solidFill>
                  <a:prstClr val="black"/>
                </a:solidFill>
              </a:rPr>
              <a:t>Target for year was to be at 75% of target, we are at 85%</a:t>
            </a:r>
          </a:p>
          <a:p>
            <a:r>
              <a:rPr lang="en-CA" sz="2200" dirty="0">
                <a:solidFill>
                  <a:prstClr val="black"/>
                </a:solidFill>
              </a:rPr>
              <a:t># unique Individuals seen in a year (target 2280)</a:t>
            </a:r>
          </a:p>
          <a:p>
            <a:pPr lvl="0"/>
            <a:r>
              <a:rPr lang="en-CA" sz="2200" dirty="0">
                <a:solidFill>
                  <a:prstClr val="black"/>
                </a:solidFill>
              </a:rPr>
              <a:t># Service Provider Interactions (target 14,139)</a:t>
            </a:r>
          </a:p>
          <a:p>
            <a:pPr lvl="0"/>
            <a:r>
              <a:rPr lang="en-CA" sz="2200" dirty="0">
                <a:solidFill>
                  <a:prstClr val="black"/>
                </a:solidFill>
              </a:rPr>
              <a:t>Colorectal cancer (target 90%)</a:t>
            </a:r>
          </a:p>
          <a:p>
            <a:pPr lvl="0"/>
            <a:r>
              <a:rPr lang="en-CA" sz="2200" dirty="0">
                <a:solidFill>
                  <a:prstClr val="black"/>
                </a:solidFill>
              </a:rPr>
              <a:t>Breast cancer (target 74%)</a:t>
            </a:r>
          </a:p>
          <a:p>
            <a:pPr lvl="0"/>
            <a:r>
              <a:rPr lang="en-CA" sz="2200" dirty="0">
                <a:solidFill>
                  <a:prstClr val="black"/>
                </a:solidFill>
              </a:rPr>
              <a:t>Cervical cancer screen (target 79%)</a:t>
            </a:r>
          </a:p>
          <a:p>
            <a:pPr lvl="0"/>
            <a:r>
              <a:rPr lang="en-CA" sz="2200" dirty="0">
                <a:solidFill>
                  <a:prstClr val="black"/>
                </a:solidFill>
              </a:rPr>
              <a:t>Inter-professional Diabetes Care Rate (target 95%)</a:t>
            </a:r>
          </a:p>
          <a:p>
            <a:pPr lvl="0"/>
            <a:r>
              <a:rPr lang="en-CA" sz="2200" dirty="0">
                <a:solidFill>
                  <a:prstClr val="black"/>
                </a:solidFill>
              </a:rPr>
              <a:t>Influenza Vaccination Rate (target 70%)</a:t>
            </a:r>
          </a:p>
          <a:p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156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Areas for Change &amp; Improvement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/>
          </a:bodyPr>
          <a:lstStyle/>
          <a:p>
            <a:pPr lvl="0"/>
            <a:r>
              <a:rPr lang="en-CA" sz="2100" dirty="0">
                <a:solidFill>
                  <a:prstClr val="black"/>
                </a:solidFill>
              </a:rPr>
              <a:t>Team has dealt with many changes over past several years:</a:t>
            </a:r>
          </a:p>
          <a:p>
            <a:pPr marL="857250" lvl="1" indent="-457200"/>
            <a:r>
              <a:rPr lang="en-CA" sz="1800" dirty="0">
                <a:solidFill>
                  <a:prstClr val="black"/>
                </a:solidFill>
              </a:rPr>
              <a:t>instability (vacancies with many maternity/personal leaves etc.) </a:t>
            </a:r>
          </a:p>
          <a:p>
            <a:pPr lvl="0"/>
            <a:r>
              <a:rPr lang="en-CA" sz="2100" dirty="0">
                <a:solidFill>
                  <a:prstClr val="black"/>
                </a:solidFill>
              </a:rPr>
              <a:t>Continue to increase panel size</a:t>
            </a:r>
          </a:p>
          <a:p>
            <a:pPr lvl="1"/>
            <a:r>
              <a:rPr lang="en-CA" sz="1800" dirty="0">
                <a:solidFill>
                  <a:prstClr val="black"/>
                </a:solidFill>
              </a:rPr>
              <a:t>All providers accepting clients and working on creative ways to get applicants in sooner</a:t>
            </a:r>
          </a:p>
          <a:p>
            <a:pPr lvl="1"/>
            <a:r>
              <a:rPr lang="en-CA" sz="1800" dirty="0">
                <a:solidFill>
                  <a:prstClr val="black"/>
                </a:solidFill>
              </a:rPr>
              <a:t>Freeze on intakes with COVID- now taking some on again</a:t>
            </a:r>
          </a:p>
          <a:p>
            <a:r>
              <a:rPr lang="en-CA" sz="2200" dirty="0">
                <a:solidFill>
                  <a:prstClr val="black"/>
                </a:solidFill>
              </a:rPr>
              <a:t>Continue to work on increasing MSAA Targets – they all fell during COVID</a:t>
            </a:r>
          </a:p>
          <a:p>
            <a:pPr lvl="0"/>
            <a:r>
              <a:rPr lang="en-CA" sz="2000" dirty="0">
                <a:solidFill>
                  <a:prstClr val="black"/>
                </a:solidFill>
              </a:rPr>
              <a:t>We needed ability to see clients in 1-2 days of their call. </a:t>
            </a:r>
          </a:p>
          <a:p>
            <a:pPr lvl="1"/>
            <a:r>
              <a:rPr lang="en-CA" sz="1600" dirty="0">
                <a:solidFill>
                  <a:prstClr val="black"/>
                </a:solidFill>
              </a:rPr>
              <a:t>Tried Advanced Access where clients cannot book future appointments – just same day/next day.  </a:t>
            </a:r>
          </a:p>
          <a:p>
            <a:pPr lvl="1"/>
            <a:r>
              <a:rPr lang="en-CA" sz="1600" dirty="0">
                <a:solidFill>
                  <a:prstClr val="black"/>
                </a:solidFill>
              </a:rPr>
              <a:t>Clients did not like it. </a:t>
            </a:r>
          </a:p>
          <a:p>
            <a:pPr lvl="1"/>
            <a:r>
              <a:rPr lang="en-CA" sz="1600" dirty="0">
                <a:solidFill>
                  <a:prstClr val="black"/>
                </a:solidFill>
              </a:rPr>
              <a:t>Created a blended model where people can call for same day appointment or book up to 5 days in advance. </a:t>
            </a:r>
          </a:p>
          <a:p>
            <a:pPr lvl="1"/>
            <a:r>
              <a:rPr lang="en-CA" sz="1600" dirty="0">
                <a:solidFill>
                  <a:prstClr val="black"/>
                </a:solidFill>
              </a:rPr>
              <a:t>COVID resulted in majority of appointments by phone.  50% of visits are now by phone</a:t>
            </a:r>
          </a:p>
        </p:txBody>
      </p:sp>
    </p:spTree>
    <p:extLst>
      <p:ext uri="{BB962C8B-B14F-4D97-AF65-F5344CB8AC3E}">
        <p14:creationId xmlns:p14="http://schemas.microsoft.com/office/powerpoint/2010/main" val="35503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0000"/>
                </a:solidFill>
              </a:rPr>
              <a:t>Successes To Be Proud Of!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2500" dirty="0">
                <a:solidFill>
                  <a:prstClr val="black"/>
                </a:solidFill>
              </a:rPr>
              <a:t>Great team dynamics – really stepped up to the plate to help community during COVID (testing and vaccines)</a:t>
            </a:r>
          </a:p>
          <a:p>
            <a:pPr lvl="0"/>
            <a:r>
              <a:rPr lang="en-CA" sz="2500" dirty="0">
                <a:solidFill>
                  <a:prstClr val="black"/>
                </a:solidFill>
              </a:rPr>
              <a:t>Client’s able to get client in for an appointment faster</a:t>
            </a:r>
          </a:p>
          <a:p>
            <a:pPr lvl="0"/>
            <a:r>
              <a:rPr lang="en-CA" sz="2500" dirty="0">
                <a:solidFill>
                  <a:prstClr val="black"/>
                </a:solidFill>
              </a:rPr>
              <a:t>Navigated the transition from all in-person appointments to a blended model of phone and in person 50% each in August </a:t>
            </a:r>
          </a:p>
          <a:p>
            <a:pPr lvl="1"/>
            <a:r>
              <a:rPr lang="en-CA" sz="2100" dirty="0">
                <a:solidFill>
                  <a:prstClr val="black"/>
                </a:solidFill>
              </a:rPr>
              <a:t>No client complaints regarding ability to get an appointment</a:t>
            </a:r>
          </a:p>
          <a:p>
            <a:pPr lvl="0"/>
            <a:r>
              <a:rPr lang="en-CA" sz="2500" dirty="0">
                <a:solidFill>
                  <a:prstClr val="black"/>
                </a:solidFill>
              </a:rPr>
              <a:t>On last Practice Profile, our team reflected good stats in SWLHIN related to our clinical clients:</a:t>
            </a:r>
          </a:p>
          <a:p>
            <a:pPr lvl="1"/>
            <a:r>
              <a:rPr lang="en-CA" sz="2400" dirty="0">
                <a:solidFill>
                  <a:prstClr val="black"/>
                </a:solidFill>
              </a:rPr>
              <a:t>care for 67% of client needs (vs using walk-ins/specialists)</a:t>
            </a:r>
          </a:p>
          <a:p>
            <a:endParaRPr lang="en-CA" sz="3000" dirty="0">
              <a:solidFill>
                <a:prstClr val="black"/>
              </a:solidFill>
            </a:endParaRP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5511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00B050"/>
                </a:solidFill>
              </a:rPr>
              <a:t>Diabetes Education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rmAutofit/>
          </a:bodyPr>
          <a:lstStyle/>
          <a:p>
            <a:r>
              <a:rPr lang="en-CA" sz="2200" dirty="0"/>
              <a:t>Program funding received in 2007 for 2 “dyads” and administration support</a:t>
            </a:r>
          </a:p>
          <a:p>
            <a:r>
              <a:rPr lang="en-CA" sz="2200" dirty="0"/>
              <a:t>West Dyad – (West Lorne, Dutton &amp; Port Stanley):</a:t>
            </a:r>
          </a:p>
          <a:p>
            <a:pPr lvl="1"/>
            <a:r>
              <a:rPr lang="en-CA" sz="2200" dirty="0"/>
              <a:t>Margaret Intven RN 1FTE </a:t>
            </a:r>
          </a:p>
          <a:p>
            <a:pPr lvl="1"/>
            <a:r>
              <a:rPr lang="en-CA" sz="2200" dirty="0"/>
              <a:t>Jenna Wissink RD 1 FTE </a:t>
            </a:r>
          </a:p>
          <a:p>
            <a:r>
              <a:rPr lang="en-CA" sz="2200" dirty="0"/>
              <a:t>East Dyad – (Aylmer):</a:t>
            </a:r>
          </a:p>
          <a:p>
            <a:pPr lvl="1"/>
            <a:r>
              <a:rPr lang="en-CA" sz="2200" dirty="0"/>
              <a:t>Gwen Hammons RN, .6FTE</a:t>
            </a:r>
          </a:p>
          <a:p>
            <a:pPr lvl="1"/>
            <a:r>
              <a:rPr lang="en-CA" sz="2200" dirty="0"/>
              <a:t>Melissa Dawson RN, .4FTE</a:t>
            </a:r>
          </a:p>
          <a:p>
            <a:pPr lvl="1"/>
            <a:r>
              <a:rPr lang="en-CA" sz="2200" dirty="0"/>
              <a:t>Marie Morley RD, 1 FTE </a:t>
            </a:r>
          </a:p>
          <a:p>
            <a:r>
              <a:rPr lang="en-CA" sz="2200" dirty="0"/>
              <a:t>Katherine McLeod, Secretary,  1 FTE (Aylmer &amp; West Lorne)</a:t>
            </a:r>
          </a:p>
        </p:txBody>
      </p:sp>
    </p:spTree>
    <p:extLst>
      <p:ext uri="{BB962C8B-B14F-4D97-AF65-F5344CB8AC3E}">
        <p14:creationId xmlns:p14="http://schemas.microsoft.com/office/powerpoint/2010/main" val="94258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2225</Words>
  <Application>Microsoft Office PowerPoint</Application>
  <PresentationFormat>On-screen Show (4:3)</PresentationFormat>
  <Paragraphs>238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Programs and Services</vt:lpstr>
      <vt:lpstr>Kate’s Programs and Services Overview</vt:lpstr>
      <vt:lpstr>Primary Care Team</vt:lpstr>
      <vt:lpstr>Primary Care Team</vt:lpstr>
      <vt:lpstr>Primary Care Clients</vt:lpstr>
      <vt:lpstr>Primary Care Targets:</vt:lpstr>
      <vt:lpstr>Areas for Change &amp; Improvement</vt:lpstr>
      <vt:lpstr>Successes To Be Proud Of!</vt:lpstr>
      <vt:lpstr>Diabetes Education Program</vt:lpstr>
      <vt:lpstr>Diabetes Targets/Reports</vt:lpstr>
      <vt:lpstr>Areas for Change &amp; Improvement</vt:lpstr>
      <vt:lpstr>Successes To Be Proud Of!</vt:lpstr>
      <vt:lpstr>Chronic Disease Management</vt:lpstr>
      <vt:lpstr>Chronic Disease Management Focus</vt:lpstr>
      <vt:lpstr>Chronic Disease Management Targets</vt:lpstr>
      <vt:lpstr>Chronic Disease Management Successes</vt:lpstr>
      <vt:lpstr>Chronic Disease Management Areas for Improvement</vt:lpstr>
      <vt:lpstr>Chiropody Services</vt:lpstr>
      <vt:lpstr>Chiropody Services Targets</vt:lpstr>
      <vt:lpstr>Areas for Change &amp; Improvement</vt:lpstr>
      <vt:lpstr>Successes To Be Proud Of!</vt:lpstr>
      <vt:lpstr>Physiotherapy Services</vt:lpstr>
      <vt:lpstr>Physiotherapy Services</vt:lpstr>
      <vt:lpstr>Physiotherapy Targets</vt:lpstr>
      <vt:lpstr>Physiotherapy Services Areas for Improvement</vt:lpstr>
      <vt:lpstr>Physiotherapy Services Successes</vt:lpstr>
      <vt:lpstr>COVID-19 Assessment Centre</vt:lpstr>
      <vt:lpstr>Harm Reduction Program</vt:lpstr>
      <vt:lpstr>COVID Infection Control and PPE</vt:lpstr>
      <vt:lpstr>Kate’s other Committees &amp; Supports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 and Services</dc:title>
  <dc:creator>Kate Dymock</dc:creator>
  <cp:lastModifiedBy>Kate Dymock</cp:lastModifiedBy>
  <cp:revision>52</cp:revision>
  <dcterms:created xsi:type="dcterms:W3CDTF">2017-10-09T19:51:24Z</dcterms:created>
  <dcterms:modified xsi:type="dcterms:W3CDTF">2021-10-25T19:03:18Z</dcterms:modified>
</cp:coreProperties>
</file>