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2" r:id="rId6"/>
    <p:sldId id="260" r:id="rId7"/>
    <p:sldId id="261" r:id="rId8"/>
    <p:sldId id="262" r:id="rId9"/>
    <p:sldId id="263" r:id="rId10"/>
    <p:sldId id="264" r:id="rId11"/>
    <p:sldId id="265" r:id="rId12"/>
    <p:sldId id="266" r:id="rId13"/>
    <p:sldId id="278" r:id="rId14"/>
    <p:sldId id="283" r:id="rId15"/>
    <p:sldId id="279" r:id="rId16"/>
    <p:sldId id="280" r:id="rId17"/>
    <p:sldId id="281" r:id="rId18"/>
    <p:sldId id="267" r:id="rId19"/>
    <p:sldId id="277" r:id="rId20"/>
    <p:sldId id="268" r:id="rId21"/>
    <p:sldId id="269" r:id="rId22"/>
    <p:sldId id="270" r:id="rId23"/>
    <p:sldId id="271" r:id="rId24"/>
    <p:sldId id="285" r:id="rId25"/>
    <p:sldId id="272" r:id="rId26"/>
    <p:sldId id="273" r:id="rId27"/>
    <p:sldId id="288" r:id="rId28"/>
    <p:sldId id="274" r:id="rId29"/>
    <p:sldId id="286"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402A42EA-C482-4BD1-B7EE-D9E0FBE31848}" type="datetimeFigureOut">
              <a:rPr lang="en-CA" smtClean="0"/>
              <a:t>2023-09-28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7A2B841-91A7-4BCA-BC83-D9788C696FE7}" type="slidenum">
              <a:rPr lang="en-CA" smtClean="0"/>
              <a:t>‹#›</a:t>
            </a:fld>
            <a:endParaRPr lang="en-CA"/>
          </a:p>
        </p:txBody>
      </p:sp>
    </p:spTree>
    <p:extLst>
      <p:ext uri="{BB962C8B-B14F-4D97-AF65-F5344CB8AC3E}">
        <p14:creationId xmlns:p14="http://schemas.microsoft.com/office/powerpoint/2010/main" val="350924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402A42EA-C482-4BD1-B7EE-D9E0FBE31848}" type="datetimeFigureOut">
              <a:rPr lang="en-CA" smtClean="0"/>
              <a:t>2023-09-28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7A2B841-91A7-4BCA-BC83-D9788C696FE7}" type="slidenum">
              <a:rPr lang="en-CA" smtClean="0"/>
              <a:t>‹#›</a:t>
            </a:fld>
            <a:endParaRPr lang="en-CA"/>
          </a:p>
        </p:txBody>
      </p:sp>
    </p:spTree>
    <p:extLst>
      <p:ext uri="{BB962C8B-B14F-4D97-AF65-F5344CB8AC3E}">
        <p14:creationId xmlns:p14="http://schemas.microsoft.com/office/powerpoint/2010/main" val="210439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402A42EA-C482-4BD1-B7EE-D9E0FBE31848}" type="datetimeFigureOut">
              <a:rPr lang="en-CA" smtClean="0"/>
              <a:t>2023-09-28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7A2B841-91A7-4BCA-BC83-D9788C696FE7}" type="slidenum">
              <a:rPr lang="en-CA" smtClean="0"/>
              <a:t>‹#›</a:t>
            </a:fld>
            <a:endParaRPr lang="en-CA"/>
          </a:p>
        </p:txBody>
      </p:sp>
    </p:spTree>
    <p:extLst>
      <p:ext uri="{BB962C8B-B14F-4D97-AF65-F5344CB8AC3E}">
        <p14:creationId xmlns:p14="http://schemas.microsoft.com/office/powerpoint/2010/main" val="91421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402A42EA-C482-4BD1-B7EE-D9E0FBE31848}" type="datetimeFigureOut">
              <a:rPr lang="en-CA" smtClean="0"/>
              <a:t>2023-09-28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7A2B841-91A7-4BCA-BC83-D9788C696FE7}" type="slidenum">
              <a:rPr lang="en-CA" smtClean="0"/>
              <a:t>‹#›</a:t>
            </a:fld>
            <a:endParaRPr lang="en-CA"/>
          </a:p>
        </p:txBody>
      </p:sp>
    </p:spTree>
    <p:extLst>
      <p:ext uri="{BB962C8B-B14F-4D97-AF65-F5344CB8AC3E}">
        <p14:creationId xmlns:p14="http://schemas.microsoft.com/office/powerpoint/2010/main" val="380162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A42EA-C482-4BD1-B7EE-D9E0FBE31848}" type="datetimeFigureOut">
              <a:rPr lang="en-CA" smtClean="0"/>
              <a:t>2023-09-28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7A2B841-91A7-4BCA-BC83-D9788C696FE7}" type="slidenum">
              <a:rPr lang="en-CA" smtClean="0"/>
              <a:t>‹#›</a:t>
            </a:fld>
            <a:endParaRPr lang="en-CA"/>
          </a:p>
        </p:txBody>
      </p:sp>
    </p:spTree>
    <p:extLst>
      <p:ext uri="{BB962C8B-B14F-4D97-AF65-F5344CB8AC3E}">
        <p14:creationId xmlns:p14="http://schemas.microsoft.com/office/powerpoint/2010/main" val="232029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402A42EA-C482-4BD1-B7EE-D9E0FBE31848}" type="datetimeFigureOut">
              <a:rPr lang="en-CA" smtClean="0"/>
              <a:t>2023-09-28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7A2B841-91A7-4BCA-BC83-D9788C696FE7}" type="slidenum">
              <a:rPr lang="en-CA" smtClean="0"/>
              <a:t>‹#›</a:t>
            </a:fld>
            <a:endParaRPr lang="en-CA"/>
          </a:p>
        </p:txBody>
      </p:sp>
    </p:spTree>
    <p:extLst>
      <p:ext uri="{BB962C8B-B14F-4D97-AF65-F5344CB8AC3E}">
        <p14:creationId xmlns:p14="http://schemas.microsoft.com/office/powerpoint/2010/main" val="1682443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402A42EA-C482-4BD1-B7EE-D9E0FBE31848}" type="datetimeFigureOut">
              <a:rPr lang="en-CA" smtClean="0"/>
              <a:t>2023-09-28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7A2B841-91A7-4BCA-BC83-D9788C696FE7}" type="slidenum">
              <a:rPr lang="en-CA" smtClean="0"/>
              <a:t>‹#›</a:t>
            </a:fld>
            <a:endParaRPr lang="en-CA"/>
          </a:p>
        </p:txBody>
      </p:sp>
    </p:spTree>
    <p:extLst>
      <p:ext uri="{BB962C8B-B14F-4D97-AF65-F5344CB8AC3E}">
        <p14:creationId xmlns:p14="http://schemas.microsoft.com/office/powerpoint/2010/main" val="305154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402A42EA-C482-4BD1-B7EE-D9E0FBE31848}" type="datetimeFigureOut">
              <a:rPr lang="en-CA" smtClean="0"/>
              <a:t>2023-09-28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7A2B841-91A7-4BCA-BC83-D9788C696FE7}" type="slidenum">
              <a:rPr lang="en-CA" smtClean="0"/>
              <a:t>‹#›</a:t>
            </a:fld>
            <a:endParaRPr lang="en-CA"/>
          </a:p>
        </p:txBody>
      </p:sp>
    </p:spTree>
    <p:extLst>
      <p:ext uri="{BB962C8B-B14F-4D97-AF65-F5344CB8AC3E}">
        <p14:creationId xmlns:p14="http://schemas.microsoft.com/office/powerpoint/2010/main" val="2504941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A42EA-C482-4BD1-B7EE-D9E0FBE31848}" type="datetimeFigureOut">
              <a:rPr lang="en-CA" smtClean="0"/>
              <a:t>2023-09-28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7A2B841-91A7-4BCA-BC83-D9788C696FE7}" type="slidenum">
              <a:rPr lang="en-CA" smtClean="0"/>
              <a:t>‹#›</a:t>
            </a:fld>
            <a:endParaRPr lang="en-CA"/>
          </a:p>
        </p:txBody>
      </p:sp>
    </p:spTree>
    <p:extLst>
      <p:ext uri="{BB962C8B-B14F-4D97-AF65-F5344CB8AC3E}">
        <p14:creationId xmlns:p14="http://schemas.microsoft.com/office/powerpoint/2010/main" val="206556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2A42EA-C482-4BD1-B7EE-D9E0FBE31848}" type="datetimeFigureOut">
              <a:rPr lang="en-CA" smtClean="0"/>
              <a:t>2023-09-28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7A2B841-91A7-4BCA-BC83-D9788C696FE7}" type="slidenum">
              <a:rPr lang="en-CA" smtClean="0"/>
              <a:t>‹#›</a:t>
            </a:fld>
            <a:endParaRPr lang="en-CA"/>
          </a:p>
        </p:txBody>
      </p:sp>
    </p:spTree>
    <p:extLst>
      <p:ext uri="{BB962C8B-B14F-4D97-AF65-F5344CB8AC3E}">
        <p14:creationId xmlns:p14="http://schemas.microsoft.com/office/powerpoint/2010/main" val="113069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2A42EA-C482-4BD1-B7EE-D9E0FBE31848}" type="datetimeFigureOut">
              <a:rPr lang="en-CA" smtClean="0"/>
              <a:t>2023-09-28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7A2B841-91A7-4BCA-BC83-D9788C696FE7}" type="slidenum">
              <a:rPr lang="en-CA" smtClean="0"/>
              <a:t>‹#›</a:t>
            </a:fld>
            <a:endParaRPr lang="en-CA"/>
          </a:p>
        </p:txBody>
      </p:sp>
    </p:spTree>
    <p:extLst>
      <p:ext uri="{BB962C8B-B14F-4D97-AF65-F5344CB8AC3E}">
        <p14:creationId xmlns:p14="http://schemas.microsoft.com/office/powerpoint/2010/main" val="394133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A42EA-C482-4BD1-B7EE-D9E0FBE31848}" type="datetimeFigureOut">
              <a:rPr lang="en-CA" smtClean="0"/>
              <a:t>2023-09-28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2B841-91A7-4BCA-BC83-D9788C696FE7}" type="slidenum">
              <a:rPr lang="en-CA" smtClean="0"/>
              <a:t>‹#›</a:t>
            </a:fld>
            <a:endParaRPr lang="en-CA"/>
          </a:p>
        </p:txBody>
      </p:sp>
    </p:spTree>
    <p:extLst>
      <p:ext uri="{BB962C8B-B14F-4D97-AF65-F5344CB8AC3E}">
        <p14:creationId xmlns:p14="http://schemas.microsoft.com/office/powerpoint/2010/main" val="3535727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84784"/>
            <a:ext cx="7772400" cy="1470025"/>
          </a:xfrm>
        </p:spPr>
        <p:txBody>
          <a:bodyPr>
            <a:normAutofit/>
          </a:bodyPr>
          <a:lstStyle/>
          <a:p>
            <a:r>
              <a:rPr lang="en-CA" sz="5400" b="1" dirty="0">
                <a:solidFill>
                  <a:schemeClr val="tx2">
                    <a:lumMod val="60000"/>
                    <a:lumOff val="40000"/>
                  </a:schemeClr>
                </a:solidFill>
              </a:rPr>
              <a:t>Programs and Services</a:t>
            </a:r>
          </a:p>
        </p:txBody>
      </p:sp>
      <p:sp>
        <p:nvSpPr>
          <p:cNvPr id="3" name="Subtitle 2"/>
          <p:cNvSpPr>
            <a:spLocks noGrp="1"/>
          </p:cNvSpPr>
          <p:nvPr>
            <p:ph type="subTitle" idx="1"/>
          </p:nvPr>
        </p:nvSpPr>
        <p:spPr>
          <a:xfrm>
            <a:off x="1331640" y="2924944"/>
            <a:ext cx="6400800" cy="3312368"/>
          </a:xfrm>
        </p:spPr>
        <p:txBody>
          <a:bodyPr/>
          <a:lstStyle/>
          <a:p>
            <a:r>
              <a:rPr lang="en-CA" b="1" dirty="0">
                <a:solidFill>
                  <a:schemeClr val="tx2">
                    <a:lumMod val="60000"/>
                    <a:lumOff val="40000"/>
                  </a:schemeClr>
                </a:solidFill>
              </a:rPr>
              <a:t>Managed by:</a:t>
            </a:r>
          </a:p>
          <a:p>
            <a:r>
              <a:rPr lang="en-CA" b="1" dirty="0">
                <a:solidFill>
                  <a:schemeClr val="tx2">
                    <a:lumMod val="60000"/>
                    <a:lumOff val="40000"/>
                  </a:schemeClr>
                </a:solidFill>
              </a:rPr>
              <a:t>Kate Dymock, </a:t>
            </a:r>
          </a:p>
          <a:p>
            <a:r>
              <a:rPr lang="en-CA" b="1" dirty="0">
                <a:solidFill>
                  <a:schemeClr val="tx2">
                    <a:lumMod val="60000"/>
                    <a:lumOff val="40000"/>
                  </a:schemeClr>
                </a:solidFill>
              </a:rPr>
              <a:t>Primary Health Services Director</a:t>
            </a:r>
          </a:p>
          <a:p>
            <a:r>
              <a:rPr lang="en-CA" sz="2400" b="1" dirty="0">
                <a:solidFill>
                  <a:schemeClr val="tx2">
                    <a:lumMod val="60000"/>
                    <a:lumOff val="40000"/>
                  </a:schemeClr>
                </a:solidFill>
              </a:rPr>
              <a:t>WECHC Director for 17 years</a:t>
            </a:r>
          </a:p>
          <a:p>
            <a:endParaRPr lang="en-CA" b="1" dirty="0">
              <a:solidFill>
                <a:schemeClr val="tx2">
                  <a:lumMod val="60000"/>
                  <a:lumOff val="40000"/>
                </a:schemeClr>
              </a:solidFill>
            </a:endParaRPr>
          </a:p>
        </p:txBody>
      </p:sp>
    </p:spTree>
    <p:extLst>
      <p:ext uri="{BB962C8B-B14F-4D97-AF65-F5344CB8AC3E}">
        <p14:creationId xmlns:p14="http://schemas.microsoft.com/office/powerpoint/2010/main" val="1302300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00B050"/>
                </a:solidFill>
              </a:rPr>
              <a:t>Diabetes Targets/Reports</a:t>
            </a:r>
          </a:p>
        </p:txBody>
      </p:sp>
      <p:sp>
        <p:nvSpPr>
          <p:cNvPr id="3" name="Content Placeholder 2"/>
          <p:cNvSpPr>
            <a:spLocks noGrp="1"/>
          </p:cNvSpPr>
          <p:nvPr>
            <p:ph idx="1"/>
          </p:nvPr>
        </p:nvSpPr>
        <p:spPr>
          <a:xfrm>
            <a:off x="457200" y="1600200"/>
            <a:ext cx="8229600" cy="4781128"/>
          </a:xfrm>
        </p:spPr>
        <p:txBody>
          <a:bodyPr>
            <a:normAutofit/>
          </a:bodyPr>
          <a:lstStyle/>
          <a:p>
            <a:r>
              <a:rPr lang="en-CA" sz="2200" dirty="0"/>
              <a:t>Services are FREE – no OHIP card required</a:t>
            </a:r>
          </a:p>
          <a:p>
            <a:r>
              <a:rPr lang="en-CA" sz="2200" dirty="0"/>
              <a:t>Can see anyone who lives anywhere – no restrictions – do not need to be a WECHC Clinical client</a:t>
            </a:r>
          </a:p>
          <a:p>
            <a:pPr lvl="1"/>
            <a:r>
              <a:rPr lang="en-CA" sz="2200" dirty="0"/>
              <a:t>People can be referred or self-refer</a:t>
            </a:r>
          </a:p>
          <a:p>
            <a:pPr lvl="1"/>
            <a:r>
              <a:rPr lang="en-CA" sz="2200" dirty="0"/>
              <a:t>If client needs diabetes meds and has no provider, our Chronic Disease NP in West Lorne will help until they get a provider</a:t>
            </a:r>
          </a:p>
          <a:p>
            <a:r>
              <a:rPr lang="en-CA" sz="2200" dirty="0"/>
              <a:t>Targets include:</a:t>
            </a:r>
          </a:p>
          <a:p>
            <a:pPr lvl="1"/>
            <a:r>
              <a:rPr lang="en-CA" sz="2200" dirty="0"/>
              <a:t># of unique clients seen annually (950) – currently at 511</a:t>
            </a:r>
          </a:p>
          <a:p>
            <a:pPr lvl="1"/>
            <a:r>
              <a:rPr lang="en-CA" sz="2200" dirty="0"/>
              <a:t># </a:t>
            </a:r>
            <a:r>
              <a:rPr lang="en-CA" sz="2200" dirty="0">
                <a:solidFill>
                  <a:prstClr val="black"/>
                </a:solidFill>
              </a:rPr>
              <a:t>Service Provider Interactions (3075) – currently at 1497</a:t>
            </a:r>
          </a:p>
          <a:p>
            <a:pPr lvl="1"/>
            <a:r>
              <a:rPr lang="en-CA" sz="2200" dirty="0"/>
              <a:t># of groups held (20) – currently at 14</a:t>
            </a:r>
          </a:p>
          <a:p>
            <a:pPr lvl="1"/>
            <a:r>
              <a:rPr lang="en-CA" sz="2200" dirty="0"/>
              <a:t># of group attendees (175) – currently at 50</a:t>
            </a:r>
          </a:p>
          <a:p>
            <a:pPr lvl="2"/>
            <a:r>
              <a:rPr lang="en-CA" sz="1800" dirty="0"/>
              <a:t>Groups are often not well attended but teams are trying new ideas</a:t>
            </a:r>
          </a:p>
        </p:txBody>
      </p:sp>
    </p:spTree>
    <p:extLst>
      <p:ext uri="{BB962C8B-B14F-4D97-AF65-F5344CB8AC3E}">
        <p14:creationId xmlns:p14="http://schemas.microsoft.com/office/powerpoint/2010/main" val="3403950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00B050"/>
                </a:solidFill>
              </a:rPr>
              <a:t>Areas for Change &amp; Improvement</a:t>
            </a:r>
            <a:endParaRPr lang="en-CA" dirty="0">
              <a:solidFill>
                <a:srgbClr val="00B050"/>
              </a:solidFill>
            </a:endParaRPr>
          </a:p>
        </p:txBody>
      </p:sp>
      <p:sp>
        <p:nvSpPr>
          <p:cNvPr id="3" name="Content Placeholder 2"/>
          <p:cNvSpPr>
            <a:spLocks noGrp="1"/>
          </p:cNvSpPr>
          <p:nvPr>
            <p:ph idx="1"/>
          </p:nvPr>
        </p:nvSpPr>
        <p:spPr>
          <a:xfrm>
            <a:off x="467544" y="1556792"/>
            <a:ext cx="8229600" cy="4608512"/>
          </a:xfrm>
        </p:spPr>
        <p:txBody>
          <a:bodyPr>
            <a:normAutofit/>
          </a:bodyPr>
          <a:lstStyle/>
          <a:p>
            <a:r>
              <a:rPr lang="en-CA" sz="2200" dirty="0"/>
              <a:t>Increase in # of clients</a:t>
            </a:r>
          </a:p>
          <a:p>
            <a:pPr lvl="1"/>
            <a:r>
              <a:rPr lang="en-CA" sz="2200" dirty="0"/>
              <a:t>We have the capacity to see more people and welcome referrals – no one is turned away and on average we can see people within 1-2 weeks of receiving referral.</a:t>
            </a:r>
          </a:p>
          <a:p>
            <a:pPr lvl="1"/>
            <a:r>
              <a:rPr lang="en-CA" sz="2200" dirty="0"/>
              <a:t>Our hope is that everyone with diabetes seeks us out – self referrals welcome!</a:t>
            </a:r>
          </a:p>
          <a:p>
            <a:pPr lvl="1"/>
            <a:r>
              <a:rPr lang="en-CA" sz="2200" dirty="0"/>
              <a:t>Group targets have been tough historically to meet</a:t>
            </a:r>
          </a:p>
          <a:p>
            <a:pPr lvl="2"/>
            <a:r>
              <a:rPr lang="en-CA" sz="1800" dirty="0"/>
              <a:t>Many individuals are not interested in groups </a:t>
            </a:r>
          </a:p>
          <a:p>
            <a:pPr lvl="2"/>
            <a:r>
              <a:rPr lang="en-CA" sz="1800" dirty="0"/>
              <a:t>We partnered in Aylmer with EEFHT.  If you have diabetes, they mandate you participate in a program.  They invite our staff to assist.</a:t>
            </a:r>
          </a:p>
          <a:p>
            <a:pPr lvl="2"/>
            <a:endParaRPr lang="en-CA" dirty="0"/>
          </a:p>
        </p:txBody>
      </p:sp>
    </p:spTree>
    <p:extLst>
      <p:ext uri="{BB962C8B-B14F-4D97-AF65-F5344CB8AC3E}">
        <p14:creationId xmlns:p14="http://schemas.microsoft.com/office/powerpoint/2010/main" val="2855823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00B050"/>
                </a:solidFill>
              </a:rPr>
              <a:t>Successes To Be Proud Of!</a:t>
            </a:r>
            <a:endParaRPr lang="en-CA" dirty="0">
              <a:solidFill>
                <a:srgbClr val="00B050"/>
              </a:solidFill>
            </a:endParaRPr>
          </a:p>
        </p:txBody>
      </p:sp>
      <p:sp>
        <p:nvSpPr>
          <p:cNvPr id="3" name="Content Placeholder 2"/>
          <p:cNvSpPr>
            <a:spLocks noGrp="1"/>
          </p:cNvSpPr>
          <p:nvPr>
            <p:ph idx="1"/>
          </p:nvPr>
        </p:nvSpPr>
        <p:spPr>
          <a:xfrm>
            <a:off x="457200" y="1600200"/>
            <a:ext cx="8229600" cy="4781128"/>
          </a:xfrm>
        </p:spPr>
        <p:txBody>
          <a:bodyPr>
            <a:normAutofit/>
          </a:bodyPr>
          <a:lstStyle/>
          <a:p>
            <a:r>
              <a:rPr lang="en-CA" sz="2200" dirty="0"/>
              <a:t>Previous Experienced Based Design stats reflect that clients are happy with the care &amp; services</a:t>
            </a:r>
          </a:p>
          <a:p>
            <a:r>
              <a:rPr lang="en-CA" sz="2200" dirty="0"/>
              <a:t>Continue to get new referrals annually</a:t>
            </a:r>
          </a:p>
          <a:p>
            <a:pPr lvl="1"/>
            <a:r>
              <a:rPr lang="en-CA" sz="2200" dirty="0">
                <a:solidFill>
                  <a:prstClr val="black"/>
                </a:solidFill>
              </a:rPr>
              <a:t>Very positive primary care provider feedback on services</a:t>
            </a:r>
          </a:p>
          <a:p>
            <a:r>
              <a:rPr lang="en-CA" sz="2200" dirty="0"/>
              <a:t>Implemented Medical Directives to increase scope of practice of providers</a:t>
            </a:r>
          </a:p>
          <a:p>
            <a:r>
              <a:rPr lang="en-CA" sz="2200" dirty="0"/>
              <a:t>Established great partnerships (EEFHT) and have gained clients as a result – provide MD/NP education on new meds and treatments for diabetes</a:t>
            </a:r>
          </a:p>
          <a:p>
            <a:r>
              <a:rPr lang="en-CA" sz="2200" dirty="0"/>
              <a:t>Successfully surpassed their Service Provider interaction target last fiscal year by 510 encounters.  Fewer no shows with increased phone visits (which clients appreciate)</a:t>
            </a:r>
          </a:p>
        </p:txBody>
      </p:sp>
    </p:spTree>
    <p:extLst>
      <p:ext uri="{BB962C8B-B14F-4D97-AF65-F5344CB8AC3E}">
        <p14:creationId xmlns:p14="http://schemas.microsoft.com/office/powerpoint/2010/main" val="9607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rgbClr val="0070C0"/>
                </a:solidFill>
              </a:rPr>
              <a:t>Chronic Disease Management</a:t>
            </a:r>
            <a:endParaRPr lang="en-US" dirty="0">
              <a:solidFill>
                <a:srgbClr val="0070C0"/>
              </a:solidFill>
            </a:endParaRPr>
          </a:p>
        </p:txBody>
      </p:sp>
      <p:sp>
        <p:nvSpPr>
          <p:cNvPr id="3" name="Content Placeholder 2"/>
          <p:cNvSpPr>
            <a:spLocks noGrp="1"/>
          </p:cNvSpPr>
          <p:nvPr>
            <p:ph idx="1"/>
          </p:nvPr>
        </p:nvSpPr>
        <p:spPr>
          <a:xfrm>
            <a:off x="457200" y="1700808"/>
            <a:ext cx="8229600" cy="4425355"/>
          </a:xfrm>
        </p:spPr>
        <p:txBody>
          <a:bodyPr>
            <a:normAutofit/>
          </a:bodyPr>
          <a:lstStyle/>
          <a:p>
            <a:r>
              <a:rPr lang="en-US" sz="2200" dirty="0"/>
              <a:t>New program as of April 1, 2015</a:t>
            </a:r>
          </a:p>
          <a:p>
            <a:r>
              <a:rPr lang="en-US" sz="2200" dirty="0"/>
              <a:t>See anyone no matter where client lives or who their primary provider is</a:t>
            </a:r>
          </a:p>
          <a:p>
            <a:r>
              <a:rPr lang="en-US" sz="2200" dirty="0"/>
              <a:t>Nurse Practitioner sees clients in group format and one-on-one to focus on their chronic illness, develop a plan in conjunction with their primary care provider</a:t>
            </a:r>
          </a:p>
          <a:p>
            <a:r>
              <a:rPr lang="en-US" sz="2200" dirty="0"/>
              <a:t>Stephanie Aldom NP, 1FTE</a:t>
            </a:r>
          </a:p>
        </p:txBody>
      </p:sp>
    </p:spTree>
    <p:extLst>
      <p:ext uri="{BB962C8B-B14F-4D97-AF65-F5344CB8AC3E}">
        <p14:creationId xmlns:p14="http://schemas.microsoft.com/office/powerpoint/2010/main" val="1373658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solidFill>
                  <a:srgbClr val="0070C0"/>
                </a:solidFill>
              </a:rPr>
              <a:t>Chronic Disease Management Focus</a:t>
            </a:r>
            <a:endParaRPr lang="en-US" dirty="0"/>
          </a:p>
        </p:txBody>
      </p:sp>
      <p:sp>
        <p:nvSpPr>
          <p:cNvPr id="3" name="Content Placeholder 2"/>
          <p:cNvSpPr>
            <a:spLocks noGrp="1"/>
          </p:cNvSpPr>
          <p:nvPr>
            <p:ph idx="1"/>
          </p:nvPr>
        </p:nvSpPr>
        <p:spPr>
          <a:xfrm>
            <a:off x="457200" y="1600200"/>
            <a:ext cx="8229600" cy="4637112"/>
          </a:xfrm>
        </p:spPr>
        <p:txBody>
          <a:bodyPr>
            <a:normAutofit lnSpcReduction="10000"/>
          </a:bodyPr>
          <a:lstStyle/>
          <a:p>
            <a:r>
              <a:rPr lang="en-US" sz="2200" dirty="0"/>
              <a:t>Funded to see clients needing support with chronic illnesses</a:t>
            </a:r>
          </a:p>
          <a:p>
            <a:pPr lvl="1"/>
            <a:r>
              <a:rPr lang="en-US" sz="2200" dirty="0"/>
              <a:t>Goal is to help keep people out of hospital AND decrease utilization of narcotics in conjunction with care by clients primary care provider</a:t>
            </a:r>
          </a:p>
          <a:p>
            <a:pPr lvl="1"/>
            <a:r>
              <a:rPr lang="en-US" sz="2200" dirty="0"/>
              <a:t>Focus on:</a:t>
            </a:r>
          </a:p>
          <a:p>
            <a:pPr lvl="2"/>
            <a:r>
              <a:rPr lang="en-US" sz="2200" dirty="0"/>
              <a:t>Chronic Pain (from any cause) </a:t>
            </a:r>
          </a:p>
          <a:p>
            <a:pPr lvl="2"/>
            <a:r>
              <a:rPr lang="en-US" sz="2200" dirty="0"/>
              <a:t>COPD (chronic obstructive pulmonary disease) and Asthma Care /pulmonary rehab</a:t>
            </a:r>
          </a:p>
          <a:p>
            <a:pPr lvl="2"/>
            <a:r>
              <a:rPr lang="en-US" sz="2200" dirty="0"/>
              <a:t>Insomnia</a:t>
            </a:r>
          </a:p>
          <a:p>
            <a:pPr lvl="2"/>
            <a:r>
              <a:rPr lang="en-US" sz="2200" dirty="0"/>
              <a:t>Heart Failure/Cardiac rehab</a:t>
            </a:r>
          </a:p>
          <a:p>
            <a:pPr lvl="2"/>
            <a:r>
              <a:rPr lang="en-US" sz="2200" dirty="0"/>
              <a:t>Weight Management</a:t>
            </a:r>
          </a:p>
          <a:p>
            <a:pPr lvl="2"/>
            <a:r>
              <a:rPr lang="en-US" sz="2200" dirty="0"/>
              <a:t>Any other chronic illness</a:t>
            </a:r>
          </a:p>
          <a:p>
            <a:endParaRPr lang="en-US" dirty="0"/>
          </a:p>
        </p:txBody>
      </p:sp>
    </p:spTree>
    <p:extLst>
      <p:ext uri="{BB962C8B-B14F-4D97-AF65-F5344CB8AC3E}">
        <p14:creationId xmlns:p14="http://schemas.microsoft.com/office/powerpoint/2010/main" val="3492747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solidFill>
                  <a:srgbClr val="0070C0"/>
                </a:solidFill>
              </a:rPr>
              <a:t>Chronic Disease Management Targets</a:t>
            </a:r>
            <a:endParaRPr lang="en-US" dirty="0"/>
          </a:p>
        </p:txBody>
      </p:sp>
      <p:sp>
        <p:nvSpPr>
          <p:cNvPr id="3" name="Content Placeholder 2"/>
          <p:cNvSpPr>
            <a:spLocks noGrp="1"/>
          </p:cNvSpPr>
          <p:nvPr>
            <p:ph idx="1"/>
          </p:nvPr>
        </p:nvSpPr>
        <p:spPr>
          <a:xfrm>
            <a:off x="467544" y="1340768"/>
            <a:ext cx="8229600" cy="5112568"/>
          </a:xfrm>
        </p:spPr>
        <p:txBody>
          <a:bodyPr>
            <a:normAutofit fontScale="77500" lnSpcReduction="20000"/>
          </a:bodyPr>
          <a:lstStyle/>
          <a:p>
            <a:r>
              <a:rPr lang="en-US" sz="2800" dirty="0"/>
              <a:t>Targets for:</a:t>
            </a:r>
          </a:p>
          <a:p>
            <a:pPr lvl="1"/>
            <a:r>
              <a:rPr lang="en-US" dirty="0"/>
              <a:t>Number of clients seen annually (225) currently at 124</a:t>
            </a:r>
          </a:p>
          <a:p>
            <a:pPr lvl="1"/>
            <a:r>
              <a:rPr lang="en-US" dirty="0"/>
              <a:t>Number of client interactions annually (1000) currently at 415</a:t>
            </a:r>
          </a:p>
          <a:p>
            <a:pPr lvl="1"/>
            <a:r>
              <a:rPr lang="en-US" dirty="0"/>
              <a:t># groups (60) currently at 23</a:t>
            </a:r>
          </a:p>
          <a:p>
            <a:pPr lvl="1"/>
            <a:r>
              <a:rPr lang="en-US" dirty="0"/>
              <a:t># people seen in group format (300) currently at 207</a:t>
            </a:r>
          </a:p>
          <a:p>
            <a:r>
              <a:rPr lang="en-US" sz="2800" dirty="0"/>
              <a:t>Offers:</a:t>
            </a:r>
          </a:p>
          <a:p>
            <a:pPr lvl="1"/>
            <a:r>
              <a:rPr lang="en-US" dirty="0"/>
              <a:t>Education on increasing awareness of what makes things better/worse</a:t>
            </a:r>
          </a:p>
          <a:p>
            <a:pPr lvl="1"/>
            <a:r>
              <a:rPr lang="en-US" dirty="0"/>
              <a:t>Acupuncture (trial only)</a:t>
            </a:r>
          </a:p>
          <a:p>
            <a:pPr lvl="1"/>
            <a:r>
              <a:rPr lang="en-US" dirty="0"/>
              <a:t>Lending of TENs units (trial only)</a:t>
            </a:r>
          </a:p>
          <a:p>
            <a:pPr lvl="1"/>
            <a:r>
              <a:rPr lang="en-US" dirty="0"/>
              <a:t>Laser treatments (trial only)</a:t>
            </a:r>
          </a:p>
          <a:p>
            <a:pPr lvl="1"/>
            <a:r>
              <a:rPr lang="en-US" dirty="0"/>
              <a:t>Essential oils/meditation</a:t>
            </a:r>
          </a:p>
          <a:p>
            <a:r>
              <a:rPr lang="en-US" sz="2800" dirty="0"/>
              <a:t>Services are FREE but intended for short term referrals then return client to their primary care provider with a care plan</a:t>
            </a:r>
          </a:p>
          <a:p>
            <a:pPr marL="0" indent="0">
              <a:buNone/>
            </a:pPr>
            <a:endParaRPr lang="en-US" dirty="0"/>
          </a:p>
          <a:p>
            <a:endParaRPr lang="en-US" dirty="0"/>
          </a:p>
          <a:p>
            <a:pPr lvl="1"/>
            <a:endParaRPr lang="en-US" dirty="0"/>
          </a:p>
        </p:txBody>
      </p:sp>
    </p:spTree>
    <p:extLst>
      <p:ext uri="{BB962C8B-B14F-4D97-AF65-F5344CB8AC3E}">
        <p14:creationId xmlns:p14="http://schemas.microsoft.com/office/powerpoint/2010/main" val="161336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solidFill>
                  <a:srgbClr val="0070C0"/>
                </a:solidFill>
              </a:rPr>
              <a:t>Chronic Disease Management Successes</a:t>
            </a:r>
            <a:endParaRPr lang="en-US" dirty="0"/>
          </a:p>
        </p:txBody>
      </p:sp>
      <p:sp>
        <p:nvSpPr>
          <p:cNvPr id="3" name="Content Placeholder 2"/>
          <p:cNvSpPr>
            <a:spLocks noGrp="1"/>
          </p:cNvSpPr>
          <p:nvPr>
            <p:ph idx="1"/>
          </p:nvPr>
        </p:nvSpPr>
        <p:spPr>
          <a:xfrm>
            <a:off x="457200" y="1772816"/>
            <a:ext cx="8229600" cy="4353347"/>
          </a:xfrm>
        </p:spPr>
        <p:txBody>
          <a:bodyPr>
            <a:normAutofit lnSpcReduction="10000"/>
          </a:bodyPr>
          <a:lstStyle/>
          <a:p>
            <a:r>
              <a:rPr lang="en-US" sz="2200" dirty="0"/>
              <a:t>Program was successful in helping clients have dedicated time to work through options to manage their chronic illness</a:t>
            </a:r>
          </a:p>
          <a:p>
            <a:r>
              <a:rPr lang="en-US" sz="2200" dirty="0"/>
              <a:t>Clients report improved confidence, and quality of life with this service.  Evidence includes:</a:t>
            </a:r>
          </a:p>
          <a:p>
            <a:pPr lvl="1"/>
            <a:r>
              <a:rPr lang="en-US" sz="2400" dirty="0"/>
              <a:t>Improved mood, lower anxiety, less insomnia,  improved overall mental health</a:t>
            </a:r>
          </a:p>
          <a:p>
            <a:pPr lvl="1"/>
            <a:r>
              <a:rPr lang="en-US" sz="2400" dirty="0"/>
              <a:t>Weight management groups involved exercise and education on area to improve your weight</a:t>
            </a:r>
          </a:p>
          <a:p>
            <a:pPr lvl="2"/>
            <a:r>
              <a:rPr lang="en-US" sz="2000" dirty="0"/>
              <a:t>Weight management groups are all full – clients are seeing weight loss and improved quality of life</a:t>
            </a:r>
          </a:p>
          <a:p>
            <a:r>
              <a:rPr lang="en-US" sz="2200" dirty="0"/>
              <a:t>No hospital/emergency department admissions for anyone with COPD seen by this service</a:t>
            </a:r>
          </a:p>
          <a:p>
            <a:endParaRPr lang="en-US" dirty="0"/>
          </a:p>
        </p:txBody>
      </p:sp>
    </p:spTree>
    <p:extLst>
      <p:ext uri="{BB962C8B-B14F-4D97-AF65-F5344CB8AC3E}">
        <p14:creationId xmlns:p14="http://schemas.microsoft.com/office/powerpoint/2010/main" val="2054127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solidFill>
                  <a:srgbClr val="0070C0"/>
                </a:solidFill>
              </a:rPr>
              <a:t>Chronic Disease Management Areas for Improvement</a:t>
            </a:r>
            <a:endParaRPr lang="en-US" dirty="0"/>
          </a:p>
        </p:txBody>
      </p:sp>
      <p:sp>
        <p:nvSpPr>
          <p:cNvPr id="3" name="Content Placeholder 2"/>
          <p:cNvSpPr>
            <a:spLocks noGrp="1"/>
          </p:cNvSpPr>
          <p:nvPr>
            <p:ph idx="1"/>
          </p:nvPr>
        </p:nvSpPr>
        <p:spPr>
          <a:xfrm>
            <a:off x="457200" y="2060848"/>
            <a:ext cx="8229600" cy="4065315"/>
          </a:xfrm>
        </p:spPr>
        <p:txBody>
          <a:bodyPr/>
          <a:lstStyle/>
          <a:p>
            <a:r>
              <a:rPr lang="en-US" sz="2200" dirty="0"/>
              <a:t>NP is continuously seeking new ideas to offer as groups to meet client needs</a:t>
            </a:r>
          </a:p>
          <a:p>
            <a:r>
              <a:rPr lang="en-US" sz="2200" dirty="0"/>
              <a:t>Also working on follow-up evaluations post care/groups to see if clients continue to keep what they learned in their life.</a:t>
            </a:r>
          </a:p>
          <a:p>
            <a:endParaRPr lang="en-US" dirty="0"/>
          </a:p>
        </p:txBody>
      </p:sp>
    </p:spTree>
    <p:extLst>
      <p:ext uri="{BB962C8B-B14F-4D97-AF65-F5344CB8AC3E}">
        <p14:creationId xmlns:p14="http://schemas.microsoft.com/office/powerpoint/2010/main" val="1689954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chemeClr val="accent6">
                    <a:lumMod val="75000"/>
                  </a:schemeClr>
                </a:solidFill>
              </a:rPr>
              <a:t>Chiropody Services</a:t>
            </a:r>
            <a:endParaRPr lang="en-CA" dirty="0">
              <a:solidFill>
                <a:schemeClr val="accent6">
                  <a:lumMod val="75000"/>
                </a:schemeClr>
              </a:solidFill>
            </a:endParaRPr>
          </a:p>
        </p:txBody>
      </p:sp>
      <p:sp>
        <p:nvSpPr>
          <p:cNvPr id="3" name="Content Placeholder 2"/>
          <p:cNvSpPr>
            <a:spLocks noGrp="1"/>
          </p:cNvSpPr>
          <p:nvPr>
            <p:ph idx="1"/>
          </p:nvPr>
        </p:nvSpPr>
        <p:spPr>
          <a:xfrm>
            <a:off x="457200" y="1268760"/>
            <a:ext cx="8229600" cy="5256584"/>
          </a:xfrm>
        </p:spPr>
        <p:txBody>
          <a:bodyPr>
            <a:normAutofit fontScale="92500" lnSpcReduction="20000"/>
          </a:bodyPr>
          <a:lstStyle/>
          <a:p>
            <a:r>
              <a:rPr lang="en-CA" sz="2200" dirty="0"/>
              <a:t>Rick Van der Heide 1 FTE</a:t>
            </a:r>
          </a:p>
          <a:p>
            <a:pPr lvl="1"/>
            <a:r>
              <a:rPr lang="en-CA" sz="1800" dirty="0"/>
              <a:t>Also funded for .2FTE to backfill Rick to enable him to concentrate on offloading services (dealing with clients with diabetes with extensive foot ulcers who are at risk of losing their foot/leg)</a:t>
            </a:r>
          </a:p>
          <a:p>
            <a:pPr lvl="1"/>
            <a:r>
              <a:rPr lang="en-CA" sz="1800" dirty="0"/>
              <a:t>.2FTE currently vacant</a:t>
            </a:r>
          </a:p>
          <a:p>
            <a:r>
              <a:rPr lang="en-CA" sz="2200" dirty="0"/>
              <a:t>Services are FREE – pay for orthotics</a:t>
            </a:r>
          </a:p>
          <a:p>
            <a:r>
              <a:rPr lang="en-CA" sz="2200" dirty="0"/>
              <a:t>A Chiropodist (Doctor of Chiropody)</a:t>
            </a:r>
          </a:p>
          <a:p>
            <a:pPr lvl="1"/>
            <a:r>
              <a:rPr lang="en-CA" sz="2200" dirty="0"/>
              <a:t>Skills allow him to see people with complex needs</a:t>
            </a:r>
          </a:p>
          <a:p>
            <a:pPr lvl="2"/>
            <a:r>
              <a:rPr lang="en-CA" sz="2200" dirty="0"/>
              <a:t>Does not provide basic nail cutting</a:t>
            </a:r>
          </a:p>
          <a:p>
            <a:pPr lvl="2"/>
            <a:r>
              <a:rPr lang="en-CA" sz="2200" dirty="0"/>
              <a:t>Clients with minimal complications will be seen periodically to ensure that issues do not arise </a:t>
            </a:r>
          </a:p>
          <a:p>
            <a:pPr lvl="2"/>
            <a:r>
              <a:rPr lang="en-CA" sz="2200" dirty="0"/>
              <a:t>Sensitive topic in community as people want free toenail cutting services</a:t>
            </a:r>
          </a:p>
          <a:p>
            <a:r>
              <a:rPr lang="en-CA" sz="2200" dirty="0"/>
              <a:t>Also has his Masters in wound care so see clients with very complex foot/lower leg ulcers (offloading program).</a:t>
            </a:r>
            <a:r>
              <a:rPr lang="en-US" sz="2200" dirty="0"/>
              <a:t> Offloading services are unique – help heal diabetic foot ulcers using casts or boots to remove pressure from wound.  Diabetic foot ulcers result in 85% of lower leg amputations (approx. 2000 per year).  This service has been very successful in healing wounds</a:t>
            </a:r>
          </a:p>
          <a:p>
            <a:endParaRPr lang="en-CA" sz="2200" dirty="0"/>
          </a:p>
        </p:txBody>
      </p:sp>
    </p:spTree>
    <p:extLst>
      <p:ext uri="{BB962C8B-B14F-4D97-AF65-F5344CB8AC3E}">
        <p14:creationId xmlns:p14="http://schemas.microsoft.com/office/powerpoint/2010/main" val="3742676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chemeClr val="accent6">
                    <a:lumMod val="75000"/>
                  </a:schemeClr>
                </a:solidFill>
              </a:rPr>
              <a:t>Chiropody Services Targets</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sz="2200" dirty="0"/>
              <a:t>Number of unique clients seen each year (target 480) currently at 322</a:t>
            </a:r>
          </a:p>
          <a:p>
            <a:r>
              <a:rPr lang="en-US" sz="2200" dirty="0"/>
              <a:t>Client encounters each year (target 1800) currently at 707</a:t>
            </a:r>
          </a:p>
          <a:p>
            <a:pPr lvl="1"/>
            <a:r>
              <a:rPr lang="en-US" sz="2200" dirty="0"/>
              <a:t>Adjusted schedule to allow for urgent same day and intake appointments to be more planful in how appointments slots are used</a:t>
            </a:r>
          </a:p>
        </p:txBody>
      </p:sp>
    </p:spTree>
    <p:extLst>
      <p:ext uri="{BB962C8B-B14F-4D97-AF65-F5344CB8AC3E}">
        <p14:creationId xmlns:p14="http://schemas.microsoft.com/office/powerpoint/2010/main" val="757059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Kate’s Programs and Services Overview</a:t>
            </a:r>
          </a:p>
        </p:txBody>
      </p:sp>
      <p:sp>
        <p:nvSpPr>
          <p:cNvPr id="3" name="Content Placeholder 2"/>
          <p:cNvSpPr>
            <a:spLocks noGrp="1"/>
          </p:cNvSpPr>
          <p:nvPr>
            <p:ph idx="1"/>
          </p:nvPr>
        </p:nvSpPr>
        <p:spPr>
          <a:xfrm>
            <a:off x="457200" y="1600200"/>
            <a:ext cx="8229600" cy="4781128"/>
          </a:xfrm>
        </p:spPr>
        <p:txBody>
          <a:bodyPr>
            <a:normAutofit/>
          </a:bodyPr>
          <a:lstStyle/>
          <a:p>
            <a:r>
              <a:rPr lang="en-CA" sz="2800" b="1" dirty="0">
                <a:solidFill>
                  <a:srgbClr val="FF0000"/>
                </a:solidFill>
              </a:rPr>
              <a:t>Primary Care </a:t>
            </a:r>
          </a:p>
          <a:p>
            <a:r>
              <a:rPr lang="en-CA" sz="2800" b="1" dirty="0">
                <a:solidFill>
                  <a:schemeClr val="accent3">
                    <a:lumMod val="75000"/>
                  </a:schemeClr>
                </a:solidFill>
              </a:rPr>
              <a:t>Diabetes Education Program </a:t>
            </a:r>
          </a:p>
          <a:p>
            <a:r>
              <a:rPr lang="en-CA" sz="2800" b="1" dirty="0">
                <a:solidFill>
                  <a:schemeClr val="accent1">
                    <a:lumMod val="75000"/>
                  </a:schemeClr>
                </a:solidFill>
              </a:rPr>
              <a:t>Chronic Disease Management</a:t>
            </a:r>
          </a:p>
          <a:p>
            <a:r>
              <a:rPr lang="en-CA" sz="2800" b="1" dirty="0">
                <a:solidFill>
                  <a:schemeClr val="accent6">
                    <a:lumMod val="75000"/>
                  </a:schemeClr>
                </a:solidFill>
              </a:rPr>
              <a:t>Chiropody</a:t>
            </a:r>
          </a:p>
          <a:p>
            <a:r>
              <a:rPr lang="en-CA" sz="2800" b="1" dirty="0">
                <a:solidFill>
                  <a:schemeClr val="accent4">
                    <a:lumMod val="75000"/>
                  </a:schemeClr>
                </a:solidFill>
              </a:rPr>
              <a:t>Physiotherapy</a:t>
            </a:r>
          </a:p>
          <a:p>
            <a:r>
              <a:rPr lang="en-CA" sz="2800" b="1" dirty="0">
                <a:solidFill>
                  <a:srgbClr val="00B0F0"/>
                </a:solidFill>
              </a:rPr>
              <a:t>Harm Reduction</a:t>
            </a:r>
            <a:endParaRPr lang="en-CA" sz="2800" b="1" dirty="0">
              <a:solidFill>
                <a:srgbClr val="C00000"/>
              </a:solidFill>
            </a:endParaRPr>
          </a:p>
          <a:p>
            <a:r>
              <a:rPr lang="en-CA" sz="2800" b="1" dirty="0">
                <a:solidFill>
                  <a:srgbClr val="C00000"/>
                </a:solidFill>
              </a:rPr>
              <a:t>COVID Infection Control and PPE</a:t>
            </a:r>
          </a:p>
          <a:p>
            <a:r>
              <a:rPr lang="en-CA" sz="2800" b="1" dirty="0">
                <a:solidFill>
                  <a:schemeClr val="bg2">
                    <a:lumMod val="25000"/>
                  </a:schemeClr>
                </a:solidFill>
              </a:rPr>
              <a:t>COVID and Flu Vaccination clinics</a:t>
            </a:r>
          </a:p>
          <a:p>
            <a:r>
              <a:rPr lang="en-CA" sz="2800" b="1" dirty="0">
                <a:solidFill>
                  <a:schemeClr val="accent6">
                    <a:lumMod val="50000"/>
                  </a:schemeClr>
                </a:solidFill>
              </a:rPr>
              <a:t>COVID Assessment Centre (during pandemic)</a:t>
            </a:r>
          </a:p>
        </p:txBody>
      </p:sp>
    </p:spTree>
    <p:extLst>
      <p:ext uri="{BB962C8B-B14F-4D97-AF65-F5344CB8AC3E}">
        <p14:creationId xmlns:p14="http://schemas.microsoft.com/office/powerpoint/2010/main" val="633078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accent6">
                    <a:lumMod val="75000"/>
                  </a:schemeClr>
                </a:solidFill>
              </a:rPr>
              <a:t>Areas for Change &amp; Improvement</a:t>
            </a:r>
            <a:endParaRPr lang="en-CA"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CA" sz="2200" dirty="0"/>
              <a:t>Monitoring no show rates – appointments are set typically a month or more in advance</a:t>
            </a:r>
          </a:p>
          <a:p>
            <a:pPr lvl="1"/>
            <a:r>
              <a:rPr lang="en-CA" sz="2200" dirty="0"/>
              <a:t>This past month there were 16 no shows.  Will now get a list of who these individuals are with reports moving forward to work with them on how to stop/minimize no shows</a:t>
            </a:r>
          </a:p>
          <a:p>
            <a:pPr lvl="1"/>
            <a:r>
              <a:rPr lang="en-CA" sz="2200" dirty="0"/>
              <a:t>They are now able to.  Many no shows as people thought their appointments were cancelled.  If clients have an e-mail they will get appointment reminder e-mails.</a:t>
            </a:r>
          </a:p>
          <a:p>
            <a:pPr lvl="1"/>
            <a:endParaRPr lang="en-CA" sz="2200" dirty="0"/>
          </a:p>
        </p:txBody>
      </p:sp>
    </p:spTree>
    <p:extLst>
      <p:ext uri="{BB962C8B-B14F-4D97-AF65-F5344CB8AC3E}">
        <p14:creationId xmlns:p14="http://schemas.microsoft.com/office/powerpoint/2010/main" val="870335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chemeClr val="accent6">
                    <a:lumMod val="75000"/>
                  </a:schemeClr>
                </a:solidFill>
              </a:rPr>
              <a:t>Successes To Be Proud Of!</a:t>
            </a:r>
            <a:endParaRPr lang="en-CA"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CA" sz="2200" dirty="0"/>
              <a:t>Pre-COVID had 2000 face to face client appointments annually</a:t>
            </a:r>
          </a:p>
          <a:p>
            <a:r>
              <a:rPr lang="en-CA" sz="2200" dirty="0"/>
              <a:t>Adds new technology regularly to increase scope of what he offers (wounds care, Doppler, offloading casts)</a:t>
            </a:r>
          </a:p>
          <a:p>
            <a:r>
              <a:rPr lang="en-CA" sz="2200" dirty="0">
                <a:solidFill>
                  <a:prstClr val="black"/>
                </a:solidFill>
              </a:rPr>
              <a:t>In January 2018, Rick became one of 5 providers in our SWLHIN to offer offloading devices.</a:t>
            </a:r>
          </a:p>
          <a:p>
            <a:endParaRPr lang="en-CA" dirty="0"/>
          </a:p>
        </p:txBody>
      </p:sp>
    </p:spTree>
    <p:extLst>
      <p:ext uri="{BB962C8B-B14F-4D97-AF65-F5344CB8AC3E}">
        <p14:creationId xmlns:p14="http://schemas.microsoft.com/office/powerpoint/2010/main" val="1857497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chemeClr val="accent4">
                    <a:lumMod val="75000"/>
                  </a:schemeClr>
                </a:solidFill>
              </a:rPr>
              <a:t>Physiotherapy Services</a:t>
            </a:r>
          </a:p>
        </p:txBody>
      </p:sp>
      <p:sp>
        <p:nvSpPr>
          <p:cNvPr id="3" name="Content Placeholder 2"/>
          <p:cNvSpPr>
            <a:spLocks noGrp="1"/>
          </p:cNvSpPr>
          <p:nvPr>
            <p:ph idx="1"/>
          </p:nvPr>
        </p:nvSpPr>
        <p:spPr/>
        <p:txBody>
          <a:bodyPr>
            <a:normAutofit/>
          </a:bodyPr>
          <a:lstStyle/>
          <a:p>
            <a:r>
              <a:rPr lang="en-CA" sz="2200" dirty="0"/>
              <a:t>New funding in 2015 </a:t>
            </a:r>
          </a:p>
          <a:p>
            <a:r>
              <a:rPr lang="en-CA" sz="2200" dirty="0"/>
              <a:t>Purchase services from Talbot Trail Physio (West Lorne Site) </a:t>
            </a:r>
          </a:p>
          <a:p>
            <a:r>
              <a:rPr lang="en-CA" sz="2200" dirty="0"/>
              <a:t>Who can access services:</a:t>
            </a:r>
          </a:p>
          <a:p>
            <a:pPr lvl="1"/>
            <a:r>
              <a:rPr lang="en-CA" sz="2200" dirty="0"/>
              <a:t>Anyone can self refer or have a referral from their provider</a:t>
            </a:r>
          </a:p>
          <a:p>
            <a:pPr lvl="1"/>
            <a:r>
              <a:rPr lang="en-CA" sz="2200" dirty="0"/>
              <a:t>Anyone without benefit coverage (or benefits have run out)</a:t>
            </a:r>
          </a:p>
          <a:p>
            <a:pPr lvl="1"/>
            <a:r>
              <a:rPr lang="en-CA" sz="2200" dirty="0"/>
              <a:t>Do not need to see an MD/NP at WECHC</a:t>
            </a:r>
          </a:p>
          <a:p>
            <a:endParaRPr lang="en-CA" dirty="0"/>
          </a:p>
          <a:p>
            <a:endParaRPr lang="en-CA" dirty="0"/>
          </a:p>
        </p:txBody>
      </p:sp>
    </p:spTree>
    <p:extLst>
      <p:ext uri="{BB962C8B-B14F-4D97-AF65-F5344CB8AC3E}">
        <p14:creationId xmlns:p14="http://schemas.microsoft.com/office/powerpoint/2010/main" val="1530550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chemeClr val="accent4">
                    <a:lumMod val="75000"/>
                  </a:schemeClr>
                </a:solidFill>
              </a:rPr>
              <a:t>Physiotherapy Services</a:t>
            </a:r>
            <a:endParaRPr lang="en-CA" dirty="0"/>
          </a:p>
        </p:txBody>
      </p:sp>
      <p:sp>
        <p:nvSpPr>
          <p:cNvPr id="3" name="Content Placeholder 2"/>
          <p:cNvSpPr>
            <a:spLocks noGrp="1"/>
          </p:cNvSpPr>
          <p:nvPr>
            <p:ph idx="1"/>
          </p:nvPr>
        </p:nvSpPr>
        <p:spPr/>
        <p:txBody>
          <a:bodyPr>
            <a:normAutofit/>
          </a:bodyPr>
          <a:lstStyle/>
          <a:p>
            <a:pPr marL="0" indent="0">
              <a:buNone/>
            </a:pPr>
            <a:r>
              <a:rPr lang="en-CA" sz="2200" dirty="0"/>
              <a:t>What services can you access?</a:t>
            </a:r>
          </a:p>
          <a:p>
            <a:r>
              <a:rPr lang="en-CA" sz="2200" dirty="0"/>
              <a:t>Clients can see physiotherapy team for physiotherapy, acupuncture, shock wave treatments and a few other specialized treatments</a:t>
            </a:r>
          </a:p>
          <a:p>
            <a:r>
              <a:rPr lang="en-CA" sz="2200" dirty="0"/>
              <a:t>Pool therapy and pelvic floor physio done in St Thomas</a:t>
            </a:r>
          </a:p>
          <a:p>
            <a:r>
              <a:rPr lang="en-CA" sz="2200" dirty="0"/>
              <a:t>Currently clients can access individual services followed by group services depending on their needs at no cost to them. </a:t>
            </a:r>
          </a:p>
          <a:p>
            <a:r>
              <a:rPr lang="en-CA" sz="2200" dirty="0"/>
              <a:t>No guarantee on number of visits – fixed budget, depends on demand each month.  Currently they get approximately 6 free sessions</a:t>
            </a:r>
          </a:p>
          <a:p>
            <a:endParaRPr lang="en-CA" dirty="0"/>
          </a:p>
        </p:txBody>
      </p:sp>
    </p:spTree>
    <p:extLst>
      <p:ext uri="{BB962C8B-B14F-4D97-AF65-F5344CB8AC3E}">
        <p14:creationId xmlns:p14="http://schemas.microsoft.com/office/powerpoint/2010/main" val="4131892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75000"/>
                  </a:schemeClr>
                </a:solidFill>
              </a:rPr>
              <a:t>Physiotherapy Targets</a:t>
            </a:r>
          </a:p>
        </p:txBody>
      </p:sp>
      <p:sp>
        <p:nvSpPr>
          <p:cNvPr id="3" name="Content Placeholder 2"/>
          <p:cNvSpPr>
            <a:spLocks noGrp="1"/>
          </p:cNvSpPr>
          <p:nvPr>
            <p:ph idx="1"/>
          </p:nvPr>
        </p:nvSpPr>
        <p:spPr/>
        <p:txBody>
          <a:bodyPr>
            <a:normAutofit/>
          </a:bodyPr>
          <a:lstStyle/>
          <a:p>
            <a:r>
              <a:rPr lang="en-US" sz="2200" dirty="0"/>
              <a:t>Individuals served (425) currently at 224 (lower due to no groups)</a:t>
            </a:r>
          </a:p>
          <a:p>
            <a:r>
              <a:rPr lang="en-US" sz="2200" dirty="0"/>
              <a:t>Group sessions (60) currently at 0 </a:t>
            </a:r>
          </a:p>
          <a:p>
            <a:r>
              <a:rPr lang="en-US" sz="2200" dirty="0"/>
              <a:t>Group participants (150) currently at 0 </a:t>
            </a:r>
          </a:p>
          <a:p>
            <a:r>
              <a:rPr lang="en-US" sz="2200" dirty="0"/>
              <a:t>Service provider interactions (1800) currently at 1228 </a:t>
            </a:r>
          </a:p>
        </p:txBody>
      </p:sp>
    </p:spTree>
    <p:extLst>
      <p:ext uri="{BB962C8B-B14F-4D97-AF65-F5344CB8AC3E}">
        <p14:creationId xmlns:p14="http://schemas.microsoft.com/office/powerpoint/2010/main" val="524963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solidFill>
                  <a:schemeClr val="accent4">
                    <a:lumMod val="75000"/>
                  </a:schemeClr>
                </a:solidFill>
              </a:rPr>
              <a:t>Physiotherapy Services Areas for Improvement</a:t>
            </a:r>
            <a:endParaRPr lang="en-CA" dirty="0"/>
          </a:p>
        </p:txBody>
      </p:sp>
      <p:sp>
        <p:nvSpPr>
          <p:cNvPr id="3" name="Content Placeholder 2"/>
          <p:cNvSpPr>
            <a:spLocks noGrp="1"/>
          </p:cNvSpPr>
          <p:nvPr>
            <p:ph idx="1"/>
          </p:nvPr>
        </p:nvSpPr>
        <p:spPr/>
        <p:txBody>
          <a:bodyPr>
            <a:normAutofit/>
          </a:bodyPr>
          <a:lstStyle/>
          <a:p>
            <a:r>
              <a:rPr lang="en-CA" sz="2200" dirty="0"/>
              <a:t>Continue to advertise and market program to help spread the word </a:t>
            </a:r>
          </a:p>
          <a:p>
            <a:r>
              <a:rPr lang="en-CA" sz="2200" dirty="0"/>
              <a:t>Increased group services to help reach more people at cheaper cost to help meet targets, then pandemic hit and no groups- hope you restart</a:t>
            </a:r>
          </a:p>
        </p:txBody>
      </p:sp>
    </p:spTree>
    <p:extLst>
      <p:ext uri="{BB962C8B-B14F-4D97-AF65-F5344CB8AC3E}">
        <p14:creationId xmlns:p14="http://schemas.microsoft.com/office/powerpoint/2010/main" val="399365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accent4">
                    <a:lumMod val="75000"/>
                  </a:schemeClr>
                </a:solidFill>
              </a:rPr>
              <a:t>Physiotherapy Services Successes</a:t>
            </a:r>
            <a:endParaRPr lang="en-CA" dirty="0"/>
          </a:p>
        </p:txBody>
      </p:sp>
      <p:sp>
        <p:nvSpPr>
          <p:cNvPr id="3" name="Content Placeholder 2"/>
          <p:cNvSpPr>
            <a:spLocks noGrp="1"/>
          </p:cNvSpPr>
          <p:nvPr>
            <p:ph idx="1"/>
          </p:nvPr>
        </p:nvSpPr>
        <p:spPr>
          <a:xfrm>
            <a:off x="467544" y="1772816"/>
            <a:ext cx="8229600" cy="4536504"/>
          </a:xfrm>
        </p:spPr>
        <p:txBody>
          <a:bodyPr>
            <a:normAutofit/>
          </a:bodyPr>
          <a:lstStyle/>
          <a:p>
            <a:r>
              <a:rPr lang="en-CA" sz="2400" dirty="0"/>
              <a:t>Individuals with no benefits now are able to have improved quality of life as a result of accessible physiotherapy services</a:t>
            </a:r>
          </a:p>
          <a:p>
            <a:r>
              <a:rPr lang="en-CA" sz="2400" dirty="0"/>
              <a:t>Addition of group services allows individuals who continue to need services following one on one physio to have professional support at no cost to them, but at a lower impact to our budget</a:t>
            </a:r>
          </a:p>
          <a:p>
            <a:r>
              <a:rPr lang="en-CA" sz="2400" dirty="0"/>
              <a:t>Positive clinical outcomes reflected on monthly data</a:t>
            </a:r>
          </a:p>
          <a:p>
            <a:endParaRPr lang="en-CA" dirty="0"/>
          </a:p>
        </p:txBody>
      </p:sp>
    </p:spTree>
    <p:extLst>
      <p:ext uri="{BB962C8B-B14F-4D97-AF65-F5344CB8AC3E}">
        <p14:creationId xmlns:p14="http://schemas.microsoft.com/office/powerpoint/2010/main" val="1387243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6F115-26E6-4A5A-A2C5-03F28163AAF5}"/>
              </a:ext>
            </a:extLst>
          </p:cNvPr>
          <p:cNvSpPr>
            <a:spLocks noGrp="1"/>
          </p:cNvSpPr>
          <p:nvPr>
            <p:ph type="title"/>
          </p:nvPr>
        </p:nvSpPr>
        <p:spPr/>
        <p:txBody>
          <a:bodyPr/>
          <a:lstStyle/>
          <a:p>
            <a:r>
              <a:rPr lang="en-US" b="1" dirty="0">
                <a:solidFill>
                  <a:schemeClr val="accent6">
                    <a:lumMod val="50000"/>
                  </a:schemeClr>
                </a:solidFill>
              </a:rPr>
              <a:t>COVID-19 Assessment Centre</a:t>
            </a:r>
            <a:endParaRPr lang="en-CA" dirty="0"/>
          </a:p>
        </p:txBody>
      </p:sp>
      <p:sp>
        <p:nvSpPr>
          <p:cNvPr id="3" name="Content Placeholder 2">
            <a:extLst>
              <a:ext uri="{FF2B5EF4-FFF2-40B4-BE49-F238E27FC236}">
                <a16:creationId xmlns:a16="http://schemas.microsoft.com/office/drawing/2014/main" id="{D026AE1B-764A-4176-BDF8-6B4C69C8C2BC}"/>
              </a:ext>
            </a:extLst>
          </p:cNvPr>
          <p:cNvSpPr>
            <a:spLocks noGrp="1"/>
          </p:cNvSpPr>
          <p:nvPr>
            <p:ph idx="1"/>
          </p:nvPr>
        </p:nvSpPr>
        <p:spPr>
          <a:xfrm>
            <a:off x="457200" y="1340768"/>
            <a:ext cx="8229600" cy="4968552"/>
          </a:xfrm>
        </p:spPr>
        <p:txBody>
          <a:bodyPr>
            <a:normAutofit fontScale="92500" lnSpcReduction="20000"/>
          </a:bodyPr>
          <a:lstStyle/>
          <a:p>
            <a:r>
              <a:rPr lang="en-US" dirty="0"/>
              <a:t>Demand in community for COVID testing. </a:t>
            </a:r>
          </a:p>
          <a:p>
            <a:r>
              <a:rPr lang="en-US" dirty="0"/>
              <a:t>Primary care offered testing initially, but this became too much. Until the Assessment Centre opened, they had completed 765 tests in the community</a:t>
            </a:r>
          </a:p>
          <a:p>
            <a:r>
              <a:rPr lang="en-US" dirty="0"/>
              <a:t>Officially opened Assessment Centre doors January 6/21 appointment Mon, Wed &amp;Fri </a:t>
            </a:r>
          </a:p>
          <a:p>
            <a:r>
              <a:rPr lang="en-US" dirty="0"/>
              <a:t>Hired 6 staff Jan 6, 2022-April, 2023, they completed 3455 tests to help the community!</a:t>
            </a:r>
          </a:p>
          <a:p>
            <a:r>
              <a:rPr lang="en-CA" dirty="0"/>
              <a:t>Assessment Centre is now closed as province is moving testing to primary care and hospitals</a:t>
            </a:r>
          </a:p>
        </p:txBody>
      </p:sp>
    </p:spTree>
    <p:extLst>
      <p:ext uri="{BB962C8B-B14F-4D97-AF65-F5344CB8AC3E}">
        <p14:creationId xmlns:p14="http://schemas.microsoft.com/office/powerpoint/2010/main" val="1629843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rgbClr val="00B0F0"/>
                </a:solidFill>
              </a:rPr>
              <a:t>Harm Reduction Program</a:t>
            </a:r>
            <a:endParaRPr lang="en-CA" dirty="0">
              <a:solidFill>
                <a:srgbClr val="00B0F0"/>
              </a:solidFill>
            </a:endParaRPr>
          </a:p>
        </p:txBody>
      </p:sp>
      <p:sp>
        <p:nvSpPr>
          <p:cNvPr id="3" name="Content Placeholder 2"/>
          <p:cNvSpPr>
            <a:spLocks noGrp="1"/>
          </p:cNvSpPr>
          <p:nvPr>
            <p:ph idx="1"/>
          </p:nvPr>
        </p:nvSpPr>
        <p:spPr>
          <a:xfrm>
            <a:off x="457200" y="1600200"/>
            <a:ext cx="8229600" cy="4637112"/>
          </a:xfrm>
        </p:spPr>
        <p:txBody>
          <a:bodyPr>
            <a:normAutofit fontScale="70000" lnSpcReduction="20000"/>
          </a:bodyPr>
          <a:lstStyle/>
          <a:p>
            <a:r>
              <a:rPr lang="en-CA" dirty="0"/>
              <a:t>Harm reduction program since 2015</a:t>
            </a:r>
          </a:p>
          <a:p>
            <a:r>
              <a:rPr lang="en-CA" dirty="0"/>
              <a:t>Program offers free supplies (needles, saline, cookers, inhalation kits, sharps containers etc.) to individuals to </a:t>
            </a:r>
            <a:r>
              <a:rPr lang="en-US" dirty="0"/>
              <a:t>reduce the burden and transmission of HIV, Hepatitis B and Hepatitis C while improving safety in our community. </a:t>
            </a:r>
          </a:p>
          <a:p>
            <a:r>
              <a:rPr lang="en-US" dirty="0"/>
              <a:t>As of December 2017, we also provide Naloxone Nasal Spray kits and training to those who have a friend or family member who may be at risk of an </a:t>
            </a:r>
            <a:r>
              <a:rPr lang="en-US" dirty="0" err="1"/>
              <a:t>opiod</a:t>
            </a:r>
            <a:r>
              <a:rPr lang="en-US" dirty="0"/>
              <a:t> overdose</a:t>
            </a:r>
          </a:p>
          <a:p>
            <a:r>
              <a:rPr lang="en-US" dirty="0"/>
              <a:t>Program supplies provided to us at no cost from Southwest Public Health Unit</a:t>
            </a:r>
          </a:p>
          <a:p>
            <a:r>
              <a:rPr lang="en-US" dirty="0"/>
              <a:t>Confidential – no OHIP, or ID required</a:t>
            </a:r>
          </a:p>
          <a:p>
            <a:r>
              <a:rPr lang="en-US" dirty="0"/>
              <a:t>Increased utilization since COVID )from 1-5/year to now average of 5-10 people/month – many who also pick up supplies for family/friends</a:t>
            </a:r>
          </a:p>
          <a:p>
            <a:endParaRPr lang="en-US" dirty="0"/>
          </a:p>
          <a:p>
            <a:endParaRPr lang="en-US" dirty="0"/>
          </a:p>
          <a:p>
            <a:endParaRPr lang="en-US" dirty="0"/>
          </a:p>
          <a:p>
            <a:endParaRPr lang="en-CA" dirty="0"/>
          </a:p>
        </p:txBody>
      </p:sp>
    </p:spTree>
    <p:extLst>
      <p:ext uri="{BB962C8B-B14F-4D97-AF65-F5344CB8AC3E}">
        <p14:creationId xmlns:p14="http://schemas.microsoft.com/office/powerpoint/2010/main" val="2283535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CA" sz="3200" b="1" dirty="0">
                <a:solidFill>
                  <a:srgbClr val="C00000"/>
                </a:solidFill>
                <a:ea typeface="+mn-ea"/>
                <a:cs typeface="+mn-cs"/>
              </a:rPr>
              <a:t>COVID Infection Control and PPE</a:t>
            </a:r>
          </a:p>
        </p:txBody>
      </p:sp>
      <p:sp>
        <p:nvSpPr>
          <p:cNvPr id="5" name="TextBox 4"/>
          <p:cNvSpPr txBox="1"/>
          <p:nvPr/>
        </p:nvSpPr>
        <p:spPr>
          <a:xfrm>
            <a:off x="539552" y="1268760"/>
            <a:ext cx="8064896" cy="4493538"/>
          </a:xfrm>
          <a:prstGeom prst="rect">
            <a:avLst/>
          </a:prstGeom>
          <a:noFill/>
        </p:spPr>
        <p:txBody>
          <a:bodyPr wrap="square" rtlCol="0">
            <a:spAutoFit/>
          </a:bodyPr>
          <a:lstStyle/>
          <a:p>
            <a:pPr marL="285750" indent="-285750">
              <a:buFont typeface="Arial" panose="020B0604020202020204" pitchFamily="34" charset="0"/>
              <a:buChar char="•"/>
            </a:pPr>
            <a:r>
              <a:rPr lang="en-CA" sz="2200" dirty="0"/>
              <a:t>Since COVID started, I have worked with Stephanie Aldom (NP and Masters in Public Health) and Rick van </a:t>
            </a:r>
            <a:r>
              <a:rPr lang="en-CA" sz="2200" dirty="0" err="1"/>
              <a:t>derHeide</a:t>
            </a:r>
            <a:r>
              <a:rPr lang="en-CA" sz="2200" dirty="0"/>
              <a:t> (Chiropodist and Masters in Wound Care) to: </a:t>
            </a:r>
          </a:p>
          <a:p>
            <a:pPr marL="742950" lvl="1" indent="-285750">
              <a:buFont typeface="Arial" panose="020B0604020202020204" pitchFamily="34" charset="0"/>
              <a:buChar char="•"/>
            </a:pPr>
            <a:r>
              <a:rPr lang="en-CA" sz="2200" dirty="0"/>
              <a:t>Identify best practices for Infection Control routines</a:t>
            </a:r>
          </a:p>
          <a:p>
            <a:pPr marL="742950" lvl="1" indent="-285750">
              <a:buFont typeface="Arial" panose="020B0604020202020204" pitchFamily="34" charset="0"/>
              <a:buChar char="•"/>
            </a:pPr>
            <a:r>
              <a:rPr lang="en-CA" sz="2200" dirty="0"/>
              <a:t>Identify best cleaning protocols</a:t>
            </a:r>
          </a:p>
          <a:p>
            <a:pPr marL="742950" lvl="1" indent="-285750">
              <a:buFont typeface="Arial" panose="020B0604020202020204" pitchFamily="34" charset="0"/>
              <a:buChar char="•"/>
            </a:pPr>
            <a:r>
              <a:rPr lang="en-CA" sz="2200" dirty="0"/>
              <a:t>Develop a risk plan for the centre and off-site work environments</a:t>
            </a:r>
          </a:p>
          <a:p>
            <a:pPr marL="285750" indent="-285750">
              <a:buFont typeface="Arial" panose="020B0604020202020204" pitchFamily="34" charset="0"/>
              <a:buChar char="•"/>
            </a:pPr>
            <a:r>
              <a:rPr lang="en-CA" sz="2200" dirty="0"/>
              <a:t>We have also developed a system to continue to source and secure PPE and submit inventory to Ontario Health weekly</a:t>
            </a:r>
          </a:p>
          <a:p>
            <a:pPr marL="285750" indent="-285750">
              <a:buFont typeface="Arial" panose="020B0604020202020204" pitchFamily="34" charset="0"/>
              <a:buChar char="•"/>
            </a:pPr>
            <a:r>
              <a:rPr lang="en-CA" sz="2200" dirty="0"/>
              <a:t>We vet all directives and recommendations and new research to ensure WECHC is working under most current screening tools, decision trees, and guidance documents</a:t>
            </a:r>
          </a:p>
          <a:p>
            <a:pPr lvl="1"/>
            <a:endParaRPr lang="en-CA" sz="2200" dirty="0"/>
          </a:p>
        </p:txBody>
      </p:sp>
    </p:spTree>
    <p:extLst>
      <p:ext uri="{BB962C8B-B14F-4D97-AF65-F5344CB8AC3E}">
        <p14:creationId xmlns:p14="http://schemas.microsoft.com/office/powerpoint/2010/main" val="1034089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FF0000"/>
                </a:solidFill>
              </a:rPr>
              <a:t>Primary Care Team</a:t>
            </a:r>
          </a:p>
        </p:txBody>
      </p:sp>
      <p:sp>
        <p:nvSpPr>
          <p:cNvPr id="3" name="Content Placeholder 2"/>
          <p:cNvSpPr>
            <a:spLocks noGrp="1"/>
          </p:cNvSpPr>
          <p:nvPr>
            <p:ph idx="1"/>
          </p:nvPr>
        </p:nvSpPr>
        <p:spPr>
          <a:xfrm>
            <a:off x="457200" y="1412776"/>
            <a:ext cx="8229600" cy="4713387"/>
          </a:xfrm>
        </p:spPr>
        <p:txBody>
          <a:bodyPr>
            <a:normAutofit lnSpcReduction="10000"/>
          </a:bodyPr>
          <a:lstStyle/>
          <a:p>
            <a:pPr lvl="0"/>
            <a:r>
              <a:rPr lang="en-CA" sz="3100" dirty="0">
                <a:solidFill>
                  <a:prstClr val="black"/>
                </a:solidFill>
              </a:rPr>
              <a:t>Physicians - 3 FTEs:</a:t>
            </a:r>
          </a:p>
          <a:p>
            <a:pPr lvl="1"/>
            <a:r>
              <a:rPr lang="en-CA" sz="2400" dirty="0">
                <a:solidFill>
                  <a:prstClr val="black"/>
                </a:solidFill>
              </a:rPr>
              <a:t>Dr. Kevin Mardell: .8 FTE (retiring Sept 27/23)</a:t>
            </a:r>
          </a:p>
          <a:p>
            <a:pPr lvl="1"/>
            <a:r>
              <a:rPr lang="en-CA" sz="2400" dirty="0">
                <a:solidFill>
                  <a:prstClr val="black"/>
                </a:solidFill>
              </a:rPr>
              <a:t>Dr. Kasia Rycerz: .9 FTE </a:t>
            </a:r>
          </a:p>
          <a:p>
            <a:pPr lvl="1"/>
            <a:r>
              <a:rPr lang="en-CA" sz="2400" dirty="0">
                <a:solidFill>
                  <a:prstClr val="black"/>
                </a:solidFill>
              </a:rPr>
              <a:t>Dr. Rebecca Bond: .6 FTE</a:t>
            </a:r>
          </a:p>
          <a:p>
            <a:pPr lvl="1"/>
            <a:r>
              <a:rPr lang="en-CA" sz="2400" dirty="0">
                <a:solidFill>
                  <a:prstClr val="black"/>
                </a:solidFill>
              </a:rPr>
              <a:t>Dr. Karl Astaphan: .5FTE </a:t>
            </a:r>
          </a:p>
          <a:p>
            <a:pPr lvl="1"/>
            <a:r>
              <a:rPr lang="en-CA" sz="2400" dirty="0">
                <a:solidFill>
                  <a:prstClr val="black"/>
                </a:solidFill>
              </a:rPr>
              <a:t>Dr. Michelle Welch: .2FTE (assuming Dr Mardell’s hours/clients - moving to 1 FTE Oct 16/23)</a:t>
            </a:r>
          </a:p>
          <a:p>
            <a:r>
              <a:rPr lang="en-CA" sz="3100" dirty="0">
                <a:solidFill>
                  <a:prstClr val="black"/>
                </a:solidFill>
              </a:rPr>
              <a:t>Nurse Practitioners – 3 FTEs:</a:t>
            </a:r>
          </a:p>
          <a:p>
            <a:pPr marL="857250" lvl="1" indent="-457200"/>
            <a:r>
              <a:rPr lang="en-CA" sz="2400" dirty="0">
                <a:solidFill>
                  <a:prstClr val="black"/>
                </a:solidFill>
              </a:rPr>
              <a:t>Lindsay Damen: 1 FTE</a:t>
            </a:r>
          </a:p>
          <a:p>
            <a:pPr marL="857250" lvl="1" indent="-457200"/>
            <a:r>
              <a:rPr lang="en-CA" sz="2400" dirty="0">
                <a:solidFill>
                  <a:prstClr val="black"/>
                </a:solidFill>
              </a:rPr>
              <a:t>Krista Bodkin: 1 FTE</a:t>
            </a:r>
          </a:p>
          <a:p>
            <a:pPr marL="857250" lvl="1" indent="-457200"/>
            <a:r>
              <a:rPr lang="en-CA" sz="2400" dirty="0">
                <a:solidFill>
                  <a:prstClr val="black"/>
                </a:solidFill>
              </a:rPr>
              <a:t>Janelle Johnston: 1 FTE</a:t>
            </a:r>
            <a:endParaRPr lang="en-CA" dirty="0"/>
          </a:p>
        </p:txBody>
      </p:sp>
    </p:spTree>
    <p:extLst>
      <p:ext uri="{BB962C8B-B14F-4D97-AF65-F5344CB8AC3E}">
        <p14:creationId xmlns:p14="http://schemas.microsoft.com/office/powerpoint/2010/main" val="3425298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Kate’s other Committees &amp; Supports</a:t>
            </a:r>
          </a:p>
        </p:txBody>
      </p:sp>
      <p:sp>
        <p:nvSpPr>
          <p:cNvPr id="3" name="Content Placeholder 2"/>
          <p:cNvSpPr>
            <a:spLocks noGrp="1"/>
          </p:cNvSpPr>
          <p:nvPr>
            <p:ph idx="1"/>
          </p:nvPr>
        </p:nvSpPr>
        <p:spPr>
          <a:xfrm>
            <a:off x="467544" y="1268760"/>
            <a:ext cx="8229600" cy="4968552"/>
          </a:xfrm>
        </p:spPr>
        <p:txBody>
          <a:bodyPr>
            <a:normAutofit fontScale="92500" lnSpcReduction="20000"/>
          </a:bodyPr>
          <a:lstStyle/>
          <a:p>
            <a:pPr marL="0" indent="0">
              <a:buNone/>
            </a:pPr>
            <a:r>
              <a:rPr lang="en-US" sz="2400" dirty="0"/>
              <a:t>Internal:</a:t>
            </a:r>
          </a:p>
          <a:p>
            <a:r>
              <a:rPr lang="en-US" sz="2400" dirty="0"/>
              <a:t>Quality Committee</a:t>
            </a:r>
          </a:p>
          <a:p>
            <a:r>
              <a:rPr lang="en-US" sz="2400" dirty="0"/>
              <a:t>Occupational Health &amp; Safety </a:t>
            </a:r>
          </a:p>
          <a:p>
            <a:r>
              <a:rPr lang="en-US" sz="2400" dirty="0"/>
              <a:t>PPE Supply management with Rick and Stephanie</a:t>
            </a:r>
          </a:p>
          <a:p>
            <a:pPr marL="0" indent="0">
              <a:buNone/>
            </a:pPr>
            <a:endParaRPr lang="en-US" sz="2400" dirty="0"/>
          </a:p>
          <a:p>
            <a:pPr marL="0" indent="0">
              <a:buNone/>
            </a:pPr>
            <a:r>
              <a:rPr lang="en-US" sz="2400" dirty="0"/>
              <a:t>External:</a:t>
            </a:r>
          </a:p>
          <a:p>
            <a:r>
              <a:rPr lang="en-US" sz="2400" dirty="0"/>
              <a:t>Palliative Care steering committee (Elgin County)</a:t>
            </a:r>
          </a:p>
          <a:p>
            <a:r>
              <a:rPr lang="en-US" sz="2400" dirty="0"/>
              <a:t>Residential Hospice Committee – (Elgin County)</a:t>
            </a:r>
          </a:p>
          <a:p>
            <a:r>
              <a:rPr lang="en-US" sz="2400" dirty="0"/>
              <a:t>Elgin OHT Performance &amp; Quality Sub Committee and a couple of other ad hoc </a:t>
            </a:r>
            <a:r>
              <a:rPr lang="en-US" sz="2400"/>
              <a:t>EOHT committees</a:t>
            </a:r>
            <a:endParaRPr lang="en-US" sz="2400" dirty="0"/>
          </a:p>
          <a:p>
            <a:r>
              <a:rPr lang="en-US" sz="2400" dirty="0"/>
              <a:t>Elgin Drug Strategy sub committees</a:t>
            </a:r>
          </a:p>
          <a:p>
            <a:r>
              <a:rPr lang="en-US" sz="2400" dirty="0"/>
              <a:t>EOHT – CCFC (Cough, Cold, Flu Care) last year and working with same group regarding upcoming respiratory season</a:t>
            </a:r>
          </a:p>
          <a:p>
            <a:r>
              <a:rPr lang="en-US" sz="2400" dirty="0"/>
              <a:t>Accreditation Reviewer for Canadian Centre for Accreditation</a:t>
            </a:r>
          </a:p>
          <a:p>
            <a:endParaRPr lang="en-US" sz="2400" dirty="0"/>
          </a:p>
          <a:p>
            <a:pPr marL="0" indent="0">
              <a:buNone/>
            </a:pPr>
            <a:endParaRPr lang="en-US" sz="2400" dirty="0"/>
          </a:p>
        </p:txBody>
      </p:sp>
    </p:spTree>
    <p:extLst>
      <p:ext uri="{BB962C8B-B14F-4D97-AF65-F5344CB8AC3E}">
        <p14:creationId xmlns:p14="http://schemas.microsoft.com/office/powerpoint/2010/main" val="74774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FF0000"/>
                </a:solidFill>
              </a:rPr>
              <a:t>Primary Care Team</a:t>
            </a:r>
          </a:p>
        </p:txBody>
      </p:sp>
      <p:sp>
        <p:nvSpPr>
          <p:cNvPr id="3" name="Content Placeholder 2"/>
          <p:cNvSpPr>
            <a:spLocks noGrp="1"/>
          </p:cNvSpPr>
          <p:nvPr>
            <p:ph idx="1"/>
          </p:nvPr>
        </p:nvSpPr>
        <p:spPr>
          <a:xfrm>
            <a:off x="395536" y="1340768"/>
            <a:ext cx="8229600" cy="5040560"/>
          </a:xfrm>
        </p:spPr>
        <p:txBody>
          <a:bodyPr>
            <a:normAutofit/>
          </a:bodyPr>
          <a:lstStyle/>
          <a:p>
            <a:pPr lvl="0"/>
            <a:r>
              <a:rPr lang="en-CA" sz="3100" dirty="0">
                <a:solidFill>
                  <a:prstClr val="black"/>
                </a:solidFill>
              </a:rPr>
              <a:t>The Nursing staff – 3 FTEs:</a:t>
            </a:r>
          </a:p>
          <a:p>
            <a:pPr lvl="1"/>
            <a:r>
              <a:rPr lang="en-CA" sz="2400" dirty="0">
                <a:solidFill>
                  <a:prstClr val="black"/>
                </a:solidFill>
              </a:rPr>
              <a:t>Julie Nesbitt RN: 1 FTE</a:t>
            </a:r>
          </a:p>
          <a:p>
            <a:pPr lvl="1"/>
            <a:r>
              <a:rPr lang="en-CA" sz="2400" dirty="0">
                <a:solidFill>
                  <a:prstClr val="black"/>
                </a:solidFill>
              </a:rPr>
              <a:t>Katrina RPN: 1 FTE</a:t>
            </a:r>
          </a:p>
          <a:p>
            <a:pPr lvl="1"/>
            <a:r>
              <a:rPr lang="en-CA" sz="2400" dirty="0">
                <a:solidFill>
                  <a:prstClr val="black"/>
                </a:solidFill>
              </a:rPr>
              <a:t>Heather Vanrabaeys RPN: 1 FTE (On mat leave until February/24)</a:t>
            </a:r>
          </a:p>
          <a:p>
            <a:pPr lvl="1"/>
            <a:r>
              <a:rPr lang="en-CA" sz="2400" dirty="0">
                <a:solidFill>
                  <a:prstClr val="black"/>
                </a:solidFill>
              </a:rPr>
              <a:t>Hailey Van Haecke: covering Heather’s mat leave </a:t>
            </a:r>
          </a:p>
          <a:p>
            <a:endParaRPr lang="en-US" dirty="0"/>
          </a:p>
          <a:p>
            <a:pPr lvl="1"/>
            <a:endParaRPr lang="en-CA" dirty="0"/>
          </a:p>
          <a:p>
            <a:pPr marL="1257300" lvl="2" indent="-457200"/>
            <a:endParaRPr lang="en-CA" dirty="0"/>
          </a:p>
          <a:p>
            <a:pPr marL="857250" lvl="1" indent="-457200">
              <a:buFontTx/>
              <a:buChar char="-"/>
            </a:pPr>
            <a:endParaRPr lang="en-CA" dirty="0"/>
          </a:p>
          <a:p>
            <a:endParaRPr lang="en-CA" dirty="0"/>
          </a:p>
        </p:txBody>
      </p:sp>
    </p:spTree>
    <p:extLst>
      <p:ext uri="{BB962C8B-B14F-4D97-AF65-F5344CB8AC3E}">
        <p14:creationId xmlns:p14="http://schemas.microsoft.com/office/powerpoint/2010/main" val="1295941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Primary Care Clients</a:t>
            </a:r>
          </a:p>
        </p:txBody>
      </p:sp>
      <p:sp>
        <p:nvSpPr>
          <p:cNvPr id="5" name="Rectangle 4"/>
          <p:cNvSpPr/>
          <p:nvPr/>
        </p:nvSpPr>
        <p:spPr>
          <a:xfrm>
            <a:off x="467544" y="1340768"/>
            <a:ext cx="8208912" cy="4949047"/>
          </a:xfrm>
          <a:prstGeom prst="rect">
            <a:avLst/>
          </a:prstGeom>
        </p:spPr>
        <p:txBody>
          <a:bodyPr wrap="square">
            <a:spAutoFit/>
          </a:bodyPr>
          <a:lstStyle/>
          <a:p>
            <a:pPr marL="342900" lvl="0" indent="-342900">
              <a:spcBef>
                <a:spcPct val="20000"/>
              </a:spcBef>
              <a:buFont typeface="Arial" panose="020B0604020202020204" pitchFamily="34" charset="0"/>
              <a:buChar char="•"/>
            </a:pPr>
            <a:r>
              <a:rPr lang="en-CA" sz="3000" dirty="0">
                <a:solidFill>
                  <a:prstClr val="black"/>
                </a:solidFill>
              </a:rPr>
              <a:t>Focus was originally on serving individuals who lived in Dutton Dunwich and West Elgin Municipalities.  </a:t>
            </a:r>
          </a:p>
          <a:p>
            <a:pPr marL="342900" lvl="0" indent="-342900">
              <a:spcBef>
                <a:spcPct val="20000"/>
              </a:spcBef>
              <a:buFont typeface="Arial" panose="020B0604020202020204" pitchFamily="34" charset="0"/>
              <a:buChar char="•"/>
            </a:pPr>
            <a:r>
              <a:rPr lang="en-CA" sz="3000" dirty="0">
                <a:solidFill>
                  <a:prstClr val="black"/>
                </a:solidFill>
              </a:rPr>
              <a:t>We now do not turn anyone away – take on clients who list anywhere who need care </a:t>
            </a:r>
          </a:p>
          <a:p>
            <a:pPr marL="342900" lvl="0" indent="-342900">
              <a:spcBef>
                <a:spcPct val="20000"/>
              </a:spcBef>
              <a:buFont typeface="Arial" panose="020B0604020202020204" pitchFamily="34" charset="0"/>
              <a:buChar char="•"/>
            </a:pPr>
            <a:r>
              <a:rPr lang="en-CA" sz="3000" dirty="0">
                <a:solidFill>
                  <a:prstClr val="black"/>
                </a:solidFill>
              </a:rPr>
              <a:t>Clients can access all services at WECHC (as can any other non-primary care client) </a:t>
            </a:r>
          </a:p>
          <a:p>
            <a:pPr marL="342900" lvl="0" indent="-342900">
              <a:spcBef>
                <a:spcPct val="20000"/>
              </a:spcBef>
              <a:buFont typeface="Arial" panose="020B0604020202020204" pitchFamily="34" charset="0"/>
              <a:buChar char="•"/>
            </a:pPr>
            <a:r>
              <a:rPr lang="en-CA" sz="3000" dirty="0">
                <a:solidFill>
                  <a:prstClr val="black"/>
                </a:solidFill>
              </a:rPr>
              <a:t>Primary Care clients can also access:</a:t>
            </a:r>
          </a:p>
          <a:p>
            <a:pPr marL="800100" lvl="1" indent="-342900">
              <a:spcBef>
                <a:spcPct val="20000"/>
              </a:spcBef>
              <a:buFont typeface="Arial" panose="020B0604020202020204" pitchFamily="34" charset="0"/>
              <a:buChar char="•"/>
            </a:pPr>
            <a:r>
              <a:rPr lang="en-CA" sz="2400" dirty="0">
                <a:solidFill>
                  <a:prstClr val="black"/>
                </a:solidFill>
              </a:rPr>
              <a:t>Onsite Dynacare lab services </a:t>
            </a:r>
          </a:p>
          <a:p>
            <a:pPr marL="800100" lvl="1" indent="-342900">
              <a:spcBef>
                <a:spcPct val="20000"/>
              </a:spcBef>
              <a:buFont typeface="Arial" panose="020B0604020202020204" pitchFamily="34" charset="0"/>
              <a:buChar char="•"/>
            </a:pPr>
            <a:r>
              <a:rPr lang="en-CA" sz="2400" dirty="0">
                <a:solidFill>
                  <a:prstClr val="black"/>
                </a:solidFill>
              </a:rPr>
              <a:t>After-hours telephone on-call support by our MDs/NPs</a:t>
            </a:r>
          </a:p>
        </p:txBody>
      </p:sp>
    </p:spTree>
    <p:extLst>
      <p:ext uri="{BB962C8B-B14F-4D97-AF65-F5344CB8AC3E}">
        <p14:creationId xmlns:p14="http://schemas.microsoft.com/office/powerpoint/2010/main" val="307497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pPr>
            <a:r>
              <a:rPr lang="en-CA" b="1" dirty="0">
                <a:solidFill>
                  <a:srgbClr val="FF0000"/>
                </a:solidFill>
              </a:rPr>
              <a:t>Primary Care Targets:</a:t>
            </a:r>
          </a:p>
        </p:txBody>
      </p:sp>
      <p:sp>
        <p:nvSpPr>
          <p:cNvPr id="3" name="Content Placeholder 2"/>
          <p:cNvSpPr>
            <a:spLocks noGrp="1"/>
          </p:cNvSpPr>
          <p:nvPr>
            <p:ph idx="1"/>
          </p:nvPr>
        </p:nvSpPr>
        <p:spPr>
          <a:xfrm>
            <a:off x="395536" y="1484784"/>
            <a:ext cx="8363272" cy="4968552"/>
          </a:xfrm>
        </p:spPr>
        <p:txBody>
          <a:bodyPr>
            <a:normAutofit/>
          </a:bodyPr>
          <a:lstStyle/>
          <a:p>
            <a:pPr marL="0" lvl="0" indent="0">
              <a:buNone/>
            </a:pPr>
            <a:r>
              <a:rPr lang="en-CA" sz="2200" dirty="0">
                <a:solidFill>
                  <a:prstClr val="black"/>
                </a:solidFill>
              </a:rPr>
              <a:t>LHIN and Health Quality Ontario targets such as (data as of Aug 31/23):</a:t>
            </a:r>
          </a:p>
          <a:p>
            <a:pPr lvl="0"/>
            <a:r>
              <a:rPr lang="en-CA" sz="2200" dirty="0">
                <a:solidFill>
                  <a:prstClr val="black"/>
                </a:solidFill>
              </a:rPr>
              <a:t>Panel size (# of clients rostered) (target 4213) </a:t>
            </a:r>
          </a:p>
          <a:p>
            <a:pPr lvl="1"/>
            <a:r>
              <a:rPr lang="en-CA" sz="2200" dirty="0">
                <a:solidFill>
                  <a:prstClr val="black"/>
                </a:solidFill>
              </a:rPr>
              <a:t>Target = 75% of full target (3160), we are at 91% (3841)</a:t>
            </a:r>
          </a:p>
          <a:p>
            <a:r>
              <a:rPr lang="en-CA" sz="2200" dirty="0">
                <a:solidFill>
                  <a:prstClr val="black"/>
                </a:solidFill>
              </a:rPr>
              <a:t># unique Individuals seen in a year = (target 2150), we are at 1739</a:t>
            </a:r>
          </a:p>
          <a:p>
            <a:pPr lvl="0"/>
            <a:r>
              <a:rPr lang="en-CA" sz="2200" dirty="0">
                <a:solidFill>
                  <a:prstClr val="black"/>
                </a:solidFill>
              </a:rPr>
              <a:t># Service Provider Interactions (target 14,139), we are at 5609</a:t>
            </a:r>
          </a:p>
          <a:p>
            <a:pPr lvl="1"/>
            <a:r>
              <a:rPr lang="en-CA" sz="1800" dirty="0">
                <a:solidFill>
                  <a:prstClr val="black"/>
                </a:solidFill>
              </a:rPr>
              <a:t>Not likely to ever achieve this target (for a few reasons)The # was set set pre-pandemic with often a nurse and provider each seeing clients.  With so many virtual visits now only one person sees the client at each visit</a:t>
            </a:r>
          </a:p>
          <a:p>
            <a:r>
              <a:rPr lang="en-CA" sz="2200" dirty="0">
                <a:solidFill>
                  <a:prstClr val="black"/>
                </a:solidFill>
              </a:rPr>
              <a:t>Colorectal cancer (target 90%) we are at 78%</a:t>
            </a:r>
          </a:p>
          <a:p>
            <a:pPr lvl="0"/>
            <a:r>
              <a:rPr lang="en-CA" sz="2200" dirty="0">
                <a:solidFill>
                  <a:prstClr val="black"/>
                </a:solidFill>
              </a:rPr>
              <a:t>Breast cancer (target 74%) we are at 78%</a:t>
            </a:r>
          </a:p>
          <a:p>
            <a:r>
              <a:rPr lang="en-CA" sz="2200" dirty="0">
                <a:solidFill>
                  <a:prstClr val="black"/>
                </a:solidFill>
              </a:rPr>
              <a:t>Cervical cancer screen (target 79%) we are at 80%</a:t>
            </a:r>
          </a:p>
          <a:p>
            <a:r>
              <a:rPr lang="en-CA" sz="2200" dirty="0">
                <a:solidFill>
                  <a:prstClr val="black"/>
                </a:solidFill>
              </a:rPr>
              <a:t>Inter-professional Diabetes Care Rate (target 95%) we are at 88%</a:t>
            </a:r>
          </a:p>
          <a:p>
            <a:r>
              <a:rPr lang="en-CA" sz="2200" dirty="0">
                <a:solidFill>
                  <a:prstClr val="black"/>
                </a:solidFill>
              </a:rPr>
              <a:t>Influenza Vaccination Rate (target 70%) we are at 72%</a:t>
            </a:r>
          </a:p>
          <a:p>
            <a:pPr lvl="0"/>
            <a:endParaRPr lang="en-CA" sz="2200" dirty="0">
              <a:solidFill>
                <a:prstClr val="black"/>
              </a:solidFill>
            </a:endParaRPr>
          </a:p>
          <a:p>
            <a:endParaRPr lang="en-CA" sz="2800" dirty="0"/>
          </a:p>
          <a:p>
            <a:endParaRPr lang="en-CA" dirty="0"/>
          </a:p>
        </p:txBody>
      </p:sp>
    </p:spTree>
    <p:extLst>
      <p:ext uri="{BB962C8B-B14F-4D97-AF65-F5344CB8AC3E}">
        <p14:creationId xmlns:p14="http://schemas.microsoft.com/office/powerpoint/2010/main" val="2001565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rgbClr val="FF0000"/>
                </a:solidFill>
              </a:rPr>
              <a:t>Areas for Change &amp; Improvement</a:t>
            </a:r>
            <a:endParaRPr lang="en-CA" dirty="0"/>
          </a:p>
        </p:txBody>
      </p:sp>
      <p:sp>
        <p:nvSpPr>
          <p:cNvPr id="3" name="Content Placeholder 2"/>
          <p:cNvSpPr>
            <a:spLocks noGrp="1"/>
          </p:cNvSpPr>
          <p:nvPr>
            <p:ph idx="1"/>
          </p:nvPr>
        </p:nvSpPr>
        <p:spPr>
          <a:xfrm>
            <a:off x="467544" y="1268760"/>
            <a:ext cx="8229600" cy="5184576"/>
          </a:xfrm>
        </p:spPr>
        <p:txBody>
          <a:bodyPr>
            <a:normAutofit lnSpcReduction="10000"/>
          </a:bodyPr>
          <a:lstStyle/>
          <a:p>
            <a:pPr lvl="0"/>
            <a:r>
              <a:rPr lang="en-CA" sz="2100" dirty="0">
                <a:solidFill>
                  <a:prstClr val="black"/>
                </a:solidFill>
              </a:rPr>
              <a:t>Team has dealt with many changes over past several years:</a:t>
            </a:r>
          </a:p>
          <a:p>
            <a:pPr marL="857250" lvl="1" indent="-457200"/>
            <a:r>
              <a:rPr lang="en-CA" sz="1800" dirty="0">
                <a:solidFill>
                  <a:prstClr val="black"/>
                </a:solidFill>
              </a:rPr>
              <a:t>instability of available staff (vacancies with many maternity/personal leave of absences over the years which we were not able to fill so fewer staff to do same amount of work etc.) </a:t>
            </a:r>
          </a:p>
          <a:p>
            <a:pPr lvl="0"/>
            <a:r>
              <a:rPr lang="en-CA" sz="2100" dirty="0">
                <a:solidFill>
                  <a:prstClr val="black"/>
                </a:solidFill>
              </a:rPr>
              <a:t>Continue to increase panel size</a:t>
            </a:r>
          </a:p>
          <a:p>
            <a:pPr lvl="1"/>
            <a:r>
              <a:rPr lang="en-CA" sz="1800" dirty="0">
                <a:solidFill>
                  <a:prstClr val="black"/>
                </a:solidFill>
              </a:rPr>
              <a:t>All providers more regularly accepting clients and working on creative ways to get applicants in sooner</a:t>
            </a:r>
          </a:p>
          <a:p>
            <a:r>
              <a:rPr lang="en-CA" sz="2200" dirty="0">
                <a:solidFill>
                  <a:prstClr val="black"/>
                </a:solidFill>
              </a:rPr>
              <a:t>Continue to work on increasing MSAA Targets – they were impacted during COVID (labs not doing FIT tests for colorectal cancer, mammogram clinics closed unless urgent needs </a:t>
            </a:r>
            <a:r>
              <a:rPr lang="en-CA" sz="2200" dirty="0" err="1">
                <a:solidFill>
                  <a:prstClr val="black"/>
                </a:solidFill>
              </a:rPr>
              <a:t>etc</a:t>
            </a:r>
            <a:r>
              <a:rPr lang="en-CA" sz="2200" dirty="0">
                <a:solidFill>
                  <a:prstClr val="black"/>
                </a:solidFill>
              </a:rPr>
              <a:t>)</a:t>
            </a:r>
          </a:p>
          <a:p>
            <a:pPr lvl="0"/>
            <a:r>
              <a:rPr lang="en-CA" sz="2000" dirty="0">
                <a:solidFill>
                  <a:prstClr val="black"/>
                </a:solidFill>
              </a:rPr>
              <a:t>We needed ability to see clients in 1-2 days of their call. </a:t>
            </a:r>
          </a:p>
          <a:p>
            <a:pPr lvl="1"/>
            <a:r>
              <a:rPr lang="en-CA" sz="1600" dirty="0">
                <a:solidFill>
                  <a:prstClr val="black"/>
                </a:solidFill>
              </a:rPr>
              <a:t>Tried Advanced Access where clients cannot book future appointments – just same day/next day.  </a:t>
            </a:r>
          </a:p>
          <a:p>
            <a:pPr lvl="1"/>
            <a:r>
              <a:rPr lang="en-CA" sz="1600" dirty="0">
                <a:solidFill>
                  <a:prstClr val="black"/>
                </a:solidFill>
              </a:rPr>
              <a:t>Clients/families did not like it. </a:t>
            </a:r>
          </a:p>
          <a:p>
            <a:pPr lvl="1"/>
            <a:r>
              <a:rPr lang="en-CA" sz="1600" dirty="0">
                <a:solidFill>
                  <a:prstClr val="black"/>
                </a:solidFill>
              </a:rPr>
              <a:t>Created a blended model where people can call for same day appointment or book up to 5-10 days in advance.  Upcoming client survey may see if clients prefer this model – no complaints to me except when we were short handed</a:t>
            </a:r>
          </a:p>
          <a:p>
            <a:pPr lvl="1"/>
            <a:r>
              <a:rPr lang="en-CA" sz="1600" dirty="0">
                <a:solidFill>
                  <a:prstClr val="black"/>
                </a:solidFill>
              </a:rPr>
              <a:t>COVID resulted in majority of appointments by phone.  39% of visits are now by virtual</a:t>
            </a:r>
          </a:p>
        </p:txBody>
      </p:sp>
    </p:spTree>
    <p:extLst>
      <p:ext uri="{BB962C8B-B14F-4D97-AF65-F5344CB8AC3E}">
        <p14:creationId xmlns:p14="http://schemas.microsoft.com/office/powerpoint/2010/main" val="3550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FF0000"/>
                </a:solidFill>
              </a:rPr>
              <a:t>Successes To Be Proud Of!</a:t>
            </a:r>
            <a:endParaRPr lang="en-CA" dirty="0"/>
          </a:p>
        </p:txBody>
      </p:sp>
      <p:sp>
        <p:nvSpPr>
          <p:cNvPr id="3" name="Content Placeholder 2"/>
          <p:cNvSpPr>
            <a:spLocks noGrp="1"/>
          </p:cNvSpPr>
          <p:nvPr>
            <p:ph idx="1"/>
          </p:nvPr>
        </p:nvSpPr>
        <p:spPr/>
        <p:txBody>
          <a:bodyPr>
            <a:normAutofit/>
          </a:bodyPr>
          <a:lstStyle/>
          <a:p>
            <a:pPr lvl="0"/>
            <a:r>
              <a:rPr lang="en-CA" sz="2500" dirty="0">
                <a:solidFill>
                  <a:prstClr val="black"/>
                </a:solidFill>
              </a:rPr>
              <a:t>Great team dynamics – really stepped up to the plate to help community during COVID (testing and vaccines)</a:t>
            </a:r>
          </a:p>
          <a:p>
            <a:pPr lvl="0"/>
            <a:r>
              <a:rPr lang="en-CA" sz="2500" dirty="0">
                <a:solidFill>
                  <a:prstClr val="black"/>
                </a:solidFill>
              </a:rPr>
              <a:t>Client’s able to get client in for an appointment faster</a:t>
            </a:r>
          </a:p>
          <a:p>
            <a:pPr lvl="0"/>
            <a:r>
              <a:rPr lang="en-CA" sz="2500" dirty="0">
                <a:solidFill>
                  <a:prstClr val="black"/>
                </a:solidFill>
              </a:rPr>
              <a:t>Navigated the transition from all in-person appointments to a blended model of phone and in person </a:t>
            </a:r>
          </a:p>
          <a:p>
            <a:pPr lvl="0"/>
            <a:r>
              <a:rPr lang="en-CA" sz="2500" dirty="0">
                <a:solidFill>
                  <a:prstClr val="black"/>
                </a:solidFill>
              </a:rPr>
              <a:t>On last Ontario Practice Profile, our team stats were in general on parr with Ontario average or better (related to narcotic use, seeing clients post hospital discharge, MSAAs </a:t>
            </a:r>
            <a:r>
              <a:rPr lang="en-CA" sz="2500" dirty="0" err="1">
                <a:solidFill>
                  <a:prstClr val="black"/>
                </a:solidFill>
              </a:rPr>
              <a:t>etc</a:t>
            </a:r>
            <a:r>
              <a:rPr lang="en-CA" sz="2500" dirty="0">
                <a:solidFill>
                  <a:prstClr val="black"/>
                </a:solidFill>
              </a:rPr>
              <a:t>)</a:t>
            </a:r>
          </a:p>
          <a:p>
            <a:endParaRPr lang="en-CA" sz="3000" dirty="0">
              <a:solidFill>
                <a:prstClr val="black"/>
              </a:solidFill>
            </a:endParaRPr>
          </a:p>
          <a:p>
            <a:pPr lvl="1"/>
            <a:endParaRPr lang="en-CA" dirty="0"/>
          </a:p>
          <a:p>
            <a:endParaRPr lang="en-CA" dirty="0"/>
          </a:p>
        </p:txBody>
      </p:sp>
    </p:spTree>
    <p:extLst>
      <p:ext uri="{BB962C8B-B14F-4D97-AF65-F5344CB8AC3E}">
        <p14:creationId xmlns:p14="http://schemas.microsoft.com/office/powerpoint/2010/main" val="965511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00B050"/>
                </a:solidFill>
              </a:rPr>
              <a:t>Diabetes Education Program</a:t>
            </a:r>
          </a:p>
        </p:txBody>
      </p:sp>
      <p:sp>
        <p:nvSpPr>
          <p:cNvPr id="3" name="Content Placeholder 2"/>
          <p:cNvSpPr>
            <a:spLocks noGrp="1"/>
          </p:cNvSpPr>
          <p:nvPr>
            <p:ph idx="1"/>
          </p:nvPr>
        </p:nvSpPr>
        <p:spPr>
          <a:xfrm>
            <a:off x="467544" y="1412776"/>
            <a:ext cx="8229600" cy="4896544"/>
          </a:xfrm>
        </p:spPr>
        <p:txBody>
          <a:bodyPr>
            <a:normAutofit/>
          </a:bodyPr>
          <a:lstStyle/>
          <a:p>
            <a:r>
              <a:rPr lang="en-CA" sz="2200" dirty="0"/>
              <a:t>Program funding received in 2007 for 2 “dyads” and administration support</a:t>
            </a:r>
          </a:p>
          <a:p>
            <a:r>
              <a:rPr lang="en-CA" sz="2200" dirty="0"/>
              <a:t>West Dyad – (West Lorne, Dutton &amp; Port Stanley):</a:t>
            </a:r>
          </a:p>
          <a:p>
            <a:pPr lvl="1"/>
            <a:r>
              <a:rPr lang="en-CA" sz="2200" dirty="0"/>
              <a:t>Shelbey Bernard RN 1FTE (new June 2023 – replacing seasoned RN who retired)</a:t>
            </a:r>
          </a:p>
          <a:p>
            <a:pPr lvl="1"/>
            <a:r>
              <a:rPr lang="en-CA" sz="2200" dirty="0"/>
              <a:t>Jenna Wissink RD 1 FTE </a:t>
            </a:r>
          </a:p>
          <a:p>
            <a:r>
              <a:rPr lang="en-CA" sz="2200" dirty="0"/>
              <a:t>East Dyad – (Aylmer):</a:t>
            </a:r>
          </a:p>
          <a:p>
            <a:pPr lvl="1"/>
            <a:r>
              <a:rPr lang="en-CA" sz="2200" dirty="0"/>
              <a:t>Sami Saleh RN, 1 FTE (new June 2022 – replacing seasoned RN who retired).  Just passed his Certification in Diabetes Education which is mandatory for the job after 800 hours of diabetes work.</a:t>
            </a:r>
          </a:p>
          <a:p>
            <a:pPr lvl="1"/>
            <a:r>
              <a:rPr lang="en-CA" sz="2200" dirty="0"/>
              <a:t>Marie Morley RD, 1 FTE </a:t>
            </a:r>
          </a:p>
          <a:p>
            <a:r>
              <a:rPr lang="en-CA" sz="2200" dirty="0"/>
              <a:t>Katherine McLeod, Secretary,  1 FTE (Aylmer &amp; West Lorne)</a:t>
            </a:r>
          </a:p>
        </p:txBody>
      </p:sp>
    </p:spTree>
    <p:extLst>
      <p:ext uri="{BB962C8B-B14F-4D97-AF65-F5344CB8AC3E}">
        <p14:creationId xmlns:p14="http://schemas.microsoft.com/office/powerpoint/2010/main" val="942580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1931</TotalTime>
  <Words>2564</Words>
  <Application>Microsoft Office PowerPoint</Application>
  <PresentationFormat>On-screen Show (4:3)</PresentationFormat>
  <Paragraphs>228</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Programs and Services</vt:lpstr>
      <vt:lpstr>Kate’s Programs and Services Overview</vt:lpstr>
      <vt:lpstr>Primary Care Team</vt:lpstr>
      <vt:lpstr>Primary Care Team</vt:lpstr>
      <vt:lpstr>Primary Care Clients</vt:lpstr>
      <vt:lpstr>Primary Care Targets:</vt:lpstr>
      <vt:lpstr>Areas for Change &amp; Improvement</vt:lpstr>
      <vt:lpstr>Successes To Be Proud Of!</vt:lpstr>
      <vt:lpstr>Diabetes Education Program</vt:lpstr>
      <vt:lpstr>Diabetes Targets/Reports</vt:lpstr>
      <vt:lpstr>Areas for Change &amp; Improvement</vt:lpstr>
      <vt:lpstr>Successes To Be Proud Of!</vt:lpstr>
      <vt:lpstr>Chronic Disease Management</vt:lpstr>
      <vt:lpstr>Chronic Disease Management Focus</vt:lpstr>
      <vt:lpstr>Chronic Disease Management Targets</vt:lpstr>
      <vt:lpstr>Chronic Disease Management Successes</vt:lpstr>
      <vt:lpstr>Chronic Disease Management Areas for Improvement</vt:lpstr>
      <vt:lpstr>Chiropody Services</vt:lpstr>
      <vt:lpstr>Chiropody Services Targets</vt:lpstr>
      <vt:lpstr>Areas for Change &amp; Improvement</vt:lpstr>
      <vt:lpstr>Successes To Be Proud Of!</vt:lpstr>
      <vt:lpstr>Physiotherapy Services</vt:lpstr>
      <vt:lpstr>Physiotherapy Services</vt:lpstr>
      <vt:lpstr>Physiotherapy Targets</vt:lpstr>
      <vt:lpstr>Physiotherapy Services Areas for Improvement</vt:lpstr>
      <vt:lpstr>Physiotherapy Services Successes</vt:lpstr>
      <vt:lpstr>COVID-19 Assessment Centre</vt:lpstr>
      <vt:lpstr>Harm Reduction Program</vt:lpstr>
      <vt:lpstr>COVID Infection Control and PPE</vt:lpstr>
      <vt:lpstr>Kate’s other Committees &amp; Supports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Programs and Services</dc:title>
  <dc:creator>Kate Dymock</dc:creator>
  <cp:lastModifiedBy>Kate Dymock</cp:lastModifiedBy>
  <cp:revision>55</cp:revision>
  <dcterms:created xsi:type="dcterms:W3CDTF">2017-10-09T19:51:24Z</dcterms:created>
  <dcterms:modified xsi:type="dcterms:W3CDTF">2023-09-28T20:21:51Z</dcterms:modified>
</cp:coreProperties>
</file>